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75" r:id="rId5"/>
    <p:sldId id="267" r:id="rId6"/>
    <p:sldId id="269" r:id="rId7"/>
    <p:sldId id="266" r:id="rId8"/>
    <p:sldId id="262" r:id="rId9"/>
    <p:sldId id="260" r:id="rId10"/>
    <p:sldId id="261" r:id="rId11"/>
    <p:sldId id="270" r:id="rId12"/>
    <p:sldId id="282" r:id="rId13"/>
    <p:sldId id="271" r:id="rId14"/>
    <p:sldId id="276" r:id="rId15"/>
    <p:sldId id="281" r:id="rId16"/>
    <p:sldId id="278" r:id="rId17"/>
    <p:sldId id="279" r:id="rId18"/>
    <p:sldId id="280" r:id="rId19"/>
    <p:sldId id="274" r:id="rId20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54" y="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12" Type="http://schemas.microsoft.com/office/2007/relationships/hdphoto" Target="../media/hdphoto5.wdp"/><Relationship Id="rId2" Type="http://schemas.openxmlformats.org/officeDocument/2006/relationships/image" Target="../media/image1.jpe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6.jpeg"/><Relationship Id="rId5" Type="http://schemas.microsoft.com/office/2007/relationships/hdphoto" Target="../media/hdphoto2.wdp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openxmlformats.org/officeDocument/2006/relationships/image" Target="../media/image2.jpeg"/><Relationship Id="rId9" Type="http://schemas.openxmlformats.org/officeDocument/2006/relationships/image" Target="../media/image5.jpeg"/><Relationship Id="rId14" Type="http://schemas.microsoft.com/office/2007/relationships/hdphoto" Target="../media/hdphoto6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0" Type="http://schemas.openxmlformats.org/officeDocument/2006/relationships/image" Target="../media/image12.png"/><Relationship Id="rId4" Type="http://schemas.openxmlformats.org/officeDocument/2006/relationships/image" Target="../media/image2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microsoft.com/office/2007/relationships/hdphoto" Target="../media/hdphoto9.wdp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14.jpeg"/><Relationship Id="rId5" Type="http://schemas.microsoft.com/office/2007/relationships/hdphoto" Target="../media/hdphoto2.wdp"/><Relationship Id="rId10" Type="http://schemas.microsoft.com/office/2007/relationships/hdphoto" Target="../media/hdphoto8.wdp"/><Relationship Id="rId4" Type="http://schemas.openxmlformats.org/officeDocument/2006/relationships/image" Target="../media/image2.jpeg"/><Relationship Id="rId9" Type="http://schemas.openxmlformats.org/officeDocument/2006/relationships/image" Target="../media/image13.png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12" Type="http://schemas.microsoft.com/office/2007/relationships/hdphoto" Target="../media/hdphoto10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17.png"/><Relationship Id="rId5" Type="http://schemas.microsoft.com/office/2007/relationships/hdphoto" Target="../media/hdphoto2.wdp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4" Type="http://schemas.openxmlformats.org/officeDocument/2006/relationships/image" Target="../media/image2.jpe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openxmlformats.org/officeDocument/2006/relationships/image" Target="../media/image19.jpeg"/><Relationship Id="rId12" Type="http://schemas.microsoft.com/office/2007/relationships/hdphoto" Target="../media/hdphoto7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10.png"/><Relationship Id="rId5" Type="http://schemas.microsoft.com/office/2007/relationships/hdphoto" Target="../media/hdphoto2.wdp"/><Relationship Id="rId15" Type="http://schemas.openxmlformats.org/officeDocument/2006/relationships/image" Target="../media/image8.png"/><Relationship Id="rId10" Type="http://schemas.microsoft.com/office/2007/relationships/hdphoto" Target="../media/hdphoto13.wdp"/><Relationship Id="rId4" Type="http://schemas.openxmlformats.org/officeDocument/2006/relationships/image" Target="../media/image2.jpeg"/><Relationship Id="rId9" Type="http://schemas.openxmlformats.org/officeDocument/2006/relationships/image" Target="../media/image20.jpeg"/><Relationship Id="rId14" Type="http://schemas.microsoft.com/office/2007/relationships/hdphoto" Target="../media/hdphoto14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12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24.jpeg"/><Relationship Id="rId5" Type="http://schemas.microsoft.com/office/2007/relationships/hdphoto" Target="../media/hdphoto2.wdp"/><Relationship Id="rId10" Type="http://schemas.openxmlformats.org/officeDocument/2006/relationships/image" Target="../media/image23.png"/><Relationship Id="rId4" Type="http://schemas.openxmlformats.org/officeDocument/2006/relationships/image" Target="../media/image2.jpeg"/><Relationship Id="rId9" Type="http://schemas.openxmlformats.org/officeDocument/2006/relationships/image" Target="../media/image22.gif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openxmlformats.org/officeDocument/2006/relationships/image" Target="../media/image27.jpe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12" Type="http://schemas.microsoft.com/office/2007/relationships/hdphoto" Target="../media/hdphoto16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26.jpeg"/><Relationship Id="rId5" Type="http://schemas.microsoft.com/office/2007/relationships/hdphoto" Target="../media/hdphoto2.wdp"/><Relationship Id="rId10" Type="http://schemas.microsoft.com/office/2007/relationships/hdphoto" Target="../media/hdphoto7.wdp"/><Relationship Id="rId4" Type="http://schemas.openxmlformats.org/officeDocument/2006/relationships/image" Target="../media/image2.jpeg"/><Relationship Id="rId9" Type="http://schemas.openxmlformats.org/officeDocument/2006/relationships/image" Target="../media/image10.png"/><Relationship Id="rId14" Type="http://schemas.microsoft.com/office/2007/relationships/hdphoto" Target="../media/hdphoto17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openxmlformats.org/officeDocument/2006/relationships/image" Target="../media/image29.jpeg"/><Relationship Id="rId18" Type="http://schemas.openxmlformats.org/officeDocument/2006/relationships/image" Target="../media/image32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12" Type="http://schemas.microsoft.com/office/2007/relationships/hdphoto" Target="../media/hdphoto18.wdp"/><Relationship Id="rId17" Type="http://schemas.microsoft.com/office/2007/relationships/hdphoto" Target="../media/hdphoto20.wdp"/><Relationship Id="rId2" Type="http://schemas.openxmlformats.org/officeDocument/2006/relationships/image" Target="../media/image1.jpeg"/><Relationship Id="rId16" Type="http://schemas.openxmlformats.org/officeDocument/2006/relationships/image" Target="../media/image31.jpe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28.jpeg"/><Relationship Id="rId5" Type="http://schemas.microsoft.com/office/2007/relationships/hdphoto" Target="../media/hdphoto2.wdp"/><Relationship Id="rId15" Type="http://schemas.microsoft.com/office/2007/relationships/hdphoto" Target="../media/hdphoto19.wdp"/><Relationship Id="rId10" Type="http://schemas.microsoft.com/office/2007/relationships/hdphoto" Target="../media/hdphoto7.wdp"/><Relationship Id="rId19" Type="http://schemas.microsoft.com/office/2007/relationships/hdphoto" Target="../media/hdphoto21.wdp"/><Relationship Id="rId4" Type="http://schemas.openxmlformats.org/officeDocument/2006/relationships/image" Target="../media/image2.jpeg"/><Relationship Id="rId9" Type="http://schemas.openxmlformats.org/officeDocument/2006/relationships/image" Target="../media/image10.png"/><Relationship Id="rId1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openxmlformats.org/officeDocument/2006/relationships/image" Target="../media/image35.png"/><Relationship Id="rId18" Type="http://schemas.microsoft.com/office/2007/relationships/hdphoto" Target="../media/hdphoto25.wdp"/><Relationship Id="rId3" Type="http://schemas.microsoft.com/office/2007/relationships/hdphoto" Target="../media/hdphoto1.wdp"/><Relationship Id="rId21" Type="http://schemas.microsoft.com/office/2007/relationships/hdphoto" Target="../media/hdphoto26.wdp"/><Relationship Id="rId7" Type="http://schemas.openxmlformats.org/officeDocument/2006/relationships/image" Target="../media/image25.png"/><Relationship Id="rId12" Type="http://schemas.microsoft.com/office/2007/relationships/hdphoto" Target="../media/hdphoto22.wdp"/><Relationship Id="rId17" Type="http://schemas.openxmlformats.org/officeDocument/2006/relationships/image" Target="../media/image37.jpeg"/><Relationship Id="rId2" Type="http://schemas.openxmlformats.org/officeDocument/2006/relationships/image" Target="../media/image1.jpeg"/><Relationship Id="rId16" Type="http://schemas.microsoft.com/office/2007/relationships/hdphoto" Target="../media/hdphoto24.wdp"/><Relationship Id="rId20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34.png"/><Relationship Id="rId5" Type="http://schemas.microsoft.com/office/2007/relationships/hdphoto" Target="../media/hdphoto2.wdp"/><Relationship Id="rId15" Type="http://schemas.openxmlformats.org/officeDocument/2006/relationships/image" Target="../media/image36.png"/><Relationship Id="rId10" Type="http://schemas.microsoft.com/office/2007/relationships/hdphoto" Target="../media/hdphoto7.wdp"/><Relationship Id="rId19" Type="http://schemas.openxmlformats.org/officeDocument/2006/relationships/image" Target="../media/image38.jpeg"/><Relationship Id="rId4" Type="http://schemas.openxmlformats.org/officeDocument/2006/relationships/image" Target="../media/image2.jpeg"/><Relationship Id="rId9" Type="http://schemas.openxmlformats.org/officeDocument/2006/relationships/image" Target="../media/image10.png"/><Relationship Id="rId14" Type="http://schemas.microsoft.com/office/2007/relationships/hdphoto" Target="../media/hdphoto23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7.wdp"/><Relationship Id="rId13" Type="http://schemas.openxmlformats.org/officeDocument/2006/relationships/image" Target="../media/image42.jpeg"/><Relationship Id="rId18" Type="http://schemas.openxmlformats.org/officeDocument/2006/relationships/image" Target="../media/image45.jpeg"/><Relationship Id="rId3" Type="http://schemas.microsoft.com/office/2007/relationships/hdphoto" Target="../media/hdphoto1.wdp"/><Relationship Id="rId21" Type="http://schemas.microsoft.com/office/2007/relationships/hdphoto" Target="../media/hdphoto32.wdp"/><Relationship Id="rId7" Type="http://schemas.openxmlformats.org/officeDocument/2006/relationships/image" Target="../media/image40.jpeg"/><Relationship Id="rId12" Type="http://schemas.microsoft.com/office/2007/relationships/hdphoto" Target="../media/hdphoto15.wdp"/><Relationship Id="rId17" Type="http://schemas.openxmlformats.org/officeDocument/2006/relationships/image" Target="../media/image44.jpeg"/><Relationship Id="rId2" Type="http://schemas.openxmlformats.org/officeDocument/2006/relationships/image" Target="../media/image1.jpeg"/><Relationship Id="rId16" Type="http://schemas.microsoft.com/office/2007/relationships/hdphoto" Target="../media/hdphoto30.wdp"/><Relationship Id="rId20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25.png"/><Relationship Id="rId5" Type="http://schemas.microsoft.com/office/2007/relationships/hdphoto" Target="../media/hdphoto2.wdp"/><Relationship Id="rId15" Type="http://schemas.openxmlformats.org/officeDocument/2006/relationships/image" Target="../media/image43.jpeg"/><Relationship Id="rId23" Type="http://schemas.microsoft.com/office/2007/relationships/hdphoto" Target="../media/hdphoto7.wdp"/><Relationship Id="rId10" Type="http://schemas.microsoft.com/office/2007/relationships/hdphoto" Target="../media/hdphoto28.wdp"/><Relationship Id="rId19" Type="http://schemas.microsoft.com/office/2007/relationships/hdphoto" Target="../media/hdphoto31.wdp"/><Relationship Id="rId4" Type="http://schemas.openxmlformats.org/officeDocument/2006/relationships/image" Target="../media/image2.jpeg"/><Relationship Id="rId9" Type="http://schemas.openxmlformats.org/officeDocument/2006/relationships/image" Target="../media/image41.jpeg"/><Relationship Id="rId14" Type="http://schemas.microsoft.com/office/2007/relationships/hdphoto" Target="../media/hdphoto29.wdp"/><Relationship Id="rId2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openxmlformats.org/officeDocument/2006/relationships/image" Target="../media/image49.jpe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12" Type="http://schemas.microsoft.com/office/2007/relationships/hdphoto" Target="../media/hdphoto34.wdp"/><Relationship Id="rId2" Type="http://schemas.openxmlformats.org/officeDocument/2006/relationships/image" Target="../media/image1.jpeg"/><Relationship Id="rId16" Type="http://schemas.microsoft.com/office/2007/relationships/hdphoto" Target="../media/hdphoto36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48.jpeg"/><Relationship Id="rId5" Type="http://schemas.microsoft.com/office/2007/relationships/hdphoto" Target="../media/hdphoto2.wdp"/><Relationship Id="rId15" Type="http://schemas.openxmlformats.org/officeDocument/2006/relationships/image" Target="../media/image50.jpeg"/><Relationship Id="rId10" Type="http://schemas.microsoft.com/office/2007/relationships/hdphoto" Target="../media/hdphoto33.wdp"/><Relationship Id="rId4" Type="http://schemas.openxmlformats.org/officeDocument/2006/relationships/image" Target="../media/image2.jpeg"/><Relationship Id="rId9" Type="http://schemas.openxmlformats.org/officeDocument/2006/relationships/image" Target="../media/image47.jpeg"/><Relationship Id="rId14" Type="http://schemas.microsoft.com/office/2007/relationships/hdphoto" Target="../media/hdphoto35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openxmlformats.org/officeDocument/2006/relationships/image" Target="../media/image53.jpeg"/><Relationship Id="rId18" Type="http://schemas.microsoft.com/office/2007/relationships/hdphoto" Target="../media/hdphoto41.wdp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12" Type="http://schemas.microsoft.com/office/2007/relationships/hdphoto" Target="../media/hdphoto38.wdp"/><Relationship Id="rId17" Type="http://schemas.openxmlformats.org/officeDocument/2006/relationships/image" Target="../media/image55.png"/><Relationship Id="rId2" Type="http://schemas.openxmlformats.org/officeDocument/2006/relationships/image" Target="../media/image1.jpeg"/><Relationship Id="rId16" Type="http://schemas.microsoft.com/office/2007/relationships/hdphoto" Target="../media/hdphoto40.wdp"/><Relationship Id="rId20" Type="http://schemas.microsoft.com/office/2007/relationships/hdphoto" Target="../media/hdphoto42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52.jpeg"/><Relationship Id="rId5" Type="http://schemas.microsoft.com/office/2007/relationships/hdphoto" Target="../media/hdphoto2.wdp"/><Relationship Id="rId15" Type="http://schemas.openxmlformats.org/officeDocument/2006/relationships/image" Target="../media/image54.jpeg"/><Relationship Id="rId10" Type="http://schemas.microsoft.com/office/2007/relationships/hdphoto" Target="../media/hdphoto37.wdp"/><Relationship Id="rId19" Type="http://schemas.openxmlformats.org/officeDocument/2006/relationships/image" Target="../media/image56.jpeg"/><Relationship Id="rId4" Type="http://schemas.openxmlformats.org/officeDocument/2006/relationships/image" Target="../media/image2.jpeg"/><Relationship Id="rId9" Type="http://schemas.openxmlformats.org/officeDocument/2006/relationships/image" Target="../media/image51.jpeg"/><Relationship Id="rId14" Type="http://schemas.microsoft.com/office/2007/relationships/hdphoto" Target="../media/hdphoto39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43.wdp"/><Relationship Id="rId3" Type="http://schemas.microsoft.com/office/2007/relationships/hdphoto" Target="../media/hdphoto1.wdp"/><Relationship Id="rId7" Type="http://schemas.openxmlformats.org/officeDocument/2006/relationships/image" Target="../media/image57.png"/><Relationship Id="rId12" Type="http://schemas.openxmlformats.org/officeDocument/2006/relationships/image" Target="../media/image5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0" Type="http://schemas.microsoft.com/office/2007/relationships/hdphoto" Target="../media/hdphoto44.wdp"/><Relationship Id="rId4" Type="http://schemas.openxmlformats.org/officeDocument/2006/relationships/image" Target="../media/image2.jpeg"/><Relationship Id="rId9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hdphoto" Target="../media/hdphoto1.wdp"/><Relationship Id="rId7" Type="http://schemas.openxmlformats.org/officeDocument/2006/relationships/image" Target="../media/image6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microsoft.com/office/2007/relationships/hdphoto" Target="../media/hdphoto44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10" Type="http://schemas.openxmlformats.org/officeDocument/2006/relationships/image" Target="../media/image62.png"/><Relationship Id="rId4" Type="http://schemas.openxmlformats.org/officeDocument/2006/relationships/image" Target="../media/image2.jpeg"/><Relationship Id="rId9" Type="http://schemas.microsoft.com/office/2007/relationships/hdphoto" Target="../media/hdphoto44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10" Type="http://schemas.openxmlformats.org/officeDocument/2006/relationships/image" Target="../media/image63.png"/><Relationship Id="rId4" Type="http://schemas.openxmlformats.org/officeDocument/2006/relationships/image" Target="../media/image2.jpeg"/><Relationship Id="rId9" Type="http://schemas.microsoft.com/office/2007/relationships/hdphoto" Target="../media/hdphoto44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10" Type="http://schemas.openxmlformats.org/officeDocument/2006/relationships/image" Target="../media/image64.png"/><Relationship Id="rId4" Type="http://schemas.openxmlformats.org/officeDocument/2006/relationships/image" Target="../media/image2.jpeg"/><Relationship Id="rId9" Type="http://schemas.microsoft.com/office/2007/relationships/hdphoto" Target="../media/hdphoto44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microsoft.com/office/2007/relationships/hdphoto" Target="../media/hdphoto4.wdp"/><Relationship Id="rId3" Type="http://schemas.microsoft.com/office/2007/relationships/hdphoto" Target="../media/hdphoto1.wdp"/><Relationship Id="rId7" Type="http://schemas.openxmlformats.org/officeDocument/2006/relationships/image" Target="../media/image65.jpeg"/><Relationship Id="rId12" Type="http://schemas.openxmlformats.org/officeDocument/2006/relationships/image" Target="../media/image68.jpeg"/><Relationship Id="rId17" Type="http://schemas.openxmlformats.org/officeDocument/2006/relationships/image" Target="../media/image9.png"/><Relationship Id="rId2" Type="http://schemas.openxmlformats.org/officeDocument/2006/relationships/image" Target="../media/image1.jpe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microsoft.com/office/2007/relationships/hdphoto" Target="../media/hdphoto46.wdp"/><Relationship Id="rId5" Type="http://schemas.microsoft.com/office/2007/relationships/hdphoto" Target="../media/hdphoto2.wdp"/><Relationship Id="rId15" Type="http://schemas.microsoft.com/office/2007/relationships/hdphoto" Target="../media/hdphoto47.wdp"/><Relationship Id="rId10" Type="http://schemas.openxmlformats.org/officeDocument/2006/relationships/image" Target="../media/image67.png"/><Relationship Id="rId4" Type="http://schemas.openxmlformats.org/officeDocument/2006/relationships/image" Target="../media/image2.jpeg"/><Relationship Id="rId9" Type="http://schemas.microsoft.com/office/2007/relationships/hdphoto" Target="../media/hdphoto45.wdp"/><Relationship Id="rId1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16" y="-9169"/>
            <a:ext cx="9144015" cy="6877860"/>
            <a:chOff x="0" y="-9169"/>
            <a:chExt cx="9237502" cy="687786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16" name="Picture 2" descr="http://open.az/uploads/posts/2011-01/1295888391_bankoboev.ru_domodedovo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313" r="1801" b="17037"/>
          <a:stretch/>
        </p:blipFill>
        <p:spPr bwMode="auto">
          <a:xfrm>
            <a:off x="1241030" y="3573016"/>
            <a:ext cx="4580524" cy="250658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763687" y="188640"/>
            <a:ext cx="728775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latin typeface="+mj-lt"/>
              </a:rPr>
              <a:t>Муниципальное автономное общеобразовательное учреждение Домодедовская гимназия №5</a:t>
            </a:r>
            <a:endParaRPr lang="ru-RU" sz="2400" b="1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31228" y="2356619"/>
            <a:ext cx="5729087" cy="718048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Аэротрополис 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– </a:t>
            </a:r>
            <a:endParaRPr lang="ru-RU" dirty="0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27406" y="3074667"/>
            <a:ext cx="7651450" cy="764563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город 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будущих 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профессий</a:t>
            </a:r>
            <a:endParaRPr lang="ru-RU" dirty="0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Picture 2" descr="http://www.prokat-karet.ru/photo/dme/dme-15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62" t="25445" r="7226" b="22515"/>
          <a:stretch/>
        </p:blipFill>
        <p:spPr bwMode="auto">
          <a:xfrm>
            <a:off x="1936963" y="872774"/>
            <a:ext cx="6259583" cy="160794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ridus.ru/_ah/img/6eSPtb8PhLgB8oRWIxAcL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578"/>
          <a:stretch/>
        </p:blipFill>
        <p:spPr bwMode="auto">
          <a:xfrm>
            <a:off x="4976089" y="4277126"/>
            <a:ext cx="4217983" cy="189589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729240" y="4207866"/>
            <a:ext cx="3289941" cy="27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МОСКОВСКИЙ МЕЖДУНАРОДНЫЙ АЭРОПОРТ</a:t>
            </a:r>
            <a:endParaRPr lang="ru-RU" sz="1200" b="1" dirty="0"/>
          </a:p>
        </p:txBody>
      </p:sp>
      <p:pic>
        <p:nvPicPr>
          <p:cNvPr id="20" name="Picture 2" descr="http://odisseya-tur.com/index_files/aeroporty-moskvy/domodedovo/domodedovo-logo.gif"/>
          <p:cNvPicPr>
            <a:picLocks noChangeAspect="1" noChangeArrowheads="1"/>
          </p:cNvPicPr>
          <p:nvPr/>
        </p:nvPicPr>
        <p:blipFill>
          <a:blip r:embed="rId13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56500" y1="28000" x2="56500" y2="28000"/>
                        <a14:foregroundMark x1="52000" y1="36500" x2="52000" y2="36500"/>
                        <a14:foregroundMark x1="49000" y1="43500" x2="49000" y2="43500"/>
                        <a14:foregroundMark x1="48000" y1="50500" x2="48000" y2="50500"/>
                        <a14:foregroundMark x1="50000" y1="57500" x2="50000" y2="57500"/>
                        <a14:foregroundMark x1="51500" y1="64500" x2="51500" y2="6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334" y="3802419"/>
            <a:ext cx="828424" cy="828424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421904" y="5828950"/>
            <a:ext cx="6624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+mj-lt"/>
              </a:rPr>
              <a:t>Автор проекта: Чипурко </a:t>
            </a:r>
            <a:r>
              <a:rPr lang="ru-RU" sz="2000" b="1" dirty="0" smtClean="0">
                <a:latin typeface="+mj-lt"/>
              </a:rPr>
              <a:t>Татьяна, </a:t>
            </a:r>
            <a:r>
              <a:rPr lang="ru-RU" sz="2000" b="1" dirty="0">
                <a:latin typeface="+mj-lt"/>
              </a:rPr>
              <a:t>11 а класс </a:t>
            </a:r>
            <a:endParaRPr lang="ru-RU" sz="2000" b="1" dirty="0" smtClean="0">
              <a:latin typeface="+mj-lt"/>
            </a:endParaRPr>
          </a:p>
          <a:p>
            <a:pPr algn="ctr"/>
            <a:r>
              <a:rPr lang="ru-RU" sz="2000" b="1" dirty="0" smtClean="0">
                <a:latin typeface="+mj-lt"/>
              </a:rPr>
              <a:t>Научный Руководитель: Агарёва Людмила Анатольевна,</a:t>
            </a:r>
          </a:p>
          <a:p>
            <a:pPr algn="ctr"/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>
                <a:latin typeface="+mj-lt"/>
              </a:rPr>
              <a:t>учитель английского языка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5" t="9909" r="14278" b="17877"/>
          <a:stretch/>
        </p:blipFill>
        <p:spPr bwMode="auto">
          <a:xfrm>
            <a:off x="208509" y="304675"/>
            <a:ext cx="812800" cy="7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1" t="5341" r="6752" b="8872"/>
          <a:stretch/>
        </p:blipFill>
        <p:spPr bwMode="auto">
          <a:xfrm>
            <a:off x="-16" y="4233021"/>
            <a:ext cx="3174200" cy="2691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40172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16" y="-9169"/>
            <a:ext cx="9144015" cy="6877860"/>
            <a:chOff x="0" y="-9169"/>
            <a:chExt cx="9237502" cy="687786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10" name="Прямоугольник 9"/>
          <p:cNvSpPr/>
          <p:nvPr/>
        </p:nvSpPr>
        <p:spPr>
          <a:xfrm>
            <a:off x="4141428" y="116632"/>
            <a:ext cx="14314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Цель:</a:t>
            </a:r>
            <a:endParaRPr lang="ru-RU" sz="4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32985" y="729170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+mj-lt"/>
              </a:rPr>
              <a:t>и</a:t>
            </a:r>
            <a:r>
              <a:rPr lang="ru-RU" sz="2000" b="1" dirty="0" smtClean="0">
                <a:latin typeface="+mj-lt"/>
              </a:rPr>
              <a:t>сследование </a:t>
            </a:r>
            <a:r>
              <a:rPr lang="ru-RU" sz="2000" b="1" dirty="0">
                <a:latin typeface="+mj-lt"/>
              </a:rPr>
              <a:t>возможностей будущего города Аэротрополиса в обеспечении трудоустройства выпускников домодедовских школ и определение роли кабинета профориентации Домодедовской  гимназии №5.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849274" y="2420888"/>
            <a:ext cx="228011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Гипотеза:</a:t>
            </a:r>
            <a:endParaRPr lang="ru-RU" sz="4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544"/>
          <a:stretch/>
        </p:blipFill>
        <p:spPr bwMode="auto">
          <a:xfrm>
            <a:off x="6191671" y="5684421"/>
            <a:ext cx="2952328" cy="1160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659" y="1898716"/>
            <a:ext cx="2042372" cy="1531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403648" y="3128774"/>
            <a:ext cx="74168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+mj-lt"/>
              </a:rPr>
              <a:t> тщательно спланированная работа кабинета профориентации по организации социального партнёрства с аэропортом Домодедово, в частности с Программой Приток,  может помочь в профессиональном самоопределении школьников  и создать благоприятные условия для подготовки квалифицированных  специалистов для работы в </a:t>
            </a:r>
            <a:r>
              <a:rPr lang="ru-RU" sz="2000" b="1" dirty="0" err="1">
                <a:latin typeface="+mj-lt"/>
              </a:rPr>
              <a:t>Аэротрополисе</a:t>
            </a:r>
            <a:r>
              <a:rPr lang="ru-RU" sz="2000" b="1" dirty="0">
                <a:latin typeface="+mj-lt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4" b="10041"/>
          <a:stretch/>
        </p:blipFill>
        <p:spPr bwMode="auto">
          <a:xfrm>
            <a:off x="2253097" y="5229200"/>
            <a:ext cx="2736232" cy="154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1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5" t="9909" r="14278" b="17877"/>
          <a:stretch/>
        </p:blipFill>
        <p:spPr bwMode="auto">
          <a:xfrm>
            <a:off x="208509" y="304675"/>
            <a:ext cx="812800" cy="7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88747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15487" y="-19093"/>
            <a:ext cx="9144015" cy="6877860"/>
            <a:chOff x="0" y="-9169"/>
            <a:chExt cx="9237502" cy="687786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544"/>
          <a:stretch/>
        </p:blipFill>
        <p:spPr bwMode="auto">
          <a:xfrm>
            <a:off x="5940152" y="5556297"/>
            <a:ext cx="3278365" cy="128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059106" y="50698"/>
            <a:ext cx="7069422" cy="85472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+mn-lt"/>
              </a:rPr>
              <a:t>Профессиональное</a:t>
            </a:r>
          </a:p>
          <a:p>
            <a:pPr algn="l"/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+mn-lt"/>
              </a:rPr>
              <a:t>                      самоопределение </a:t>
            </a:r>
            <a:endParaRPr lang="ru-RU" sz="4000" b="1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  <a:latin typeface="+mn-lt"/>
            </a:endParaRPr>
          </a:p>
          <a:p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+mn-lt"/>
              </a:rPr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03648" y="1484784"/>
            <a:ext cx="6840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– процесс принятия личностью решения о выборе будущей трудовой деятельности – кем стать, к какой социальной группе </a:t>
            </a:r>
            <a:r>
              <a:rPr lang="ru-RU" sz="2000" b="1" dirty="0" smtClean="0"/>
              <a:t>принадлежать </a:t>
            </a:r>
            <a:r>
              <a:rPr lang="ru-RU" sz="2000" b="1" dirty="0"/>
              <a:t>и с кем работать.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817" y="2974662"/>
            <a:ext cx="2686425" cy="258163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933" y="3972601"/>
            <a:ext cx="4010848" cy="265364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000" b="97000" l="10000" r="93500">
                        <a14:foregroundMark x1="36500" y1="73500" x2="36500" y2="735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510" y="2530288"/>
            <a:ext cx="1725463" cy="1725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5" t="9909" r="14278" b="17877"/>
          <a:stretch/>
        </p:blipFill>
        <p:spPr bwMode="auto">
          <a:xfrm>
            <a:off x="208509" y="304675"/>
            <a:ext cx="812800" cy="7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5439590" y="2636912"/>
            <a:ext cx="3654427" cy="400110"/>
          </a:xfrm>
          <a:prstGeom prst="rect">
            <a:avLst/>
          </a:prstGeom>
        </p:spPr>
        <p:txBody>
          <a:bodyPr wrap="square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ru-RU" sz="20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Проблемы </a:t>
            </a:r>
            <a:r>
              <a:rPr lang="ru-RU" sz="20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выбора </a:t>
            </a:r>
            <a:r>
              <a:rPr lang="ru-RU" sz="20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профессии </a:t>
            </a:r>
          </a:p>
        </p:txBody>
      </p:sp>
    </p:spTree>
    <p:extLst>
      <p:ext uri="{BB962C8B-B14F-4D97-AF65-F5344CB8AC3E}">
        <p14:creationId xmlns:p14="http://schemas.microsoft.com/office/powerpoint/2010/main" val="13331853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-12610"/>
            <a:ext cx="9144015" cy="6877860"/>
            <a:chOff x="0" y="-9169"/>
            <a:chExt cx="9237502" cy="6877860"/>
          </a:xfr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0800000" scaled="1"/>
            <a:tileRect/>
          </a:gradFill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  <a:grpFill/>
          </p:spPr>
        </p:pic>
        <p:grpSp>
          <p:nvGrpSpPr>
            <p:cNvPr id="6" name="Группа 5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grpFill/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grpFill/>
              <a:ln w="28575">
                <a:solidFill>
                  <a:srgbClr val="0070C0"/>
                </a:solidFill>
              </a:ln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10" name="Прямоугольник 9"/>
          <p:cNvSpPr/>
          <p:nvPr/>
        </p:nvSpPr>
        <p:spPr>
          <a:xfrm>
            <a:off x="2100953" y="304675"/>
            <a:ext cx="657133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smtClean="0">
                <a:ln w="190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Мотивы выбора профессии</a:t>
            </a:r>
            <a:endParaRPr lang="ru-RU" sz="4000" b="1" cap="none" spc="0" dirty="0">
              <a:ln w="1905">
                <a:solidFill>
                  <a:schemeClr val="tx1"/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544"/>
          <a:stretch/>
        </p:blipFill>
        <p:spPr bwMode="auto">
          <a:xfrm>
            <a:off x="6014820" y="5662098"/>
            <a:ext cx="3129195" cy="1229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637" y="1961504"/>
            <a:ext cx="3792537" cy="294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5" t="9909" r="14278" b="17877"/>
          <a:stretch/>
        </p:blipFill>
        <p:spPr bwMode="auto">
          <a:xfrm>
            <a:off x="208509" y="304675"/>
            <a:ext cx="812800" cy="7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716" y="5826938"/>
            <a:ext cx="2438400" cy="89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Скругленная прямоугольная выноска 20"/>
          <p:cNvSpPr/>
          <p:nvPr/>
        </p:nvSpPr>
        <p:spPr>
          <a:xfrm>
            <a:off x="6907786" y="2156160"/>
            <a:ext cx="1989587" cy="510778"/>
          </a:xfrm>
          <a:prstGeom prst="wedgeRoundRectCallout">
            <a:avLst>
              <a:gd name="adj1" fmla="val -64897"/>
              <a:gd name="adj2" fmla="val 126385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extrusionH="127000" contourW="44450" prstMaterial="matte">
            <a:bevelT w="63500" h="63500" prst="artDeco"/>
            <a:contourClr>
              <a:srgbClr val="FFC000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Творческие</a:t>
            </a: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6628780" y="3815852"/>
            <a:ext cx="2268593" cy="510778"/>
          </a:xfrm>
          <a:prstGeom prst="wedgeRoundRectCallout">
            <a:avLst>
              <a:gd name="adj1" fmla="val -71420"/>
              <a:gd name="adj2" fmla="val -124897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extrusionH="127000" contourW="44450" prstMaterial="matte">
            <a:bevelT w="63500" h="63500" prst="artDeco"/>
            <a:contourClr>
              <a:srgbClr val="FFC000"/>
            </a:contourClr>
          </a:sp3d>
        </p:spPr>
        <p:txBody>
          <a:bodyPr wrap="none">
            <a:spAutoFit/>
          </a:bodyPr>
          <a:lstStyle/>
          <a:p>
            <a:r>
              <a:rPr lang="ru-RU" sz="2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Материальные</a:t>
            </a: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5220072" y="4733044"/>
            <a:ext cx="1989587" cy="510778"/>
          </a:xfrm>
          <a:prstGeom prst="wedgeRoundRectCallout">
            <a:avLst>
              <a:gd name="adj1" fmla="val -43575"/>
              <a:gd name="adj2" fmla="val -156840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extrusionH="127000" contourW="44450" prstMaterial="matte">
            <a:bevelT w="63500" h="63500" prst="artDeco"/>
            <a:contourClr>
              <a:srgbClr val="FFC000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Утилитарные</a:t>
            </a:r>
          </a:p>
        </p:txBody>
      </p:sp>
      <p:sp>
        <p:nvSpPr>
          <p:cNvPr id="31" name="Скругленная прямоугольная выноска 30"/>
          <p:cNvSpPr/>
          <p:nvPr/>
        </p:nvSpPr>
        <p:spPr>
          <a:xfrm>
            <a:off x="2536142" y="4738343"/>
            <a:ext cx="1989587" cy="510778"/>
          </a:xfrm>
          <a:prstGeom prst="wedgeRoundRectCallout">
            <a:avLst>
              <a:gd name="adj1" fmla="val 60188"/>
              <a:gd name="adj2" fmla="val -165785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extrusionH="127000" contourW="44450" prstMaterial="matte">
            <a:bevelT w="63500" h="63500" prst="artDeco"/>
            <a:contourClr>
              <a:srgbClr val="FFC000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Престижные</a:t>
            </a:r>
          </a:p>
        </p:txBody>
      </p:sp>
      <p:sp>
        <p:nvSpPr>
          <p:cNvPr id="32" name="Скругленная прямоугольная выноска 31"/>
          <p:cNvSpPr/>
          <p:nvPr/>
        </p:nvSpPr>
        <p:spPr>
          <a:xfrm>
            <a:off x="958801" y="3717032"/>
            <a:ext cx="2510573" cy="510778"/>
          </a:xfrm>
          <a:prstGeom prst="wedgeRoundRectCallout">
            <a:avLst>
              <a:gd name="adj1" fmla="val 56561"/>
              <a:gd name="adj2" fmla="val -102041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extrusionH="127000" contourW="44450" prstMaterial="matte">
            <a:bevelT w="63500" h="63500" prst="artDeco"/>
            <a:contourClr>
              <a:srgbClr val="FFC000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Познавательные</a:t>
            </a:r>
          </a:p>
        </p:txBody>
      </p:sp>
      <p:sp>
        <p:nvSpPr>
          <p:cNvPr id="33" name="Скругленная прямоугольная выноска 32"/>
          <p:cNvSpPr/>
          <p:nvPr/>
        </p:nvSpPr>
        <p:spPr>
          <a:xfrm>
            <a:off x="1079799" y="2132856"/>
            <a:ext cx="1989587" cy="510778"/>
          </a:xfrm>
          <a:prstGeom prst="wedgeRoundRectCallout">
            <a:avLst>
              <a:gd name="adj1" fmla="val 56871"/>
              <a:gd name="adj2" fmla="val 94442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extrusionH="127000" contourW="44450" prstMaterial="matte">
            <a:bevelT w="63500" h="63500" prst="artDeco"/>
            <a:contourClr>
              <a:srgbClr val="FFC000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Моральные</a:t>
            </a:r>
          </a:p>
        </p:txBody>
      </p:sp>
      <p:sp>
        <p:nvSpPr>
          <p:cNvPr id="34" name="Скругленная прямоугольная выноска 33"/>
          <p:cNvSpPr/>
          <p:nvPr/>
        </p:nvSpPr>
        <p:spPr>
          <a:xfrm>
            <a:off x="2132513" y="1162786"/>
            <a:ext cx="2229267" cy="510778"/>
          </a:xfrm>
          <a:prstGeom prst="wedgeRoundRectCallout">
            <a:avLst>
              <a:gd name="adj1" fmla="val 54588"/>
              <a:gd name="adj2" fmla="val 177067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extrusionH="127000" contourW="44450" prstMaterial="matte">
            <a:bevelT w="63500" h="63500" prst="artDeco"/>
            <a:contourClr>
              <a:srgbClr val="FFC000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Социальные</a:t>
            </a:r>
          </a:p>
        </p:txBody>
      </p:sp>
      <p:sp>
        <p:nvSpPr>
          <p:cNvPr id="35" name="Скругленная прямоугольная выноска 34"/>
          <p:cNvSpPr/>
          <p:nvPr/>
        </p:nvSpPr>
        <p:spPr>
          <a:xfrm>
            <a:off x="5464699" y="1196752"/>
            <a:ext cx="2341545" cy="510778"/>
          </a:xfrm>
          <a:prstGeom prst="wedgeRoundRectCallout">
            <a:avLst>
              <a:gd name="adj1" fmla="val -60537"/>
              <a:gd name="adj2" fmla="val 168976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extrusionH="127000" contourW="44450" prstMaterial="matte">
            <a:bevelT w="63500" h="63500" prst="artDeco"/>
            <a:contourClr>
              <a:srgbClr val="FFC000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Эстетические</a:t>
            </a:r>
          </a:p>
        </p:txBody>
      </p:sp>
    </p:spTree>
    <p:extLst>
      <p:ext uri="{BB962C8B-B14F-4D97-AF65-F5344CB8AC3E}">
        <p14:creationId xmlns:p14="http://schemas.microsoft.com/office/powerpoint/2010/main" val="14862220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16" y="-9169"/>
            <a:ext cx="9144015" cy="6877860"/>
            <a:chOff x="0" y="-9169"/>
            <a:chExt cx="9237502" cy="687786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2050" name="Picture 2" descr="http://www.ato.ru/files/in_text_pictures/site/in_texts/aerotropolis/aeropolis5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4077"/>
            <a:ext cx="6502632" cy="446449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979712" y="5733256"/>
            <a:ext cx="6571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+mj-lt"/>
              </a:rPr>
              <a:t>Аэротрополия – это новая форма коммерческого развития, </a:t>
            </a:r>
            <a:r>
              <a:rPr lang="ru-RU" sz="2000" b="1" dirty="0" smtClean="0">
                <a:latin typeface="+mj-lt"/>
              </a:rPr>
              <a:t>которая превратила</a:t>
            </a:r>
          </a:p>
          <a:p>
            <a:pPr algn="ctr"/>
            <a:r>
              <a:rPr lang="ru-RU" sz="2000" b="1" dirty="0" smtClean="0">
                <a:latin typeface="+mj-lt"/>
              </a:rPr>
              <a:t>городские </a:t>
            </a:r>
            <a:r>
              <a:rPr lang="ru-RU" sz="2000" b="1" dirty="0">
                <a:latin typeface="+mj-lt"/>
              </a:rPr>
              <a:t>аэропорты в аэропорты-города. 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5" t="9909" r="14278" b="17877"/>
          <a:stretch/>
        </p:blipFill>
        <p:spPr bwMode="auto">
          <a:xfrm>
            <a:off x="208509" y="304675"/>
            <a:ext cx="812800" cy="7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143672" y="116632"/>
            <a:ext cx="806489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90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Аэротрополия </a:t>
            </a:r>
            <a:r>
              <a:rPr lang="ru-RU" sz="4000" b="1" dirty="0">
                <a:ln w="190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</a:t>
            </a:r>
            <a:endParaRPr lang="ru-RU" sz="4000" b="1" dirty="0" smtClean="0">
              <a:ln w="1905">
                <a:solidFill>
                  <a:schemeClr val="tx1"/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4000" b="1" dirty="0" smtClean="0">
                <a:ln w="190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один </a:t>
            </a:r>
            <a:r>
              <a:rPr lang="ru-RU" sz="4000" b="1" dirty="0">
                <a:ln w="190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из способов трудоустройства.</a:t>
            </a:r>
          </a:p>
          <a:p>
            <a:endParaRPr lang="ru-RU" sz="4000" b="1" cap="none" spc="0" dirty="0">
              <a:ln w="1905">
                <a:solidFill>
                  <a:schemeClr val="tx1"/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87009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15" y="-12099"/>
            <a:ext cx="9144015" cy="6877860"/>
            <a:chOff x="0" y="-9169"/>
            <a:chExt cx="9237502" cy="687786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1026" name="Picture 2" descr="Аэропорт Домодедово в 2020 году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418"/>
          <a:stretch/>
        </p:blipFill>
        <p:spPr bwMode="auto">
          <a:xfrm>
            <a:off x="2303748" y="872775"/>
            <a:ext cx="5616624" cy="255654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1907704" y="191046"/>
            <a:ext cx="6408712" cy="7143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+mn-lt"/>
              </a:rPr>
              <a:t>Аэропорт </a:t>
            </a:r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+mn-lt"/>
              </a:rPr>
              <a:t>«Домодедово» </a:t>
            </a:r>
            <a:endParaRPr lang="ru-RU" sz="4000" b="1" dirty="0" smtClean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58" y="4437112"/>
            <a:ext cx="2304256" cy="172819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544"/>
          <a:stretch/>
        </p:blipFill>
        <p:spPr bwMode="auto">
          <a:xfrm>
            <a:off x="6228184" y="5658318"/>
            <a:ext cx="3011297" cy="1183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84069" l="0" r="100000"/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139"/>
          <a:stretch/>
        </p:blipFill>
        <p:spPr>
          <a:xfrm>
            <a:off x="3875595" y="4749415"/>
            <a:ext cx="2376264" cy="2129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5" t="9909" r="14278" b="17877"/>
          <a:stretch/>
        </p:blipFill>
        <p:spPr bwMode="auto">
          <a:xfrm>
            <a:off x="208509" y="304675"/>
            <a:ext cx="812800" cy="7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266158" y="3406558"/>
            <a:ext cx="76514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«Домодедово</a:t>
            </a:r>
            <a:r>
              <a:rPr lang="ru-RU" sz="2000" b="1" dirty="0" smtClean="0"/>
              <a:t>» - самый </a:t>
            </a:r>
            <a:r>
              <a:rPr lang="ru-RU" sz="2000" b="1" dirty="0"/>
              <a:t>молодой аэропорт Московского </a:t>
            </a:r>
            <a:r>
              <a:rPr lang="ru-RU" sz="2000" b="1" dirty="0" err="1" smtClean="0"/>
              <a:t>авиаузла-обладает</a:t>
            </a:r>
            <a:r>
              <a:rPr lang="ru-RU" sz="2000" b="1" dirty="0" smtClean="0"/>
              <a:t> </a:t>
            </a:r>
            <a:r>
              <a:rPr lang="ru-RU" sz="2000" b="1" dirty="0"/>
              <a:t>несравненно большими перспективами пространственного развития и превращения в Аэротрополис по сравнению со своими конкурентами.</a:t>
            </a:r>
          </a:p>
        </p:txBody>
      </p:sp>
    </p:spTree>
    <p:extLst>
      <p:ext uri="{BB962C8B-B14F-4D97-AF65-F5344CB8AC3E}">
        <p14:creationId xmlns:p14="http://schemas.microsoft.com/office/powerpoint/2010/main" val="34619297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1543" y="0"/>
            <a:ext cx="9144015" cy="6877860"/>
            <a:chOff x="0" y="-9169"/>
            <a:chExt cx="9237502" cy="687786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544"/>
          <a:stretch/>
        </p:blipFill>
        <p:spPr bwMode="auto">
          <a:xfrm>
            <a:off x="5940152" y="5556297"/>
            <a:ext cx="3278365" cy="128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563880" y="653651"/>
            <a:ext cx="18367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ru-RU" sz="2000" b="1" dirty="0"/>
              <a:t>Диспетчеры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77794" y="1627294"/>
            <a:ext cx="20906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0070C0"/>
              </a:buClr>
              <a:buBlip>
                <a:blip r:embed="rId9"/>
              </a:buBlip>
            </a:pPr>
            <a:r>
              <a:rPr lang="ru-RU" sz="2000" b="1" dirty="0"/>
              <a:t>Супервайзеры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946610" y="2050770"/>
            <a:ext cx="43656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ru-RU" sz="2000" b="1" dirty="0"/>
              <a:t>Инженерно-технический персонал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269228" y="240201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ru-RU" sz="2000" b="1" dirty="0"/>
              <a:t>Специалисты по информационным технологиям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132573" y="3174289"/>
            <a:ext cx="2642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ru-RU" sz="2000" b="1" dirty="0"/>
              <a:t>Офисный персонал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749491" y="3592552"/>
            <a:ext cx="29876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ru-RU" sz="2000" b="1" dirty="0"/>
              <a:t>Управленческое звено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846903" y="3990373"/>
            <a:ext cx="4792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ru-RU" sz="2000" b="1" dirty="0"/>
              <a:t>Финансовая, юридическая поддержка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499977" y="4484535"/>
            <a:ext cx="18469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ru-RU" sz="2000" b="1" dirty="0"/>
              <a:t>Финансисты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482240" y="4879000"/>
            <a:ext cx="19512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ru-RU" sz="2000" b="1" dirty="0"/>
              <a:t>Маркетологи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63094" y="5078942"/>
            <a:ext cx="15396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ru-RU" sz="2000" b="1" dirty="0"/>
              <a:t>Кинологи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512350" y="5556297"/>
            <a:ext cx="3815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ru-RU" sz="2000" b="1" dirty="0"/>
              <a:t>Работники сферы </a:t>
            </a:r>
            <a:r>
              <a:rPr lang="ru-RU" sz="2000" b="1" dirty="0" smtClean="0"/>
              <a:t>торговли, </a:t>
            </a:r>
          </a:p>
          <a:p>
            <a:pPr marL="285750" indent="-285750"/>
            <a:r>
              <a:rPr lang="ru-RU" sz="2000" b="1" dirty="0" smtClean="0"/>
              <a:t>    </a:t>
            </a:r>
            <a:r>
              <a:rPr lang="ru-RU" sz="2000" b="1" dirty="0"/>
              <a:t>гостиничного бизнеса и </a:t>
            </a:r>
            <a:r>
              <a:rPr lang="ru-RU" sz="2000" b="1" dirty="0" smtClean="0"/>
              <a:t>т д</a:t>
            </a:r>
            <a:r>
              <a:rPr lang="ru-RU" sz="2000" b="1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09" y="2133266"/>
            <a:ext cx="2448446" cy="2082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2137802" y="116632"/>
            <a:ext cx="657133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dirty="0" smtClean="0">
                <a:ln w="190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</a:t>
            </a:r>
            <a:r>
              <a:rPr lang="ru-RU" sz="4000" b="1" cap="none" spc="0" dirty="0" smtClean="0">
                <a:ln w="190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акансии АЭРОТРОПОЛИСА</a:t>
            </a:r>
            <a:endParaRPr lang="ru-RU" sz="4000" b="1" cap="none" spc="0" dirty="0">
              <a:ln w="1905">
                <a:solidFill>
                  <a:schemeClr val="tx1"/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13699" r="8589" b="9961"/>
          <a:stretch/>
        </p:blipFill>
        <p:spPr>
          <a:xfrm>
            <a:off x="6432920" y="658823"/>
            <a:ext cx="2385179" cy="1569948"/>
          </a:xfrm>
          <a:prstGeom prst="roundRect">
            <a:avLst/>
          </a:prstGeom>
          <a:effectLst>
            <a:softEdge rad="317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134070" y="98072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ru-RU" sz="2000" b="1" dirty="0"/>
              <a:t>Координирующие сотрудники по комплексному обслуживанию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5" t="9909" r="14278" b="17877"/>
          <a:stretch/>
        </p:blipFill>
        <p:spPr bwMode="auto">
          <a:xfrm>
            <a:off x="208509" y="304675"/>
            <a:ext cx="812800" cy="7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63541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16" y="-9169"/>
            <a:ext cx="9144015" cy="6877860"/>
            <a:chOff x="0" y="-9169"/>
            <a:chExt cx="9237502" cy="687786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7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80" b="89970" l="9978" r="100000">
                        <a14:foregroundMark x1="45291" y1="42365" x2="45291" y2="42365"/>
                        <a14:foregroundMark x1="54260" y1="43114" x2="54260" y2="43114"/>
                        <a14:foregroundMark x1="65807" y1="43114" x2="65807" y2="43114"/>
                        <a14:foregroundMark x1="71076" y1="35329" x2="71076" y2="35329"/>
                        <a14:foregroundMark x1="74327" y1="45210" x2="74327" y2="45210"/>
                        <a14:foregroundMark x1="83744" y1="41018" x2="83744" y2="41018"/>
                        <a14:foregroundMark x1="88453" y1="41766" x2="88453" y2="41766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988" t="12197" b="26680"/>
          <a:stretch/>
        </p:blipFill>
        <p:spPr bwMode="auto">
          <a:xfrm>
            <a:off x="107504" y="260648"/>
            <a:ext cx="1296144" cy="644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544"/>
          <a:stretch/>
        </p:blipFill>
        <p:spPr bwMode="auto">
          <a:xfrm>
            <a:off x="6012160" y="5520413"/>
            <a:ext cx="3278365" cy="128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498745" y="266412"/>
            <a:ext cx="7411837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sz="3600" b="1" dirty="0">
                <a:ln w="3175"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Программа </a:t>
            </a:r>
            <a:r>
              <a:rPr lang="ru-RU" sz="3600" b="1" dirty="0" smtClean="0">
                <a:ln w="3175"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«Приток» </a:t>
            </a:r>
            <a:r>
              <a:rPr lang="ru-RU" sz="3600" b="1" dirty="0">
                <a:ln w="3175"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для учащихся</a:t>
            </a:r>
            <a:endParaRPr lang="ru-RU" sz="3600" dirty="0">
              <a:ln w="3175"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03648" y="1222280"/>
            <a:ext cx="444314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В рамках реализации программы </a:t>
            </a:r>
            <a:r>
              <a:rPr lang="ru-RU" sz="2000" b="1" dirty="0" smtClean="0"/>
              <a:t>«Приток» </a:t>
            </a:r>
            <a:r>
              <a:rPr lang="ru-RU" sz="2000" b="1" dirty="0"/>
              <a:t>проводится целевая подготовка учащихся для их последующего трудоустройства на штатные должности предприятий Московского аэропорта Домодедово. После отбора учащиеся проходят дополнительное обучение по выбранной специализации в период обучения в ВУЗе/</a:t>
            </a:r>
            <a:r>
              <a:rPr lang="ru-RU" sz="2000" b="1" dirty="0" err="1"/>
              <a:t>ССУЗе</a:t>
            </a:r>
            <a:endParaRPr lang="ru-RU" sz="2000" b="1" dirty="0"/>
          </a:p>
        </p:txBody>
      </p:sp>
      <p:pic>
        <p:nvPicPr>
          <p:cNvPr id="2050" name="Picture 2" descr="http://live.msiu.ru/fdo/D_29_032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577" y="4650108"/>
            <a:ext cx="4494076" cy="214030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76"/>
          <a:stretch/>
        </p:blipFill>
        <p:spPr>
          <a:xfrm>
            <a:off x="6300192" y="1340768"/>
            <a:ext cx="2416887" cy="3493648"/>
          </a:xfrm>
          <a:prstGeom prst="rect">
            <a:avLst/>
          </a:prstGeom>
          <a:ln w="28575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33236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16" y="-9169"/>
            <a:ext cx="9144015" cy="6877860"/>
            <a:chOff x="0" y="-9169"/>
            <a:chExt cx="9237502" cy="687786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7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80" b="89970" l="9978" r="100000">
                        <a14:foregroundMark x1="45291" y1="42365" x2="45291" y2="42365"/>
                        <a14:foregroundMark x1="54260" y1="43114" x2="54260" y2="43114"/>
                        <a14:foregroundMark x1="65807" y1="43114" x2="65807" y2="43114"/>
                        <a14:foregroundMark x1="71076" y1="35329" x2="71076" y2="35329"/>
                        <a14:foregroundMark x1="74327" y1="45210" x2="74327" y2="45210"/>
                        <a14:foregroundMark x1="83744" y1="41018" x2="83744" y2="41018"/>
                        <a14:foregroundMark x1="88453" y1="41766" x2="88453" y2="41766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988" t="12197" b="26680"/>
          <a:stretch/>
        </p:blipFill>
        <p:spPr bwMode="auto">
          <a:xfrm>
            <a:off x="107504" y="260648"/>
            <a:ext cx="1296144" cy="644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544"/>
          <a:stretch/>
        </p:blipFill>
        <p:spPr bwMode="auto">
          <a:xfrm>
            <a:off x="5940152" y="5556297"/>
            <a:ext cx="3278365" cy="128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1" name="Группа 20"/>
          <p:cNvGrpSpPr/>
          <p:nvPr/>
        </p:nvGrpSpPr>
        <p:grpSpPr>
          <a:xfrm>
            <a:off x="1366788" y="1102883"/>
            <a:ext cx="4009303" cy="1323439"/>
            <a:chOff x="1537354" y="1196752"/>
            <a:chExt cx="4009303" cy="1323439"/>
          </a:xfrm>
        </p:grpSpPr>
        <p:pic>
          <p:nvPicPr>
            <p:cNvPr id="11" name="Рисунок 7" descr="лого_мгиу.jpg"/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7354" y="1486202"/>
              <a:ext cx="1643062" cy="744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>
              <a:off x="3151682" y="1196752"/>
              <a:ext cx="2394975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000" b="1" dirty="0" smtClean="0">
                  <a:latin typeface="+mj-lt"/>
                </a:rPr>
                <a:t>МОСКОВСКИЙ</a:t>
              </a:r>
            </a:p>
            <a:p>
              <a:pPr algn="ctr" eaLnBrk="1" hangingPunct="1"/>
              <a:r>
                <a:rPr lang="ru-RU" sz="2000" b="1" dirty="0" smtClean="0">
                  <a:latin typeface="+mj-lt"/>
                </a:rPr>
                <a:t>ГОСУДАРСТВЕННЫЙ</a:t>
              </a:r>
            </a:p>
            <a:p>
              <a:pPr algn="ctr" eaLnBrk="1" hangingPunct="1"/>
              <a:r>
                <a:rPr lang="ru-RU" sz="2000" b="1" dirty="0" smtClean="0">
                  <a:latin typeface="+mj-lt"/>
                </a:rPr>
                <a:t>ИНДУСТРИАЛЬНЫЙ УНИВЕРСИТЕТ</a:t>
              </a:r>
              <a:endParaRPr lang="ru-RU" sz="2000" b="1" dirty="0">
                <a:latin typeface="+mj-lt"/>
              </a:endParaRPr>
            </a:p>
          </p:txBody>
        </p:sp>
      </p:grp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6222020" y="3386448"/>
            <a:ext cx="292197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 b="1" dirty="0" smtClean="0">
                <a:latin typeface="+mj-lt"/>
              </a:rPr>
              <a:t>МОСКОВСКИЙ ГОСУДАРСТВЕННЫЙ </a:t>
            </a:r>
          </a:p>
          <a:p>
            <a:pPr algn="ctr" eaLnBrk="1" hangingPunct="1"/>
            <a:r>
              <a:rPr lang="ru-RU" sz="2000" b="1" dirty="0" smtClean="0">
                <a:latin typeface="+mj-lt"/>
              </a:rPr>
              <a:t>УНИВЕРСИТЕТ                     ПИЩЕВЫХ ПРОИЗВОДСТВ</a:t>
            </a:r>
            <a:endParaRPr lang="ru-RU" sz="2000" b="1" dirty="0">
              <a:latin typeface="+mj-lt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736823" y="225846"/>
            <a:ext cx="4680520" cy="7143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+mn-lt"/>
              </a:rPr>
              <a:t>ВУЗы-партнеры</a:t>
            </a:r>
          </a:p>
        </p:txBody>
      </p:sp>
      <p:pic>
        <p:nvPicPr>
          <p:cNvPr id="1026" name="Picture 2" descr="http://www.clipart.net.ua/images/clip4378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74" y="2163041"/>
            <a:ext cx="3810000" cy="253841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2669334" y="4740689"/>
            <a:ext cx="4134913" cy="1631216"/>
            <a:chOff x="4859193" y="2865420"/>
            <a:chExt cx="4134913" cy="1631216"/>
          </a:xfrm>
        </p:grpSpPr>
        <p:pic>
          <p:nvPicPr>
            <p:cNvPr id="13" name="Рисунок 11" descr="icon_rggu.jpg"/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harpenSoften amount="5000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9193" y="2930934"/>
              <a:ext cx="1500187" cy="150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6435657" y="2865420"/>
              <a:ext cx="2558449" cy="163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sz="2000" b="1" dirty="0" smtClean="0">
                  <a:latin typeface="+mj-lt"/>
                </a:rPr>
                <a:t>РОССИЙСКИЙ  ГОСУДАРСТВЕННЫЙ ГУМАНИТАРНЫЙ</a:t>
              </a:r>
            </a:p>
            <a:p>
              <a:pPr algn="ctr" eaLnBrk="1" hangingPunct="1"/>
              <a:r>
                <a:rPr lang="ru-RU" sz="2000" b="1" dirty="0" smtClean="0">
                  <a:latin typeface="+mj-lt"/>
                </a:rPr>
                <a:t>УНИВЕРСИТЕТ                         г</a:t>
              </a:r>
              <a:r>
                <a:rPr lang="ru-RU" sz="2000" b="1" dirty="0">
                  <a:latin typeface="+mj-lt"/>
                </a:rPr>
                <a:t>. Домодедово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4824974" y="1851669"/>
            <a:ext cx="2050227" cy="2459143"/>
            <a:chOff x="4874506" y="1196751"/>
            <a:chExt cx="2050227" cy="2459143"/>
          </a:xfrm>
        </p:grpSpPr>
        <p:pic>
          <p:nvPicPr>
            <p:cNvPr id="16" name="Рисунок 14" descr="http://www.openexpo.ru/users/11/1181/pics/logo_1181.jpg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4506" y="2426322"/>
              <a:ext cx="1224136" cy="1193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" descr="http://freedizain.ru/media/k2/items/cache/e5cbbacd843fafdf7aad9977fc3e22e1_XL.jpg"/>
            <p:cNvPicPr>
              <a:picLocks noChangeAspect="1" noChangeArrowheads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2003" b="58448" l="67167" r="96833">
                          <a14:foregroundMark x1="77667" y1="22278" x2="77667" y2="22278"/>
                          <a14:foregroundMark x1="85333" y1="25907" x2="85333" y2="25907"/>
                        </a14:backgroundRemoval>
                      </a14:imgEffect>
                      <a14:imgEffect>
                        <a14:sharpenSoften amount="50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75" b="40890"/>
            <a:stretch/>
          </p:blipFill>
          <p:spPr bwMode="auto">
            <a:xfrm>
              <a:off x="5796136" y="1196751"/>
              <a:ext cx="1128597" cy="245914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390" y="764704"/>
            <a:ext cx="3163887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88747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21720" y="6209"/>
            <a:ext cx="9144015" cy="6877860"/>
            <a:chOff x="0" y="-9169"/>
            <a:chExt cx="9237502" cy="687786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7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80" b="89970" l="9978" r="100000">
                        <a14:foregroundMark x1="45291" y1="42365" x2="45291" y2="42365"/>
                        <a14:foregroundMark x1="54260" y1="43114" x2="54260" y2="43114"/>
                        <a14:foregroundMark x1="65807" y1="43114" x2="65807" y2="43114"/>
                        <a14:foregroundMark x1="71076" y1="35329" x2="71076" y2="35329"/>
                        <a14:foregroundMark x1="74327" y1="45210" x2="74327" y2="45210"/>
                        <a14:foregroundMark x1="83744" y1="41018" x2="83744" y2="41018"/>
                        <a14:foregroundMark x1="88453" y1="41766" x2="88453" y2="41766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988" t="12197" b="26680"/>
          <a:stretch/>
        </p:blipFill>
        <p:spPr bwMode="auto">
          <a:xfrm>
            <a:off x="107504" y="260648"/>
            <a:ext cx="1296144" cy="644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544"/>
          <a:stretch/>
        </p:blipFill>
        <p:spPr bwMode="auto">
          <a:xfrm>
            <a:off x="5940152" y="5556297"/>
            <a:ext cx="3278365" cy="128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746237" y="191046"/>
            <a:ext cx="4680520" cy="7143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+mn-lt"/>
              </a:rPr>
              <a:t>ССУЗы-партнеры</a:t>
            </a: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6631919" y="4733480"/>
            <a:ext cx="23903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latin typeface="+mj-lt"/>
              </a:rPr>
              <a:t>МОСКОВСКИЙ ТЕХНОЛОГИЧЕСКИЙ </a:t>
            </a:r>
          </a:p>
          <a:p>
            <a:pPr algn="ctr" eaLnBrk="1" hangingPunct="1"/>
            <a:r>
              <a:rPr lang="ru-RU" b="1" dirty="0" smtClean="0">
                <a:latin typeface="+mj-lt"/>
              </a:rPr>
              <a:t>КОЛЛЕДЖ</a:t>
            </a:r>
          </a:p>
          <a:p>
            <a:pPr eaLnBrk="1" hangingPunct="1"/>
            <a:endParaRPr lang="ru-RU" dirty="0">
              <a:latin typeface="Comic Sans MS" pitchFamily="66" charset="0"/>
            </a:endParaRPr>
          </a:p>
        </p:txBody>
      </p:sp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777" y="4807883"/>
            <a:ext cx="142875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 descr="http://115pro.ru/assets/images/slides/slide_3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86" b="89734" l="1152" r="89862">
                        <a14:foregroundMark x1="35945" y1="62357" x2="58065" y2="84791"/>
                        <a14:foregroundMark x1="41705" y1="63498" x2="58295" y2="65019"/>
                        <a14:foregroundMark x1="35484" y1="70722" x2="35945" y2="81369"/>
                        <a14:foregroundMark x1="38018" y1="85171" x2="55069" y2="82890"/>
                        <a14:foregroundMark x1="44700" y1="78327" x2="44700" y2="78327"/>
                        <a14:foregroundMark x1="45853" y1="78327" x2="45853" y2="7832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24" y="596996"/>
            <a:ext cx="3561234" cy="215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379623" y="2525066"/>
            <a:ext cx="2733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ПУ115 </a:t>
            </a:r>
            <a:r>
              <a:rPr lang="ru-RU" b="1" dirty="0" smtClean="0"/>
              <a:t>( г. Домодедово)</a:t>
            </a:r>
            <a:endParaRPr lang="ru-RU" b="1" dirty="0"/>
          </a:p>
        </p:txBody>
      </p:sp>
      <p:pic>
        <p:nvPicPr>
          <p:cNvPr id="2060" name="Picture 12" descr="http://115pro.ru/assets/images/branding/logo.pn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64" y="3018357"/>
            <a:ext cx="1524000" cy="819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cs614921.vk.me/v614921748/4fff/6POPSTo-6Xo.jpg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255" y="2973003"/>
            <a:ext cx="1394606" cy="139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313566" y="3511978"/>
            <a:ext cx="37086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ВПК ( ВИДНОВСКИЙ ПРОФЕССИОНАЛЬНЫЙ КОЛЛЕДЖ)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724208" y="4012853"/>
            <a:ext cx="18332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+mj-lt"/>
              </a:rPr>
              <a:t>ПУ 81 </a:t>
            </a:r>
            <a:r>
              <a:rPr lang="ru-RU" b="1" dirty="0" smtClean="0">
                <a:latin typeface="+mj-lt"/>
              </a:rPr>
              <a:t>г. Кашира</a:t>
            </a:r>
            <a:endParaRPr lang="ru-RU" b="1" dirty="0">
              <a:latin typeface="+mj-lt"/>
            </a:endParaRPr>
          </a:p>
        </p:txBody>
      </p:sp>
      <p:pic>
        <p:nvPicPr>
          <p:cNvPr id="1026" name="Picture 2" descr="http://ia-kash.mosoblonline.ru/userdata/141408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164" y="1580663"/>
            <a:ext cx="2862901" cy="190860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738804" y="960045"/>
            <a:ext cx="40690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ПРОФЕССИОНАЛЬНОЕ УЧИЛИЩЕ № 91</a:t>
            </a:r>
          </a:p>
          <a:p>
            <a:pPr algn="ctr"/>
            <a:r>
              <a:rPr lang="ru-RU" b="1" dirty="0"/>
              <a:t>г</a:t>
            </a:r>
            <a:r>
              <a:rPr lang="ru-RU" b="1" dirty="0" smtClean="0"/>
              <a:t>. Подольск</a:t>
            </a:r>
            <a:endParaRPr lang="ru-RU" b="1" dirty="0"/>
          </a:p>
        </p:txBody>
      </p:sp>
      <p:pic>
        <p:nvPicPr>
          <p:cNvPr id="1030" name="Picture 6" descr="http://gumcollege.rggu.ru/images/72391_37.1324034853.7037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529" y="4557675"/>
            <a:ext cx="1631055" cy="139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2415241" y="6146519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ГУМАНИТАРНЫЙ КОЛЛЕДЖ РГГУ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133236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16" y="-9169"/>
            <a:ext cx="9144015" cy="6877860"/>
            <a:chOff x="0" y="-9169"/>
            <a:chExt cx="9237502" cy="687786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273" y="1076778"/>
            <a:ext cx="3545394" cy="265904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135" y="3308064"/>
            <a:ext cx="3929319" cy="294698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11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80" b="89970" l="9978" r="100000">
                        <a14:foregroundMark x1="45291" y1="42365" x2="45291" y2="42365"/>
                        <a14:foregroundMark x1="54260" y1="43114" x2="54260" y2="43114"/>
                        <a14:foregroundMark x1="65807" y1="43114" x2="65807" y2="43114"/>
                        <a14:foregroundMark x1="71076" y1="35329" x2="71076" y2="35329"/>
                        <a14:foregroundMark x1="74327" y1="45210" x2="74327" y2="45210"/>
                        <a14:foregroundMark x1="83744" y1="41018" x2="83744" y2="41018"/>
                        <a14:foregroundMark x1="88453" y1="41766" x2="88453" y2="41766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988" t="12197" b="26680"/>
          <a:stretch/>
        </p:blipFill>
        <p:spPr bwMode="auto">
          <a:xfrm>
            <a:off x="107504" y="260648"/>
            <a:ext cx="1296144" cy="644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484536" y="182787"/>
            <a:ext cx="7285276" cy="800493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Опорный</a:t>
            </a:r>
            <a:r>
              <a:rPr lang="ru-RU" b="1" dirty="0">
                <a:ln w="31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 </a:t>
            </a:r>
            <a:r>
              <a:rPr lang="ru-RU" b="1" dirty="0" smtClean="0">
                <a:ln w="31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кабинет</a:t>
            </a:r>
          </a:p>
          <a:p>
            <a:pPr algn="ctr"/>
            <a:r>
              <a:rPr lang="ru-RU" b="1" dirty="0" smtClean="0">
                <a:ln w="31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 </a:t>
            </a:r>
            <a:r>
              <a:rPr lang="ru-RU" b="1" dirty="0">
                <a:ln w="31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по </a:t>
            </a:r>
            <a:r>
              <a:rPr lang="ru-RU" b="1" dirty="0" smtClean="0">
                <a:ln w="31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профориентации в гимназии №5</a:t>
            </a:r>
            <a:endParaRPr lang="ru-RU" b="1" dirty="0">
              <a:ln w="3175">
                <a:solidFill>
                  <a:schemeClr val="tx1"/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689" y="4223437"/>
            <a:ext cx="3458413" cy="2593811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68" r="22898"/>
          <a:stretch/>
        </p:blipFill>
        <p:spPr>
          <a:xfrm>
            <a:off x="7219180" y="1556792"/>
            <a:ext cx="1784973" cy="224867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4" r="7415"/>
          <a:stretch/>
        </p:blipFill>
        <p:spPr>
          <a:xfrm>
            <a:off x="1071721" y="1012128"/>
            <a:ext cx="2005712" cy="3323277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9" name="AutoShape 2" descr="https://apf21.mail.ru/cgi-bin/readmsg/20131029_162315.jpg?id=13830497970000000380%3B0%3B4&amp;exif=1&amp;bs=5573649&amp;bl=1822874&amp;ct=image%2Fjpeg&amp;cn=20131029_162315.jpg&amp;cte=base6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30" r="7140"/>
          <a:stretch/>
        </p:blipFill>
        <p:spPr>
          <a:xfrm rot="5400000">
            <a:off x="2331206" y="1649442"/>
            <a:ext cx="3456136" cy="231080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38" r="8053"/>
          <a:stretch/>
        </p:blipFill>
        <p:spPr>
          <a:xfrm>
            <a:off x="971600" y="3183132"/>
            <a:ext cx="2745425" cy="187852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544"/>
          <a:stretch/>
        </p:blipFill>
        <p:spPr bwMode="auto">
          <a:xfrm>
            <a:off x="5940152" y="5556297"/>
            <a:ext cx="3278365" cy="128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13360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16" y="-9169"/>
            <a:ext cx="9144015" cy="6877860"/>
            <a:chOff x="0" y="-9169"/>
            <a:chExt cx="9237502" cy="687786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4" name="Группа 3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5" name="Рисунок 4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7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80" b="89970" l="9978" r="100000">
                        <a14:foregroundMark x1="45291" y1="42365" x2="45291" y2="42365"/>
                        <a14:foregroundMark x1="54260" y1="43114" x2="54260" y2="43114"/>
                        <a14:foregroundMark x1="65807" y1="43114" x2="65807" y2="43114"/>
                        <a14:foregroundMark x1="71076" y1="35329" x2="71076" y2="35329"/>
                        <a14:foregroundMark x1="74327" y1="45210" x2="74327" y2="45210"/>
                        <a14:foregroundMark x1="83744" y1="41018" x2="83744" y2="41018"/>
                        <a14:foregroundMark x1="88453" y1="41766" x2="88453" y2="41766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988" t="12197" b="26680"/>
          <a:stretch/>
        </p:blipFill>
        <p:spPr bwMode="auto">
          <a:xfrm>
            <a:off x="107504" y="260648"/>
            <a:ext cx="1296144" cy="644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691680" y="433165"/>
            <a:ext cx="7285276" cy="944509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Лента времени  «История Московского аэропорта </a:t>
            </a:r>
            <a:r>
              <a:rPr lang="ru-RU" b="1" smtClean="0">
                <a:ln w="31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Домодедово»</a:t>
            </a:r>
            <a:endParaRPr lang="ru-RU" b="1" dirty="0">
              <a:ln w="3175">
                <a:solidFill>
                  <a:schemeClr val="tx1"/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749" y="1495060"/>
            <a:ext cx="3804561" cy="285342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15" t="4811"/>
          <a:stretch/>
        </p:blipFill>
        <p:spPr>
          <a:xfrm>
            <a:off x="2382432" y="4271450"/>
            <a:ext cx="2796449" cy="2492898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590" y="4296006"/>
            <a:ext cx="3284155" cy="2463115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94" r="7283" b="2863"/>
          <a:stretch/>
        </p:blipFill>
        <p:spPr>
          <a:xfrm>
            <a:off x="6479380" y="1294972"/>
            <a:ext cx="2007395" cy="2891266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15" name="Прямоугольник 14"/>
          <p:cNvSpPr/>
          <p:nvPr/>
        </p:nvSpPr>
        <p:spPr>
          <a:xfrm>
            <a:off x="941955" y="4348480"/>
            <a:ext cx="1499449" cy="83099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ru-RU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Учащиеся </a:t>
            </a:r>
            <a:r>
              <a:rPr lang="ru-RU" sz="2400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6б класса </a:t>
            </a:r>
          </a:p>
        </p:txBody>
      </p:sp>
    </p:spTree>
    <p:extLst>
      <p:ext uri="{BB962C8B-B14F-4D97-AF65-F5344CB8AC3E}">
        <p14:creationId xmlns:p14="http://schemas.microsoft.com/office/powerpoint/2010/main" val="21411963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16" y="-9169"/>
            <a:ext cx="9144015" cy="6877860"/>
            <a:chOff x="0" y="-9169"/>
            <a:chExt cx="9237502" cy="687786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6" name="Группа 5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7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80" b="89970" l="9978" r="100000">
                        <a14:foregroundMark x1="45291" y1="42365" x2="45291" y2="42365"/>
                        <a14:foregroundMark x1="54260" y1="43114" x2="54260" y2="43114"/>
                        <a14:foregroundMark x1="65807" y1="43114" x2="65807" y2="43114"/>
                        <a14:foregroundMark x1="71076" y1="35329" x2="71076" y2="35329"/>
                        <a14:foregroundMark x1="74327" y1="45210" x2="74327" y2="45210"/>
                        <a14:foregroundMark x1="83744" y1="41018" x2="83744" y2="41018"/>
                        <a14:foregroundMark x1="88453" y1="41766" x2="88453" y2="41766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988" t="12197" b="26680"/>
          <a:stretch/>
        </p:blipFill>
        <p:spPr bwMode="auto">
          <a:xfrm>
            <a:off x="107504" y="260648"/>
            <a:ext cx="1296144" cy="644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507" b="10525"/>
          <a:stretch/>
        </p:blipFill>
        <p:spPr>
          <a:xfrm>
            <a:off x="5299713" y="3432248"/>
            <a:ext cx="3543339" cy="2151707"/>
          </a:xfrm>
          <a:prstGeom prst="rect">
            <a:avLst/>
          </a:prstGeom>
          <a:ln w="28575">
            <a:solidFill>
              <a:srgbClr val="0070C0"/>
            </a:solidFill>
          </a:ln>
          <a:effectLst/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362" r="6988"/>
          <a:stretch/>
        </p:blipFill>
        <p:spPr>
          <a:xfrm>
            <a:off x="5609288" y="1412776"/>
            <a:ext cx="3233764" cy="1946208"/>
          </a:xfrm>
          <a:prstGeom prst="rect">
            <a:avLst/>
          </a:prstGeom>
          <a:ln w="28575">
            <a:solidFill>
              <a:srgbClr val="0070C0"/>
            </a:solidFill>
          </a:ln>
          <a:effectLst/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26" t="29256" b="8086"/>
          <a:stretch/>
        </p:blipFill>
        <p:spPr>
          <a:xfrm>
            <a:off x="1899830" y="4689317"/>
            <a:ext cx="3709458" cy="1935333"/>
          </a:xfrm>
          <a:prstGeom prst="rect">
            <a:avLst/>
          </a:prstGeom>
          <a:ln w="28575">
            <a:solidFill>
              <a:srgbClr val="0070C0"/>
            </a:solidFill>
          </a:ln>
          <a:effectLst/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309" b="11412"/>
          <a:stretch/>
        </p:blipFill>
        <p:spPr>
          <a:xfrm>
            <a:off x="1622533" y="836712"/>
            <a:ext cx="3778873" cy="1821773"/>
          </a:xfrm>
          <a:prstGeom prst="rect">
            <a:avLst/>
          </a:prstGeom>
          <a:ln w="28575">
            <a:solidFill>
              <a:srgbClr val="0070C0"/>
            </a:solidFill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544"/>
          <a:stretch/>
        </p:blipFill>
        <p:spPr bwMode="auto">
          <a:xfrm>
            <a:off x="5665596" y="5448401"/>
            <a:ext cx="3552921" cy="1396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926879" y="-9169"/>
            <a:ext cx="71245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Профориентационные</a:t>
            </a:r>
          </a:p>
          <a:p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                              мероприятия 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395"/>
          <a:stretch/>
        </p:blipFill>
        <p:spPr>
          <a:xfrm>
            <a:off x="1066294" y="2558895"/>
            <a:ext cx="3605427" cy="2044433"/>
          </a:xfrm>
          <a:prstGeom prst="rect">
            <a:avLst/>
          </a:prstGeom>
          <a:ln w="28575">
            <a:solidFill>
              <a:srgbClr val="0070C0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8309268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15" y="-1776"/>
            <a:ext cx="9144015" cy="6877860"/>
            <a:chOff x="0" y="-9169"/>
            <a:chExt cx="9237502" cy="687786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5" name="Группа 4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747" y="2636912"/>
            <a:ext cx="2643006" cy="2050973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62773" y="125067"/>
            <a:ext cx="7344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Аэротрополис </a:t>
            </a: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глазами</a:t>
            </a:r>
          </a:p>
          <a:p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                                  </a:t>
            </a:r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гимназистов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3820" y="5517232"/>
            <a:ext cx="5606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В опросе принимало участие </a:t>
            </a:r>
            <a:r>
              <a:rPr lang="ru-RU" sz="2000" b="1" dirty="0" smtClean="0"/>
              <a:t> 112 учащихся </a:t>
            </a:r>
            <a:endParaRPr lang="ru-RU" sz="20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674" b="95745" l="6353" r="93412"/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141" y="5496767"/>
            <a:ext cx="1855174" cy="1230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1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5" t="9909" r="14278" b="17877"/>
          <a:stretch/>
        </p:blipFill>
        <p:spPr bwMode="auto">
          <a:xfrm>
            <a:off x="208509" y="304675"/>
            <a:ext cx="812800" cy="7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33" y="1556792"/>
            <a:ext cx="5114925" cy="3432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9737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-11893"/>
            <a:ext cx="9144015" cy="6877860"/>
            <a:chOff x="0" y="-9169"/>
            <a:chExt cx="9237502" cy="687786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5" name="Группа 4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130" y="1052736"/>
            <a:ext cx="7351916" cy="4824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724565" y="404855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Знаете ли вы, что такое Аэротрополис?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74" b="95745" l="6353" r="93412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732" y="5373216"/>
            <a:ext cx="2041380" cy="1354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5" t="9909" r="14278" b="17877"/>
          <a:stretch/>
        </p:blipFill>
        <p:spPr bwMode="auto">
          <a:xfrm>
            <a:off x="208509" y="304675"/>
            <a:ext cx="812800" cy="7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91404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5896" y="-929"/>
            <a:ext cx="9144015" cy="6877860"/>
            <a:chOff x="0" y="-9169"/>
            <a:chExt cx="9237502" cy="687786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4" name="Группа 3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5" name="Рисунок 4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9" name="Прямоугольник 8"/>
          <p:cNvSpPr/>
          <p:nvPr/>
        </p:nvSpPr>
        <p:spPr>
          <a:xfrm>
            <a:off x="1259632" y="304675"/>
            <a:ext cx="76723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В каком аэропорту разрабатывается строительство Аэротрополиса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?</a:t>
            </a:r>
            <a:endParaRPr lang="ru-RU" sz="3200" b="1" dirty="0">
              <a:ln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-Шереметьево  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-Домодедово    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 -</a:t>
            </a:r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Внуково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5" t="9909" r="14278" b="17877"/>
          <a:stretch/>
        </p:blipFill>
        <p:spPr bwMode="auto">
          <a:xfrm>
            <a:off x="208509" y="304675"/>
            <a:ext cx="812800" cy="7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74" b="95745" l="6353" r="93412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732" y="5373216"/>
            <a:ext cx="2041380" cy="1354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74335"/>
            <a:ext cx="7639050" cy="367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77890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16" y="-9169"/>
            <a:ext cx="9144015" cy="6877860"/>
            <a:chOff x="0" y="-9169"/>
            <a:chExt cx="9237502" cy="687786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4" name="Группа 3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5" name="Рисунок 4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9" name="Прямоугольник 8"/>
          <p:cNvSpPr/>
          <p:nvPr/>
        </p:nvSpPr>
        <p:spPr>
          <a:xfrm>
            <a:off x="1300420" y="296371"/>
            <a:ext cx="77510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Какие профессии  у вас ассоциируются с аэропортом «Домодедово»?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5" t="9909" r="14278" b="17877"/>
          <a:stretch/>
        </p:blipFill>
        <p:spPr bwMode="auto">
          <a:xfrm>
            <a:off x="208509" y="304675"/>
            <a:ext cx="812800" cy="7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74" b="95745" l="6353" r="93412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5" y="5515236"/>
            <a:ext cx="1827341" cy="1212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603388" y="4941168"/>
            <a:ext cx="59929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а) пилот, бортпроводник, диспетчер  -70</a:t>
            </a:r>
          </a:p>
          <a:p>
            <a:r>
              <a:rPr lang="ru-RU" sz="2000" b="1" dirty="0"/>
              <a:t>б) таможенник, кассир, супервайзер- 30</a:t>
            </a:r>
          </a:p>
          <a:p>
            <a:r>
              <a:rPr lang="ru-RU" sz="2000" b="1" dirty="0"/>
              <a:t>в) инженер, механик, работник борт питания- 12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7035800" cy="32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40414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15" y="19883"/>
            <a:ext cx="9144015" cy="6877860"/>
            <a:chOff x="0" y="-9169"/>
            <a:chExt cx="9237502" cy="687786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4" name="Группа 3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5" name="Рисунок 4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9" name="Прямоугольник 8"/>
          <p:cNvSpPr/>
          <p:nvPr/>
        </p:nvSpPr>
        <p:spPr>
          <a:xfrm>
            <a:off x="1691680" y="188640"/>
            <a:ext cx="71287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Какие </a:t>
            </a:r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специальности, по вашему мнению, будут востребованы в А</a:t>
            </a:r>
            <a:r>
              <a:rPr lang="ru-RU" sz="28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эротрополисе </a:t>
            </a:r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и </a:t>
            </a:r>
          </a:p>
          <a:p>
            <a:pPr algn="ctr"/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аэропорт-сити?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5" t="9909" r="14278" b="17877"/>
          <a:stretch/>
        </p:blipFill>
        <p:spPr bwMode="auto">
          <a:xfrm>
            <a:off x="208509" y="304675"/>
            <a:ext cx="812800" cy="7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74" b="95745" l="6353" r="93412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106786"/>
            <a:ext cx="2041380" cy="1354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547664" y="4293094"/>
            <a:ext cx="76735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а) юристы, экономисты финансисты, маркетологи, кинологи, работники сферы торговли, гостиничного бизнеса   </a:t>
            </a:r>
          </a:p>
          <a:p>
            <a:pPr algn="ctr"/>
            <a:r>
              <a:rPr lang="ru-RU" sz="2000" b="1" dirty="0"/>
              <a:t>б) менеджеры, управляющие, администраторы, офисный персонал</a:t>
            </a:r>
          </a:p>
          <a:p>
            <a:pPr algn="ctr"/>
            <a:r>
              <a:rPr lang="ru-RU" sz="2000" b="1" dirty="0"/>
              <a:t>в) инженерно-технический персонал, специалисты по информационным технологиям, координирующие сотрудники по комплексному </a:t>
            </a:r>
            <a:r>
              <a:rPr lang="ru-RU" sz="2000" b="1" dirty="0" smtClean="0"/>
              <a:t>обслуживанию</a:t>
            </a:r>
          </a:p>
          <a:p>
            <a:pPr algn="ctr"/>
            <a:r>
              <a:rPr lang="ru-RU" sz="2000" b="1" dirty="0"/>
              <a:t>г</a:t>
            </a:r>
            <a:r>
              <a:rPr lang="ru-RU" sz="2000" b="1" dirty="0" smtClean="0"/>
              <a:t>) прочие специальности</a:t>
            </a:r>
            <a:endParaRPr lang="ru-RU" sz="2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5184576" cy="3221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8454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21720" y="6209"/>
            <a:ext cx="9144015" cy="6877860"/>
            <a:chOff x="0" y="-9169"/>
            <a:chExt cx="9237502" cy="687786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169"/>
              <a:ext cx="9144000" cy="6877860"/>
            </a:xfrm>
            <a:prstGeom prst="rect">
              <a:avLst/>
            </a:prstGeom>
          </p:spPr>
        </p:pic>
        <p:grpSp>
          <p:nvGrpSpPr>
            <p:cNvPr id="4" name="Группа 3"/>
            <p:cNvGrpSpPr/>
            <p:nvPr/>
          </p:nvGrpSpPr>
          <p:grpSpPr>
            <a:xfrm>
              <a:off x="899591" y="-8238"/>
              <a:ext cx="8337911" cy="6876000"/>
              <a:chOff x="899591" y="-8238"/>
              <a:chExt cx="8337911" cy="6876000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pic>
            <p:nvPicPr>
              <p:cNvPr id="5" name="Рисунок 4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6"/>
              <a:stretch/>
            </p:blipFill>
            <p:spPr>
              <a:xfrm flipH="1">
                <a:off x="899591" y="19883"/>
                <a:ext cx="7593983" cy="6824730"/>
              </a:xfrm>
              <a:prstGeom prst="flowChartDisplay">
                <a:avLst/>
              </a:prstGeom>
              <a:ln w="28575">
                <a:solidFill>
                  <a:srgbClr val="0070C0"/>
                </a:solidFill>
              </a:ln>
            </p:spPr>
          </p:pic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5" r="913"/>
              <a:stretch/>
            </p:blipFill>
            <p:spPr>
              <a:xfrm flipH="1">
                <a:off x="2095803" y="-8238"/>
                <a:ext cx="7141699" cy="6876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42" r="25303"/>
          <a:stretch/>
        </p:blipFill>
        <p:spPr>
          <a:xfrm>
            <a:off x="1219326" y="0"/>
            <a:ext cx="7906781" cy="4766984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1" name="Picture 2" descr="http://open.az/uploads/posts/2011-01/1295888391_bankoboev.ru_domodedovo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313" r="1801" b="17037"/>
          <a:stretch/>
        </p:blipFill>
        <p:spPr bwMode="auto">
          <a:xfrm>
            <a:off x="3098674" y="517966"/>
            <a:ext cx="5335168" cy="291955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esktop\Наука Аэропорт\Airbus_A380_blue_sky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579" b="91355" l="920" r="969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3539091" cy="1989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prokat-karet.ru/photo/dme/dme-15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62" t="25445" r="7226" b="22515"/>
          <a:stretch/>
        </p:blipFill>
        <p:spPr bwMode="auto">
          <a:xfrm flipH="1">
            <a:off x="1235722" y="3858563"/>
            <a:ext cx="7794017" cy="255449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985677" y="2848884"/>
            <a:ext cx="8044062" cy="1009679"/>
          </a:xfrm>
          <a:prstGeom prst="rect">
            <a:avLst/>
          </a:prstGeom>
        </p:spPr>
        <p:txBody>
          <a:bodyPr wrap="square">
            <a:prstTxWarp prst="textWave4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С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пасибо за внимание</a:t>
            </a:r>
            <a:endParaRPr lang="ru-RU" dirty="0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6" name="Picture 2" descr="http://odisseya-tur.com/index_files/aeroporty-moskvy/domodedovo/domodedovo-logo.gif"/>
          <p:cNvPicPr>
            <a:picLocks noChangeAspect="1" noChangeArrowheads="1"/>
          </p:cNvPicPr>
          <p:nvPr/>
        </p:nvPicPr>
        <p:blipFill>
          <a:blip r:embed="rId14">
            <a:biLevel thresh="5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56500" y1="28000" x2="56500" y2="28000"/>
                        <a14:foregroundMark x1="52000" y1="36500" x2="52000" y2="36500"/>
                        <a14:foregroundMark x1="49000" y1="43500" x2="49000" y2="43500"/>
                        <a14:foregroundMark x1="48000" y1="50500" x2="48000" y2="50500"/>
                        <a14:foregroundMark x1="50000" y1="57500" x2="50000" y2="57500"/>
                        <a14:foregroundMark x1="51500" y1="64500" x2="51500" y2="6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029" y="-8933"/>
            <a:ext cx="1051229" cy="940029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6156176" y="153718"/>
            <a:ext cx="2693647" cy="4536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entury Gothic" panose="020B0502020202020204" pitchFamily="34" charset="0"/>
              </a:rPr>
              <a:t>Домодедово</a:t>
            </a:r>
            <a:endParaRPr lang="ru-RU" sz="2800" b="1" i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12839" y="607390"/>
            <a:ext cx="3531161" cy="240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МОСКОВСКИЙ МЕЖДУНАРОДНЫЙ АЭРОПОРТ</a:t>
            </a:r>
            <a:endParaRPr lang="ru-RU" sz="1200" b="1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1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5" t="9909" r="14278" b="17877"/>
          <a:stretch/>
        </p:blipFill>
        <p:spPr bwMode="auto">
          <a:xfrm>
            <a:off x="208509" y="304675"/>
            <a:ext cx="812800" cy="7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1" t="5341" r="6752" b="8872"/>
          <a:stretch/>
        </p:blipFill>
        <p:spPr bwMode="auto">
          <a:xfrm>
            <a:off x="-16" y="4233021"/>
            <a:ext cx="3174200" cy="2691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56194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8be29bd644d65c32e97f0d99b6781da9abf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479</Words>
  <Application>Microsoft Office PowerPoint</Application>
  <PresentationFormat>Экран (4:3)</PresentationFormat>
  <Paragraphs>89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Людмила</cp:lastModifiedBy>
  <cp:revision>97</cp:revision>
  <dcterms:created xsi:type="dcterms:W3CDTF">2014-03-26T10:56:34Z</dcterms:created>
  <dcterms:modified xsi:type="dcterms:W3CDTF">2014-04-07T16:12:05Z</dcterms:modified>
</cp:coreProperties>
</file>