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80" r:id="rId4"/>
    <p:sldId id="276" r:id="rId5"/>
    <p:sldId id="277" r:id="rId6"/>
    <p:sldId id="278" r:id="rId7"/>
    <p:sldId id="259" r:id="rId8"/>
    <p:sldId id="281" r:id="rId9"/>
    <p:sldId id="282" r:id="rId10"/>
    <p:sldId id="283" r:id="rId11"/>
    <p:sldId id="284" r:id="rId12"/>
    <p:sldId id="285" r:id="rId13"/>
    <p:sldId id="286" r:id="rId14"/>
    <p:sldId id="262" r:id="rId15"/>
    <p:sldId id="261" r:id="rId16"/>
    <p:sldId id="263" r:id="rId17"/>
    <p:sldId id="264" r:id="rId18"/>
    <p:sldId id="265" r:id="rId19"/>
    <p:sldId id="266" r:id="rId20"/>
    <p:sldId id="268" r:id="rId21"/>
    <p:sldId id="279" r:id="rId22"/>
    <p:sldId id="269" r:id="rId23"/>
    <p:sldId id="287" r:id="rId24"/>
    <p:sldId id="288" r:id="rId25"/>
    <p:sldId id="270" r:id="rId26"/>
    <p:sldId id="275" r:id="rId27"/>
    <p:sldId id="271" r:id="rId28"/>
    <p:sldId id="273" r:id="rId29"/>
    <p:sldId id="274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1022A1A-7624-4182-A6D2-824536A89D65}">
          <p14:sldIdLst>
            <p14:sldId id="256"/>
            <p14:sldId id="258"/>
            <p14:sldId id="280"/>
            <p14:sldId id="276"/>
            <p14:sldId id="277"/>
            <p14:sldId id="278"/>
            <p14:sldId id="259"/>
            <p14:sldId id="281"/>
            <p14:sldId id="282"/>
            <p14:sldId id="283"/>
            <p14:sldId id="284"/>
            <p14:sldId id="285"/>
            <p14:sldId id="286"/>
            <p14:sldId id="262"/>
            <p14:sldId id="261"/>
            <p14:sldId id="263"/>
            <p14:sldId id="264"/>
            <p14:sldId id="265"/>
            <p14:sldId id="266"/>
            <p14:sldId id="268"/>
            <p14:sldId id="279"/>
            <p14:sldId id="269"/>
            <p14:sldId id="287"/>
            <p14:sldId id="288"/>
            <p14:sldId id="270"/>
            <p14:sldId id="275"/>
            <p14:sldId id="271"/>
            <p14:sldId id="273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2" autoAdjust="0"/>
    <p:restoredTop sz="94660"/>
  </p:normalViewPr>
  <p:slideViewPr>
    <p:cSldViewPr>
      <p:cViewPr>
        <p:scale>
          <a:sx n="57" d="100"/>
          <a:sy n="57" d="100"/>
        </p:scale>
        <p:origin x="-107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C3EF3-B0DB-44FF-96C2-6158E9BFFDDB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CB05D-7B71-4A74-9368-C8C8DE9727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DCB46-F5CA-4779-881E-8C524E6130FC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885D0-1329-4DCC-97DD-D37CE0DED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05EE3-023C-4585-B9EC-50375C06390B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ED862-447B-477E-86AD-DEB30B5BC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0EFF0-0A16-4F4B-B562-85D0A1AFE0E3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B3BE7-01F7-4044-A081-DAB6333398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77783-C6E2-40C0-88E7-1DF709B98426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5C62D-22B0-47BE-AD6A-395D36A41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4CA56-6B59-4960-A235-EFC2F030563B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A283C-3782-4E0D-81CE-05251FFC83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4C5A3-5366-4FB5-BD84-852C88AE1539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480-007E-4FC5-80BC-89CC727FE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B490-DEE7-4424-8CA4-F4B095B0C30C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F5E3A-4594-4035-BA6F-9B98C041AB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63B47-AF31-457F-AC05-ECEF259CDAA2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05F14-D737-432F-A416-F9F44E154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9A6C1-C102-4042-B1F0-29C054975D5B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94A4B-3802-4FFE-BC09-741A06CDB8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7314A-2CE3-485C-BA0C-C27F889A00E6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BD54A-AA23-46B6-9F29-2BAF71268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6F3F43-FDD6-42E5-8B69-2C4B6745CF4D}" type="datetimeFigureOut">
              <a:rPr lang="ru-RU"/>
              <a:pPr>
                <a:defRPr/>
              </a:pPr>
              <a:t>24.09.2014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3FA175-A201-4828-A182-8AC2FF013F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3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Verdana" pitchFamily="34" charset="0"/>
        </a:defRPr>
      </a:lvl9pPr>
    </p:titleStyle>
    <p:bodyStyle>
      <a:lvl1pPr marL="547688" indent="-411163" algn="l" rtl="0" eaLnBrk="1" fontAlgn="base" hangingPunct="1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Токсикомания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Определение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i="1" smtClean="0">
                <a:solidFill>
                  <a:srgbClr val="543466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i="1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Токсикомания (греч. токсикос — служащий для смазывания стрел, то есть ядовитый и маниа — сумасшествие, безумие) — заболевание, вызванное хроническим употреблением психоактивных веществ, не рассматриваемых в качестве наркотиков, химических и растительных веществ.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indent="0">
              <a:buNone/>
            </a:pPr>
            <a:r>
              <a:rPr lang="ru-RU" sz="2000" dirty="0"/>
              <a:t>При токсикомании развивается, в основном, психическая зависимость, реже – физическая. Наблюдаются психические и соматические расстройства и перемена личности. Единую причину развития токсикомании назвать невозможно. Большое значение в том, что человек становится токсикоманом, имеет специфика личности:</a:t>
            </a:r>
          </a:p>
          <a:p>
            <a:r>
              <a:rPr lang="ru-RU" sz="2000" dirty="0"/>
              <a:t>пассивность;</a:t>
            </a:r>
          </a:p>
          <a:p>
            <a:r>
              <a:rPr lang="ru-RU" sz="2000" dirty="0"/>
              <a:t>инфантилизм;</a:t>
            </a:r>
          </a:p>
          <a:p>
            <a:r>
              <a:rPr lang="ru-RU" sz="2000" dirty="0"/>
              <a:t>эмоциональная неустойчивость;</a:t>
            </a:r>
          </a:p>
          <a:p>
            <a:r>
              <a:rPr lang="ru-RU" sz="2000" dirty="0"/>
              <a:t>зависимость от других;</a:t>
            </a:r>
          </a:p>
          <a:p>
            <a:r>
              <a:rPr lang="ru-RU" sz="2000" dirty="0" err="1"/>
              <a:t>демонстративность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744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8313" y="620713"/>
            <a:ext cx="7853362" cy="5903912"/>
          </a:xfrm>
          <a:solidFill>
            <a:schemeClr val="tx2"/>
          </a:solidFill>
        </p:spPr>
        <p:txBody>
          <a:bodyPr lIns="0" rIns="18288"/>
          <a:lstStyle/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Классификация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токсикоманических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средств:</a:t>
            </a:r>
            <a:endParaRPr lang="ru-RU" u="sng" dirty="0" smtClean="0">
              <a:solidFill>
                <a:schemeClr val="hlink"/>
              </a:solidFill>
              <a:latin typeface="Times New Roman" pitchFamily="18" charset="0"/>
            </a:endParaRP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en-US" u="sng" dirty="0" smtClean="0">
                <a:solidFill>
                  <a:schemeClr val="hlink"/>
                </a:solidFill>
                <a:latin typeface="Times New Roman" pitchFamily="18" charset="0"/>
              </a:rPr>
              <a:t>I.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Распределение по группам: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1.1 растворители: бензин, ацетон, этиленгликоль, дихлорэтан, бензол и его гомологи (ксилол и толуол);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1.2 клеи («Момент», «БФ»);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1.3лако-красочные изделия (паркетный лак, нитрокраска, эмаль);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1.4 лекарственные препараты (седуксен,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тазепам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диазепам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реланиум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фенобарбитал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);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1.5 средства бытовой химии (инсектициды).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endParaRPr lang="ru-RU" dirty="0" smtClean="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3400" y="836613"/>
            <a:ext cx="7854950" cy="5616575"/>
          </a:xfrm>
          <a:solidFill>
            <a:schemeClr val="tx2"/>
          </a:solidFill>
        </p:spPr>
        <p:txBody>
          <a:bodyPr lIns="0" rIns="18288"/>
          <a:lstStyle/>
          <a:p>
            <a:pPr marL="0" indent="0">
              <a:buFont typeface="Wingdings 2" pitchFamily="18" charset="2"/>
              <a:buNone/>
            </a:pPr>
            <a:r>
              <a:rPr lang="en-US" dirty="0" smtClean="0">
                <a:solidFill>
                  <a:schemeClr val="hlink"/>
                </a:solidFill>
                <a:latin typeface="Times New Roman" pitchFamily="18" charset="0"/>
              </a:rPr>
              <a:t>II. 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Распределение по химической структуре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: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2.1 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соединения ациклического (жирного) ряда, или предельные углеводороды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(бензин, пропан, бутан);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2.2 </a:t>
            </a:r>
            <a:r>
              <a:rPr lang="ru-RU" u="sng" dirty="0" err="1" smtClean="0">
                <a:solidFill>
                  <a:schemeClr val="hlink"/>
                </a:solidFill>
                <a:latin typeface="Times New Roman" pitchFamily="18" charset="0"/>
              </a:rPr>
              <a:t>галогензамещенные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 предельные углеводороды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(хлороформ, дихлорэтан,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тетрахлорэтилен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);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2.3 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кетоны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(ацетон);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2.4 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многоатомные спирты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(этиленгликоль);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2.5 </a:t>
            </a:r>
            <a:r>
              <a:rPr lang="ru-RU" u="sng" dirty="0" err="1" smtClean="0">
                <a:solidFill>
                  <a:schemeClr val="hlink"/>
                </a:solidFill>
                <a:latin typeface="Times New Roman" pitchFamily="18" charset="0"/>
              </a:rPr>
              <a:t>анксиолитики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ru-RU" u="sng" dirty="0" err="1" smtClean="0">
                <a:solidFill>
                  <a:schemeClr val="hlink"/>
                </a:solidFill>
                <a:latin typeface="Times New Roman" pitchFamily="18" charset="0"/>
              </a:rPr>
              <a:t>бензодиазепинового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 ряда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(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тазепам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диазепам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, седуксен,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реланиум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) и 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производные барбитуровой кислоты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(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фенобарбитал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барбамил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);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2.6 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фосфорорганические соединения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(тиофос,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карбофос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, </a:t>
            </a:r>
            <a:r>
              <a:rPr lang="ru-RU" dirty="0" err="1" smtClean="0">
                <a:solidFill>
                  <a:schemeClr val="hlink"/>
                </a:solidFill>
                <a:latin typeface="Times New Roman" pitchFamily="18" charset="0"/>
              </a:rPr>
              <a:t>дихлофос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).</a:t>
            </a:r>
          </a:p>
          <a:p>
            <a:pPr marL="0" indent="0">
              <a:buFont typeface="Wingdings 2" pitchFamily="18" charset="2"/>
              <a:buNone/>
            </a:pPr>
            <a:endParaRPr lang="ru-RU" dirty="0" smtClean="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533400" y="692150"/>
            <a:ext cx="7854950" cy="5905500"/>
          </a:xfrm>
          <a:solidFill>
            <a:schemeClr val="tx2"/>
          </a:solidFill>
        </p:spPr>
        <p:txBody>
          <a:bodyPr lIns="0" rIns="18288"/>
          <a:lstStyle/>
          <a:p>
            <a:pPr marL="0" indent="0">
              <a:buFont typeface="Wingdings 2" pitchFamily="18" charset="2"/>
              <a:buNone/>
            </a:pPr>
            <a:r>
              <a:rPr lang="en-US" dirty="0" smtClean="0">
                <a:solidFill>
                  <a:schemeClr val="hlink"/>
                </a:solidFill>
                <a:latin typeface="Times New Roman" pitchFamily="18" charset="0"/>
              </a:rPr>
              <a:t>III. </a:t>
            </a:r>
            <a:r>
              <a:rPr lang="ru-RU" u="sng" dirty="0" smtClean="0">
                <a:solidFill>
                  <a:schemeClr val="hlink"/>
                </a:solidFill>
                <a:latin typeface="Times New Roman" pitchFamily="18" charset="0"/>
              </a:rPr>
              <a:t>Распределение по «избирательной токсичности» </a:t>
            </a:r>
          </a:p>
          <a:p>
            <a:pPr marL="0" indent="0"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3.1 </a:t>
            </a:r>
            <a:r>
              <a:rPr lang="ru-RU" b="1" u="sng" dirty="0" err="1" smtClean="0">
                <a:solidFill>
                  <a:schemeClr val="hlink"/>
                </a:solidFill>
                <a:latin typeface="Times New Roman" pitchFamily="18" charset="0"/>
              </a:rPr>
              <a:t>нейротропные</a:t>
            </a:r>
            <a:r>
              <a:rPr lang="ru-RU" b="1" u="sng" dirty="0" smtClean="0">
                <a:solidFill>
                  <a:schemeClr val="hlink"/>
                </a:solidFill>
                <a:latin typeface="Times New Roman" pitchFamily="18" charset="0"/>
              </a:rPr>
              <a:t> яды: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группа растворителей (бензин, ацетон, дихлорэтан, этиленгликоль), лекарственные препараты (транквилизаторы), клеи, лакокрасочные изделия, ФОС;</a:t>
            </a:r>
          </a:p>
          <a:p>
            <a:pPr marL="0" indent="0"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3.2 </a:t>
            </a:r>
            <a:r>
              <a:rPr lang="ru-RU" b="1" u="sng" dirty="0" err="1" smtClean="0">
                <a:solidFill>
                  <a:schemeClr val="hlink"/>
                </a:solidFill>
                <a:latin typeface="Times New Roman" pitchFamily="18" charset="0"/>
              </a:rPr>
              <a:t>кардиотоксичные</a:t>
            </a:r>
            <a:r>
              <a:rPr lang="ru-RU" b="1" u="sng" dirty="0" smtClean="0">
                <a:solidFill>
                  <a:schemeClr val="hlink"/>
                </a:solidFill>
                <a:latin typeface="Times New Roman" pitchFamily="18" charset="0"/>
              </a:rPr>
              <a:t> яды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: растворители (бензин, ацетон, этиленгликоль), лекарственные средства, ФОС, клеи.</a:t>
            </a:r>
          </a:p>
          <a:p>
            <a:pPr marL="0" indent="0"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3.3 </a:t>
            </a:r>
            <a:r>
              <a:rPr lang="ru-RU" b="1" u="sng" dirty="0" err="1" smtClean="0">
                <a:solidFill>
                  <a:schemeClr val="hlink"/>
                </a:solidFill>
                <a:latin typeface="Times New Roman" pitchFamily="18" charset="0"/>
              </a:rPr>
              <a:t>гепатотропные</a:t>
            </a:r>
            <a:r>
              <a:rPr lang="ru-RU" b="1" u="sng" dirty="0" smtClean="0">
                <a:solidFill>
                  <a:schemeClr val="hlink"/>
                </a:solidFill>
                <a:latin typeface="Times New Roman" pitchFamily="18" charset="0"/>
              </a:rPr>
              <a:t> яды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: дихлорэтан, этиленгликоль, бензин, ацетон, клеи.</a:t>
            </a:r>
          </a:p>
          <a:p>
            <a:pPr marL="0" indent="0">
              <a:buFont typeface="Wingdings 2" pitchFamily="18" charset="2"/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3.4 </a:t>
            </a:r>
            <a:r>
              <a:rPr lang="ru-RU" b="1" u="sng" dirty="0" err="1" smtClean="0">
                <a:solidFill>
                  <a:schemeClr val="hlink"/>
                </a:solidFill>
                <a:latin typeface="Times New Roman" pitchFamily="18" charset="0"/>
              </a:rPr>
              <a:t>нефротоксичные</a:t>
            </a:r>
            <a:r>
              <a:rPr lang="ru-RU" b="1" u="sng" dirty="0" smtClean="0">
                <a:solidFill>
                  <a:schemeClr val="hlink"/>
                </a:solidFill>
                <a:latin typeface="Times New Roman" pitchFamily="18" charset="0"/>
              </a:rPr>
              <a:t> яды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: этиленгликоль</a:t>
            </a:r>
          </a:p>
          <a:p>
            <a:pPr marL="0" indent="0">
              <a:buFont typeface="Wingdings 2" pitchFamily="18" charset="2"/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Виды токсикомании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По способу употребления:</a:t>
            </a:r>
          </a:p>
          <a:p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Ингаляции</a:t>
            </a:r>
          </a:p>
          <a:p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Местные аппликации</a:t>
            </a:r>
          </a:p>
          <a:p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Перорально</a:t>
            </a:r>
          </a:p>
          <a:p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Внутривенно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Токсикомания бензином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708525"/>
          </a:xfrm>
        </p:spPr>
        <p:txBody>
          <a:bodyPr/>
          <a:lstStyle/>
          <a:p>
            <a:pPr marL="136525" indent="0">
              <a:buNone/>
            </a:pPr>
            <a:r>
              <a:rPr lang="ru-RU" sz="1800" dirty="0"/>
              <a:t>Веществами, вызывающими наркотическое опьянение, в бензине являются толуол, бензол и ксилол. Процесс происходит так: токсикоман смачивает бензином ткань и в течение 10-ти минут вдыхает пары бензина. Вследствие действия этого химиката происходит раздражение дыхательных путей, вызывающее першение в горле и кашель. Затем наблюдаются покраснение лица, учащение пульса, расширение зрачков, нарушение координации движений и речи, походка становится шаткой. Следующий этап действия паров бензина – наступление эйфории, которая при продолжении вдыхания токсинов приводит к психическому расстройству – делирию, сопровождающемуся галлюцинациями и бредом.</a:t>
            </a:r>
          </a:p>
          <a:p>
            <a:pPr marL="136525" indent="0">
              <a:buNone/>
            </a:pPr>
            <a:r>
              <a:rPr lang="ru-RU" sz="1800" dirty="0"/>
              <a:t>Если на этом этапе вдыхание паров бензина прекращается, то минут через 20-30 наркотический дурман отступает, но возникают головная боль, вялость, апатия, раздражительность, может сильно тошнить. Эти симптомы сохраняются довольно долго.</a:t>
            </a:r>
          </a:p>
        </p:txBody>
      </p:sp>
    </p:spTree>
    <p:extLst>
      <p:ext uri="{BB962C8B-B14F-4D97-AF65-F5344CB8AC3E}">
        <p14:creationId xmlns:p14="http://schemas.microsoft.com/office/powerpoint/2010/main" val="52424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Токсикомания ацетоном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708525"/>
          </a:xfrm>
        </p:spPr>
        <p:txBody>
          <a:bodyPr/>
          <a:lstStyle/>
          <a:p>
            <a:pPr marL="136525" indent="0">
              <a:buNone/>
            </a:pPr>
            <a:r>
              <a:rPr lang="ru-RU" sz="2000" dirty="0"/>
              <a:t>Этот вид токсического опьянения характеризуется сильными галлюцинациями, но, в отличие от других видов токсикомании, появляются они намного быстрее. Почти сразу  после вдыхания паров ацетона токсикоман ощущает легкую эйфорию, на фоне которой возникают галлюцинации, и дезориентация во времени. Этот вид токсикомании вызывает очень красочные галлюцинации, в основном, сексуального характера. Подросток во время такого опьянения сидит с опущенной головой и полузакрытыми глазами, никак не реагирую на окружающее.</a:t>
            </a:r>
          </a:p>
          <a:p>
            <a:pPr marL="136525" indent="0">
              <a:buNone/>
            </a:pPr>
            <a:r>
              <a:rPr lang="ru-RU" sz="2000" dirty="0"/>
              <a:t>Если вдыхание паров ацетона длится долго, это может привести к коме. При выходе из опьянения в данном случае у подростка появляется полная апатия, сильная слабость, тошнота, рвота, раздражительность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830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Токсикомания клеем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indent="0">
              <a:buNone/>
            </a:pPr>
            <a:r>
              <a:rPr lang="ru-RU" sz="2400" dirty="0"/>
              <a:t>При этом виде токсикомании используются клеи определенных видов. Клей наливают целлофановый пакет и затем его надевают на голову. Это опасно тем, что в состоянии наркотического дурмана подростки не способны снять с головы пакет, и умирают от удушья.</a:t>
            </a:r>
          </a:p>
          <a:p>
            <a:pPr marL="136525" indent="0">
              <a:buNone/>
            </a:pPr>
            <a:r>
              <a:rPr lang="ru-RU" sz="2400" dirty="0"/>
              <a:t>На начальном этапе вдыхания паров клея возникает легкая эйфория, которая сменяется галлюцинациями. После выхода из опьянения токсинами подростка преследую слабость, головная боль, тошнота, рвота.</a:t>
            </a:r>
          </a:p>
        </p:txBody>
      </p:sp>
    </p:spTree>
    <p:extLst>
      <p:ext uri="{BB962C8B-B14F-4D97-AF65-F5344CB8AC3E}">
        <p14:creationId xmlns:p14="http://schemas.microsoft.com/office/powerpoint/2010/main" val="310841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Токсикомания растворителями нитрокрасок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08525"/>
          </a:xfrm>
        </p:spPr>
        <p:txBody>
          <a:bodyPr/>
          <a:lstStyle/>
          <a:p>
            <a:pPr marL="136525" indent="0">
              <a:buNone/>
            </a:pPr>
            <a:r>
              <a:rPr lang="ru-RU" sz="1600" dirty="0"/>
              <a:t>Вдыхание паров растворителей для нитрокрасок вызывает расстройство сознания, повышение подвижности, резкая смена состоянии экстаза невероятной злобой. Если вдыхание продолжается, развивается делирий, сопровождающийся зрительными и слуховыми галлюцинациями. При этом подросток ощущает легкость в теле и душевный подъем, которые через время уходят, а на смену им приходят сильная слабость и головная боль, тошнота и рвота.</a:t>
            </a:r>
          </a:p>
          <a:p>
            <a:pPr marL="136525" indent="0">
              <a:buNone/>
            </a:pPr>
            <a:r>
              <a:rPr lang="ru-RU" sz="1600" dirty="0"/>
              <a:t>Вред токсикомании любого вида в том, что она вызывает в организме подростков серьезные нарушения. При длительной токсикомании – на протяжении 1-2 лет – в головном мозге и органах больного происходят необратимые изменения. Подростки-токсикоманы становятся слабоумными людьми.</a:t>
            </a:r>
          </a:p>
          <a:p>
            <a:pPr marL="136525" indent="0">
              <a:buNone/>
            </a:pPr>
            <a:r>
              <a:rPr lang="ru-RU" sz="1600" dirty="0"/>
              <a:t>К сожалению, значительное распространение получила и подростковая токсикомания газом, а точнее — компонентами бытового сжиженного газа. Зафиксированы случаи со смертельным исходом. Подростки используют для ингаляций металлические газовые баллончики емкостью 550 мл китайского производства, содержащие сжиженные пропан и бутан.</a:t>
            </a:r>
          </a:p>
        </p:txBody>
      </p:sp>
    </p:spTree>
    <p:extLst>
      <p:ext uri="{BB962C8B-B14F-4D97-AF65-F5344CB8AC3E}">
        <p14:creationId xmlns:p14="http://schemas.microsoft.com/office/powerpoint/2010/main" val="109045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Признаки токсикомании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indent="0">
              <a:buNone/>
            </a:pPr>
            <a:r>
              <a:rPr lang="ru-RU" sz="2000" dirty="0"/>
              <a:t>Симптомы токсикомании зависят от вида вдыхаемого вещества, продолжительности вдыхания и сроков этой вредной привычки. На исходном этапе токсикомании 3-5 вдохов токсина приводят к гулу в голове, </a:t>
            </a:r>
            <a:r>
              <a:rPr lang="ru-RU" sz="2000" dirty="0" err="1"/>
              <a:t>слезо</a:t>
            </a:r>
            <a:r>
              <a:rPr lang="ru-RU" sz="2000" dirty="0"/>
              <a:t> и слюнотечению, легкому головокружению, першению в горле. Наблюдается расширение зрачков,  трудности в сосредоточении и снижение реакции какие-либо внешние факторы. Такое состояние обычно длится 10-15 минут.  Затем возникают головные боли, тошнота и рвота, сильная жажда, во рту чувствуется сладковатый привкус</a:t>
            </a:r>
            <a:r>
              <a:rPr lang="ru-RU" sz="2000" dirty="0" smtClean="0"/>
              <a:t>.</a:t>
            </a:r>
          </a:p>
          <a:p>
            <a:pPr marL="136525" indent="0">
              <a:buNone/>
            </a:pPr>
            <a:r>
              <a:rPr lang="ru-RU" sz="2000" dirty="0"/>
              <a:t>Когда токсикомания прогрессирует, то последствия вдыхания токсических веществ выражаются психомоторным возбуждением и психосенсорным расстройством. Услышанные звуки в голове токсикомана повторяются, превращаясь в неиссякаемое эхо.</a:t>
            </a:r>
          </a:p>
        </p:txBody>
      </p:sp>
    </p:spTree>
    <p:extLst>
      <p:ext uri="{BB962C8B-B14F-4D97-AF65-F5344CB8AC3E}">
        <p14:creationId xmlns:p14="http://schemas.microsoft.com/office/powerpoint/2010/main" val="170299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indent="0">
              <a:buNone/>
            </a:pPr>
            <a:r>
              <a:rPr lang="ru-RU" sz="2000" dirty="0"/>
              <a:t>У токсикоманов со «стажем» наблюдаются такие признаки, как резкое похудание, ломкость волос и ногтей, одутловатость лица, землистый цвет лица и сухость кожи. Зубы поражает кариес, а в местах контакта с токсичным веществом на коже видны рубцы, нагноения. Личность больного меняется, и это сразу бросается в глаза.</a:t>
            </a:r>
          </a:p>
          <a:p>
            <a:pPr marL="136525" indent="0">
              <a:buNone/>
            </a:pPr>
            <a:r>
              <a:rPr lang="ru-RU" sz="2000" dirty="0"/>
              <a:t>Диагноз «токсикомания» устанавливается, когда у больного присутствуют сразу несколько симптомов. Это:</a:t>
            </a:r>
          </a:p>
          <a:p>
            <a:r>
              <a:rPr lang="ru-RU" sz="2000" dirty="0"/>
              <a:t>непреодолимое желание принять наркотическое вещество;</a:t>
            </a:r>
          </a:p>
          <a:p>
            <a:r>
              <a:rPr lang="ru-RU" sz="2000" dirty="0"/>
              <a:t>появление цели увеличить дозу токсического препарата;</a:t>
            </a:r>
          </a:p>
          <a:p>
            <a:r>
              <a:rPr lang="ru-RU" sz="2000" dirty="0"/>
              <a:t>наличие психической и физической зависимости от наркотического препарата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19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cs typeface="DejaVu Sans" pitchFamily="34" charset="0"/>
              </a:rPr>
              <a:t>Развитие болезни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Злоупотребление</a:t>
            </a:r>
          </a:p>
          <a:p>
            <a:pPr>
              <a:buFont typeface="Courier New" pitchFamily="49" charset="0"/>
              <a:buChar char="o"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Продром токсикомании</a:t>
            </a:r>
          </a:p>
          <a:p>
            <a:pPr>
              <a:buFont typeface="Courier New" pitchFamily="49" charset="0"/>
              <a:buChar char="o"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1 стадия - синдром измененной реактивности и синдром психической зависимости;</a:t>
            </a:r>
          </a:p>
          <a:p>
            <a:pPr>
              <a:buFont typeface="Courier New" pitchFamily="49" charset="0"/>
              <a:buChar char="o"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2 стадия - качественное изменение этих синдромов и присоединение синдрома физической зависимости;</a:t>
            </a:r>
          </a:p>
          <a:p>
            <a:pPr>
              <a:buFont typeface="Courier New" pitchFamily="49" charset="0"/>
              <a:buChar char="o"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3 стадия - дальнейшее качественное изменение всех трех синдромов.</a:t>
            </a:r>
            <a:r>
              <a:rPr lang="ru-RU" smtClean="0">
                <a:solidFill>
                  <a:srgbClr val="543466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Симптоматика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pPr marL="431800" indent="-323850">
              <a:buSzPct val="45000"/>
              <a:buFont typeface="StarSymbol"/>
              <a:buChar char="●"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DejaVu Sans" pitchFamily="34" charset="0"/>
              </a:rPr>
              <a:t>Синдром изменённой реактивности</a:t>
            </a:r>
          </a:p>
          <a:p>
            <a:pPr marL="431800" indent="-323850">
              <a:buSzPct val="45000"/>
              <a:buFont typeface="StarSymbol"/>
              <a:buChar char="●"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DejaVu Sans" pitchFamily="34" charset="0"/>
              </a:rPr>
              <a:t>Синдром психической зависимости</a:t>
            </a:r>
          </a:p>
          <a:p>
            <a:pPr marL="431800" indent="-323850">
              <a:buSzPct val="45000"/>
              <a:buFont typeface="StarSymbol"/>
              <a:buChar char="●"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DejaVu Sans" pitchFamily="34" charset="0"/>
              </a:rPr>
              <a:t>Синдром физической зависимости</a:t>
            </a:r>
          </a:p>
          <a:p>
            <a:pPr marL="431800" indent="-323850"/>
            <a:endParaRPr lang="ru-RU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Синдром измененной  реактивности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Это показатель привыкания - свидетельствует об изменении биотрансформации вещества и искаженном ответе на интоксикацию физиологических систем. Прием вещества в прежних дозах не оказывает желаемого эффекта, действие его укорачивается, при передозировке не возникают защитные реакции. Рост переносимости проявляется в высоких разовых и суточных дозах, в способности переносить ежедневную интоксикацию, в исчезновении постинтоксикационных расстройств </a:t>
            </a:r>
          </a:p>
          <a:p>
            <a:endParaRPr lang="ru-RU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Синдром физической зависимости 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Показывает, что в болезнь вовлечены все системы организма - образовался новый, наркоманический гомеостаз. Вне опьянения развивается абстинентное состояние: расслабленность, падение мышечного, сердечнососудистого тонуса, невозможность выполнять даже неквалифицированную физическую работу</a:t>
            </a:r>
            <a:r>
              <a:rPr lang="ru-RU" smtClean="0">
                <a:solidFill>
                  <a:srgbClr val="543466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Синдром психической зависимости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600" i="1" smtClean="0">
                <a:solidFill>
                  <a:schemeClr val="hlink"/>
                </a:solidFill>
              </a:rPr>
              <a:t>Означает, что психическое состояние больного уже определяется наличием или отсутствием в его организме опьяняющего вещества. Отсутствие его вызывает раздражительность, конфликтность, беспокойство, невозможность на чем-либо сосредоточиться, так как мысли заняты только тем, где достать одурманивающее средство. Тот, кто препятствует достижению цели, вызывает ненависть, те, кто способствует - симпатию. </a:t>
            </a:r>
          </a:p>
          <a:p>
            <a:endParaRPr lang="ru-RU" sz="26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Наиболее распространенная форма заболевания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4237037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000" smtClean="0">
                <a:solidFill>
                  <a:schemeClr val="hlink"/>
                </a:solidFill>
              </a:rPr>
              <a:t>Наиболее часто распространено вдыхание летучих наркотически действующих веществ – ЛНДВ. Результат такого увлечения – необратимые последствия для организма и психики.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000" smtClean="0">
                <a:solidFill>
                  <a:schemeClr val="hlink"/>
                </a:solidFill>
              </a:rPr>
              <a:t>Какие вещества относят к ЛНДВ?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000" smtClean="0">
                <a:solidFill>
                  <a:schemeClr val="hlink"/>
                </a:solidFill>
              </a:rPr>
              <a:t>ЛНДВ сложно отнести к наркотикам, ведь большинство из них средства бытовой химии: растворители, бензин, чистящие средства, клеи, аэрозоли, лаки, средства от насекомых. Эти вещества имеют схожие характеристики: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ru-RU" sz="2000" smtClean="0">
                <a:solidFill>
                  <a:schemeClr val="hlink"/>
                </a:solidFill>
              </a:rPr>
              <a:t>растворяются в жирах;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ru-RU" sz="2000" smtClean="0">
                <a:solidFill>
                  <a:schemeClr val="hlink"/>
                </a:solidFill>
              </a:rPr>
              <a:t>очень токсичны;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ru-RU" sz="2000" smtClean="0">
                <a:solidFill>
                  <a:schemeClr val="hlink"/>
                </a:solidFill>
              </a:rPr>
              <a:t>быстро испаряются (летучие).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Соотнесение основных веществ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339" name="Содержимое 3" descr="зависимость и физический вред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00250" y="1500188"/>
            <a:ext cx="5095875" cy="5095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533400" y="692150"/>
            <a:ext cx="7854950" cy="6022998"/>
          </a:xfrm>
          <a:solidFill>
            <a:schemeClr val="tx2"/>
          </a:solidFill>
        </p:spPr>
        <p:txBody>
          <a:bodyPr lIns="0" rIns="18288"/>
          <a:lstStyle/>
          <a:p>
            <a:pPr marL="0" indent="0">
              <a:buFont typeface="Wingdings 2" pitchFamily="18" charset="2"/>
              <a:buNone/>
            </a:pPr>
            <a:r>
              <a:rPr lang="ru-RU" sz="3300" u="sng" dirty="0" smtClean="0">
                <a:solidFill>
                  <a:schemeClr val="hlink"/>
                </a:solidFill>
              </a:rPr>
              <a:t>С</a:t>
            </a:r>
            <a:r>
              <a:rPr lang="ru-RU" sz="3300" u="sng" dirty="0" smtClean="0">
                <a:solidFill>
                  <a:schemeClr val="hlink"/>
                </a:solidFill>
                <a:cs typeface="Times New Roman" pitchFamily="18" charset="0"/>
              </a:rPr>
              <a:t>индромы и</a:t>
            </a:r>
            <a:r>
              <a:rPr lang="ru-RU" sz="3300" u="sng" dirty="0" smtClean="0">
                <a:solidFill>
                  <a:schemeClr val="hlink"/>
                </a:solidFill>
              </a:rPr>
              <a:t> </a:t>
            </a:r>
            <a:r>
              <a:rPr lang="ru-RU" sz="3300" u="sng" dirty="0" smtClean="0">
                <a:solidFill>
                  <a:schemeClr val="hlink"/>
                </a:solidFill>
                <a:cs typeface="Times New Roman" pitchFamily="18" charset="0"/>
              </a:rPr>
              <a:t>симптомы отравления</a:t>
            </a:r>
            <a:r>
              <a:rPr lang="ru-RU" sz="3300" u="sng" dirty="0" smtClean="0">
                <a:solidFill>
                  <a:schemeClr val="hlink"/>
                </a:solidFill>
              </a:rPr>
              <a:t> </a:t>
            </a:r>
            <a:r>
              <a:rPr lang="ru-RU" sz="3300" u="sng" dirty="0" err="1" smtClean="0">
                <a:solidFill>
                  <a:schemeClr val="hlink"/>
                </a:solidFill>
              </a:rPr>
              <a:t>токсикоманическими</a:t>
            </a:r>
            <a:r>
              <a:rPr lang="ru-RU" sz="3300" u="sng" dirty="0" smtClean="0">
                <a:solidFill>
                  <a:schemeClr val="hlink"/>
                </a:solidFill>
              </a:rPr>
              <a:t> средствами</a:t>
            </a:r>
            <a:r>
              <a:rPr lang="ru-RU" sz="2200" dirty="0" smtClean="0">
                <a:solidFill>
                  <a:schemeClr val="hlink"/>
                </a:solidFill>
                <a:cs typeface="Times New Roman" pitchFamily="18" charset="0"/>
              </a:rPr>
              <a:t>:</a:t>
            </a:r>
            <a:br>
              <a:rPr lang="ru-RU" sz="2200" dirty="0" smtClean="0">
                <a:solidFill>
                  <a:schemeClr val="hlink"/>
                </a:solidFill>
                <a:cs typeface="Times New Roman" pitchFamily="18" charset="0"/>
              </a:rPr>
            </a:br>
            <a:r>
              <a:rPr lang="ru-RU" sz="2200" dirty="0" smtClean="0">
                <a:solidFill>
                  <a:schemeClr val="hlink"/>
                </a:solidFill>
              </a:rPr>
              <a:t/>
            </a:r>
            <a:br>
              <a:rPr lang="ru-RU" sz="2200" dirty="0" smtClean="0">
                <a:solidFill>
                  <a:schemeClr val="hlink"/>
                </a:solidFill>
              </a:rPr>
            </a:br>
            <a:r>
              <a:rPr lang="ru-RU" sz="2200" dirty="0" smtClean="0">
                <a:solidFill>
                  <a:schemeClr val="hlink"/>
                </a:solidFill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chemeClr val="hlink"/>
                </a:solidFill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2600" dirty="0" smtClean="0">
                <a:solidFill>
                  <a:schemeClr val="hlink"/>
                </a:solidFill>
                <a:cs typeface="Times New Roman" pitchFamily="18" charset="0"/>
              </a:rPr>
              <a:t>        </a:t>
            </a:r>
            <a:r>
              <a:rPr lang="ru-RU" sz="3000" b="1" dirty="0" smtClean="0">
                <a:solidFill>
                  <a:schemeClr val="hlink"/>
                </a:solidFill>
                <a:cs typeface="Times New Roman" pitchFamily="18" charset="0"/>
              </a:rPr>
              <a:t>нейротоксический синдром</a:t>
            </a:r>
            <a:r>
              <a:rPr lang="ru-RU" sz="3000" dirty="0" smtClean="0">
                <a:solidFill>
                  <a:schemeClr val="hlink"/>
                </a:solidFill>
                <a:cs typeface="Times New Roman" pitchFamily="18" charset="0"/>
              </a:rPr>
              <a:t> (головная боль, головокружение, потеря сознания вплоть до комы)</a:t>
            </a:r>
            <a:r>
              <a:rPr lang="ru-RU" sz="3000" dirty="0" smtClean="0">
                <a:solidFill>
                  <a:schemeClr val="hlink"/>
                </a:solidFill>
              </a:rPr>
              <a:t>;</a:t>
            </a:r>
            <a:r>
              <a:rPr lang="ru-RU" sz="3000" dirty="0" smtClean="0">
                <a:solidFill>
                  <a:schemeClr val="hlink"/>
                </a:solidFill>
                <a:cs typeface="Times New Roman" pitchFamily="18" charset="0"/>
              </a:rPr>
              <a:t> </a:t>
            </a:r>
            <a:r>
              <a:rPr lang="en-GB" sz="3000" dirty="0" smtClean="0">
                <a:solidFill>
                  <a:schemeClr val="hlink"/>
                </a:solidFill>
                <a:cs typeface="Times New Roman" pitchFamily="18" charset="0"/>
              </a:rPr>
              <a:t/>
            </a:r>
            <a:br>
              <a:rPr lang="en-GB" sz="3000" dirty="0" smtClean="0">
                <a:solidFill>
                  <a:schemeClr val="hlink"/>
                </a:solidFill>
                <a:cs typeface="Times New Roman" pitchFamily="18" charset="0"/>
              </a:rPr>
            </a:br>
            <a:r>
              <a:rPr lang="ru-RU" sz="3000" dirty="0" smtClean="0">
                <a:solidFill>
                  <a:schemeClr val="hlink"/>
                </a:solidFill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3000" dirty="0" smtClean="0">
                <a:solidFill>
                  <a:schemeClr val="hlink"/>
                </a:solidFill>
                <a:cs typeface="Times New Roman" pitchFamily="18" charset="0"/>
              </a:rPr>
              <a:t>        </a:t>
            </a:r>
            <a:r>
              <a:rPr lang="ru-RU" sz="3000" b="1" dirty="0" smtClean="0">
                <a:solidFill>
                  <a:schemeClr val="hlink"/>
                </a:solidFill>
                <a:cs typeface="Times New Roman" pitchFamily="18" charset="0"/>
              </a:rPr>
              <a:t>синдром острого гастроэнтерита</a:t>
            </a:r>
            <a:r>
              <a:rPr lang="ru-RU" sz="3000" dirty="0" smtClean="0">
                <a:solidFill>
                  <a:schemeClr val="hlink"/>
                </a:solidFill>
                <a:cs typeface="Times New Roman" pitchFamily="18" charset="0"/>
              </a:rPr>
              <a:t> (</a:t>
            </a:r>
            <a:r>
              <a:rPr lang="ru-RU" sz="3000" dirty="0" err="1" smtClean="0">
                <a:solidFill>
                  <a:schemeClr val="hlink"/>
                </a:solidFill>
                <a:cs typeface="Times New Roman" pitchFamily="18" charset="0"/>
              </a:rPr>
              <a:t>гастралгия</a:t>
            </a:r>
            <a:r>
              <a:rPr lang="ru-RU" sz="3000" dirty="0" smtClean="0">
                <a:solidFill>
                  <a:schemeClr val="hlink"/>
                </a:solidFill>
                <a:cs typeface="Times New Roman" pitchFamily="18" charset="0"/>
              </a:rPr>
              <a:t>, боли в горле, изжога, тошнота, рвота) </a:t>
            </a:r>
            <a:r>
              <a:rPr lang="en-GB" sz="3000" dirty="0" smtClean="0">
                <a:solidFill>
                  <a:schemeClr val="hlink"/>
                </a:solidFill>
                <a:cs typeface="Times New Roman" pitchFamily="18" charset="0"/>
              </a:rPr>
              <a:t/>
            </a:r>
            <a:br>
              <a:rPr lang="en-GB" sz="3000" dirty="0" smtClean="0">
                <a:solidFill>
                  <a:schemeClr val="hlink"/>
                </a:solidFill>
                <a:cs typeface="Times New Roman" pitchFamily="18" charset="0"/>
              </a:rPr>
            </a:br>
            <a:r>
              <a:rPr lang="ru-RU" sz="3000" dirty="0" smtClean="0">
                <a:solidFill>
                  <a:schemeClr val="hlink"/>
                </a:solidFill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3000" dirty="0" smtClean="0">
                <a:solidFill>
                  <a:schemeClr val="hlink"/>
                </a:solidFill>
                <a:cs typeface="Times New Roman" pitchFamily="18" charset="0"/>
              </a:rPr>
              <a:t>        </a:t>
            </a:r>
            <a:r>
              <a:rPr lang="ru-RU" sz="3000" b="1" dirty="0" smtClean="0">
                <a:solidFill>
                  <a:schemeClr val="hlink"/>
                </a:solidFill>
                <a:cs typeface="Times New Roman" pitchFamily="18" charset="0"/>
              </a:rPr>
              <a:t>синдром острой </a:t>
            </a:r>
            <a:r>
              <a:rPr lang="ru-RU" sz="3000" b="1" dirty="0" err="1" smtClean="0">
                <a:solidFill>
                  <a:schemeClr val="hlink"/>
                </a:solidFill>
                <a:cs typeface="Times New Roman" pitchFamily="18" charset="0"/>
              </a:rPr>
              <a:t>сердечно</a:t>
            </a:r>
            <a:r>
              <a:rPr lang="ru-RU" sz="3000" b="1" dirty="0" err="1" smtClean="0">
                <a:solidFill>
                  <a:schemeClr val="hlink"/>
                </a:solidFill>
                <a:latin typeface="Arial" pitchFamily="34" charset="0"/>
                <a:cs typeface="Times New Roman" pitchFamily="18" charset="0"/>
              </a:rPr>
              <a:t>-</a:t>
            </a:r>
            <a:r>
              <a:rPr lang="ru-RU" sz="3000" b="1" dirty="0" err="1" smtClean="0">
                <a:solidFill>
                  <a:schemeClr val="hlink"/>
                </a:solidFill>
                <a:cs typeface="Times New Roman" pitchFamily="18" charset="0"/>
              </a:rPr>
              <a:t>сосудистой</a:t>
            </a:r>
            <a:r>
              <a:rPr lang="ru-RU" sz="3000" b="1" dirty="0" smtClean="0">
                <a:solidFill>
                  <a:schemeClr val="hlink"/>
                </a:solidFill>
                <a:cs typeface="Times New Roman" pitchFamily="18" charset="0"/>
              </a:rPr>
              <a:t> недостаточности</a:t>
            </a:r>
            <a:r>
              <a:rPr lang="ru-RU" sz="3000" dirty="0" smtClean="0">
                <a:solidFill>
                  <a:schemeClr val="hlink"/>
                </a:solidFill>
                <a:cs typeface="Times New Roman" pitchFamily="18" charset="0"/>
              </a:rPr>
              <a:t> (гипотония, брадикардия и </a:t>
            </a:r>
            <a:r>
              <a:rPr lang="ru-RU" sz="3000" dirty="0" err="1" smtClean="0">
                <a:solidFill>
                  <a:schemeClr val="hlink"/>
                </a:solidFill>
                <a:cs typeface="Times New Roman" pitchFamily="18" charset="0"/>
              </a:rPr>
              <a:t>брадипноэ</a:t>
            </a:r>
            <a:r>
              <a:rPr lang="ru-RU" sz="3000" dirty="0" smtClean="0">
                <a:solidFill>
                  <a:schemeClr val="hlink"/>
                </a:solidFill>
                <a:cs typeface="Times New Roman" pitchFamily="18" charset="0"/>
              </a:rPr>
              <a:t>).</a:t>
            </a:r>
            <a:r>
              <a:rPr lang="ru-RU" sz="2600" dirty="0" smtClean="0">
                <a:solidFill>
                  <a:schemeClr val="hlink"/>
                </a:solidFill>
                <a:cs typeface="Times New Roman" pitchFamily="18" charset="0"/>
              </a:rPr>
              <a:t> </a:t>
            </a:r>
            <a:r>
              <a:rPr lang="en-GB" sz="2600" dirty="0" smtClean="0">
                <a:solidFill>
                  <a:schemeClr val="hlink"/>
                </a:solidFill>
                <a:cs typeface="Times New Roman" pitchFamily="18" charset="0"/>
              </a:rPr>
              <a:t/>
            </a:r>
            <a:br>
              <a:rPr lang="en-GB" sz="2600" dirty="0" smtClean="0">
                <a:solidFill>
                  <a:schemeClr val="hlink"/>
                </a:solidFill>
                <a:cs typeface="Times New Roman" pitchFamily="18" charset="0"/>
              </a:rPr>
            </a:br>
            <a:endParaRPr lang="ru-RU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549275"/>
            <a:ext cx="8362950" cy="5759450"/>
          </a:xfrm>
          <a:solidFill>
            <a:schemeClr val="tx2"/>
          </a:solidFill>
        </p:spPr>
        <p:txBody>
          <a:bodyPr/>
          <a:lstStyle/>
          <a:p>
            <a:pPr algn="just">
              <a:buFont typeface="Wingdings 2" pitchFamily="18" charset="2"/>
              <a:buNone/>
            </a:pPr>
            <a:endParaRPr lang="ru-RU" sz="240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 2" pitchFamily="18" charset="2"/>
              <a:buNone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Для правильной постановки диагноза судебно-медицинский эксперт должен использовать комплекс методов исследований. </a:t>
            </a:r>
          </a:p>
          <a:p>
            <a:pPr algn="just">
              <a:buFont typeface="Wingdings 2" pitchFamily="18" charset="2"/>
              <a:buNone/>
            </a:pPr>
            <a:r>
              <a:rPr lang="ru-RU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- детальное изучение обстоятельств происшествия. При осмотре места происшествия необходимо обращать внимание на доказательства применения отравляющего вещества: полиэтиленовые пакеты, упаковки от лекарственных препаратов, тубы от клеев 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Лечение и профилактика токсикомании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indent="0">
              <a:buNone/>
            </a:pPr>
            <a:r>
              <a:rPr lang="ru-RU" sz="1800" dirty="0"/>
              <a:t>Наркомания и токсикомания — их последствия очень опасны для здоровья и жизни человека, поэтому от этих проблем нужно избавляться как можно решительнее. Один из путей возвращения людей к нормальной жизни в обществе – это лечение наркомании и токсикомании.</a:t>
            </a:r>
          </a:p>
          <a:p>
            <a:pPr marL="136525" indent="0">
              <a:buNone/>
            </a:pPr>
            <a:r>
              <a:rPr lang="ru-RU" sz="1800" dirty="0"/>
              <a:t>Лечение токсикомании проводится или амбулаторно, или в стационаре – психиатрическом или наркологическом, где пациент проходит несколько этапов лечения. В первую очередь, у больного снимают интоксикацию организма, затем купируют абстинентный синдром. Следующим этапом является нормализация психического состояния пациента, подавление симптомов психической зависимости, возобновление нарушенных соматических функций. Завершающий этап лечения токсикомании – реабилитация больного, которая проводится путем </a:t>
            </a:r>
            <a:r>
              <a:rPr lang="ru-RU" sz="1800" dirty="0" err="1"/>
              <a:t>противорецидивной</a:t>
            </a:r>
            <a:r>
              <a:rPr lang="ru-RU" sz="1800" dirty="0"/>
              <a:t> терапии и реабилитационных мероприятия.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429141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077"/>
          </a:xfrm>
        </p:spPr>
        <p:txBody>
          <a:bodyPr/>
          <a:lstStyle/>
          <a:p>
            <a:pPr marL="136525" indent="0">
              <a:buNone/>
            </a:pPr>
            <a:r>
              <a:rPr lang="ru-RU" sz="1800" dirty="0"/>
              <a:t>Борьба с токсикоманией невозможна без выработки у больного негативного отношения к </a:t>
            </a:r>
            <a:r>
              <a:rPr lang="ru-RU" sz="1800" dirty="0" err="1"/>
              <a:t>психоактивным</a:t>
            </a:r>
            <a:r>
              <a:rPr lang="ru-RU" sz="1800" dirty="0"/>
              <a:t> препаратам. Для этого врачи проводят групповые дискуссии, на которых рассказывают пациентам о токсикомании как тяжелом хроническом заболевании. Психотерапевты также вырабатывают у больных установку на полный отказ от каких-либо </a:t>
            </a:r>
            <a:r>
              <a:rPr lang="ru-RU" sz="1800" dirty="0" err="1"/>
              <a:t>психоактивных</a:t>
            </a:r>
            <a:r>
              <a:rPr lang="ru-RU" sz="1800" dirty="0"/>
              <a:t> веществ,  а также обучают их поведению в критических ситуациях, когда существует высокий риск возобновления употребления токсических препаратов.</a:t>
            </a:r>
          </a:p>
          <a:p>
            <a:pPr marL="136525" indent="0">
              <a:buNone/>
            </a:pPr>
            <a:r>
              <a:rPr lang="ru-RU" sz="1800" dirty="0"/>
              <a:t>Профилактика наркомании и токсикомании – важная задача современного общества. Она должна осуществляться совместно государственными и общественными организациями, учебными заведениями и семьей. Главная ответственность за будущее подрастающего поколения ложится на плечи родителей и педагогов, но невозможно оградить ребенка от общества. Поэтому основные мероприятию по профилактике наркомании и токсикомании следует проводить в местах досуга населения, образовательных учреждениях, в центрах реабилитации социального и лечебно-профилактического направления, на предприятиях и других организациях и социальных инфраструктурах.</a:t>
            </a:r>
          </a:p>
        </p:txBody>
      </p:sp>
    </p:spTree>
    <p:extLst>
      <p:ext uri="{BB962C8B-B14F-4D97-AF65-F5344CB8AC3E}">
        <p14:creationId xmlns:p14="http://schemas.microsoft.com/office/powerpoint/2010/main" val="13632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0"/>
            <a:ext cx="8786812" cy="6429375"/>
          </a:xfrm>
          <a:solidFill>
            <a:schemeClr val="tx2"/>
          </a:solidFill>
        </p:spPr>
        <p:txBody>
          <a:bodyPr/>
          <a:lstStyle/>
          <a:p>
            <a:pPr marL="0" indent="411163" algn="just">
              <a:spcBef>
                <a:spcPct val="0"/>
              </a:spcBef>
              <a:buFont typeface="Wingdings 2" pitchFamily="18" charset="2"/>
              <a:buNone/>
            </a:pPr>
            <a:r>
              <a:rPr lang="ru-RU" sz="2300" smtClean="0">
                <a:solidFill>
                  <a:srgbClr val="543466"/>
                </a:solidFill>
              </a:rPr>
              <a:t> </a:t>
            </a:r>
            <a:r>
              <a:rPr lang="ru-RU" smtClean="0">
                <a:solidFill>
                  <a:schemeClr val="hlink"/>
                </a:solidFill>
              </a:rPr>
              <a:t>Судебно-медицинское диагностика смертельных случаев токсикомании строится на основании:</a:t>
            </a:r>
          </a:p>
          <a:p>
            <a:pPr marL="0" indent="411163" algn="just">
              <a:spcBef>
                <a:spcPct val="0"/>
              </a:spcBef>
            </a:pPr>
            <a:r>
              <a:rPr lang="ru-RU" smtClean="0">
                <a:solidFill>
                  <a:schemeClr val="hlink"/>
                </a:solidFill>
              </a:rPr>
              <a:t>Макроскопического исследования трупов лиц (вскрытие)</a:t>
            </a:r>
          </a:p>
          <a:p>
            <a:pPr marL="0" indent="411163" algn="just">
              <a:spcBef>
                <a:spcPct val="0"/>
              </a:spcBef>
            </a:pPr>
            <a:r>
              <a:rPr lang="ru-RU" smtClean="0">
                <a:solidFill>
                  <a:schemeClr val="hlink"/>
                </a:solidFill>
              </a:rPr>
              <a:t>Проведения судебно-химического исследования органов и биологических выделений организма</a:t>
            </a:r>
          </a:p>
          <a:p>
            <a:pPr marL="0" indent="411163" algn="just">
              <a:spcBef>
                <a:spcPct val="0"/>
              </a:spcBef>
            </a:pPr>
            <a:r>
              <a:rPr lang="ru-RU" smtClean="0">
                <a:solidFill>
                  <a:schemeClr val="hlink"/>
                </a:solidFill>
              </a:rPr>
              <a:t>Гистологического исследования внутренних органов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333375"/>
            <a:ext cx="8362950" cy="5975350"/>
          </a:xfrm>
          <a:solidFill>
            <a:schemeClr val="tx2"/>
          </a:solidFill>
        </p:spPr>
        <p:txBody>
          <a:bodyPr/>
          <a:lstStyle/>
          <a:p>
            <a:pPr marL="0" indent="411163" algn="just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</a:pPr>
            <a:endParaRPr lang="ru-RU" sz="2200" dirty="0" smtClean="0">
              <a:solidFill>
                <a:srgbClr val="543466"/>
              </a:solidFill>
              <a:latin typeface="Arial" pitchFamily="34" charset="0"/>
              <a:cs typeface="Arial" pitchFamily="34" charset="0"/>
            </a:endParaRPr>
          </a:p>
          <a:p>
            <a:pPr marL="0" indent="411163" algn="just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dirty="0" smtClean="0">
                <a:solidFill>
                  <a:srgbClr val="543466"/>
                </a:solidFill>
                <a:latin typeface="Arial" pitchFamily="34" charset="0"/>
                <a:cs typeface="Arial" pitchFamily="34" charset="0"/>
              </a:rPr>
              <a:t>Объективным и доказательным методом является судебно-химическое исследование, который позволяет обнаружить отравляющее вещество в органах, биологических жидкостях. Наиболее распространены тонкослойная и газожидкостная хроматография, позволяющая определить концентрации веществ в органах, тканях и жидкостях для суждения о принятой дозе препарата и о причинной связи его приема со смертью. </a:t>
            </a:r>
          </a:p>
          <a:p>
            <a:pPr marL="0" indent="411163" algn="just">
              <a:spcBef>
                <a:spcPct val="0"/>
              </a:spcBef>
            </a:pP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549275"/>
            <a:ext cx="8218487" cy="5759450"/>
          </a:xfrm>
          <a:solidFill>
            <a:schemeClr val="tx2"/>
          </a:solidFill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z="2600" smtClean="0">
                <a:solidFill>
                  <a:srgbClr val="5434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Перспективным методом исследования токсикоманий со смертельным исходом, кроме того является радиоиммунологический анализ волос и ногтей (Arnold W., 1998), который определяет токсические вещества даже при их низком содержании. Благодаря данному методу можно сделать вывод о злоупотреблениях лекарственными веществами в течение длительного периода времени (до одного года). Существует высокоэффективная методика энзиматического гидролиза волос для определения лекарственных веществ (Offidani C. et al., 1998). Однако она редко используется на практике вследствие дороговизны.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Выводы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256212"/>
          </a:xfrm>
          <a:solidFill>
            <a:schemeClr val="tx2"/>
          </a:solidFill>
        </p:spPr>
        <p:txBody>
          <a:bodyPr/>
          <a:lstStyle/>
          <a:p>
            <a:pPr marL="0" indent="411163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00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Таким образом, комплексное использование анализа обстоятельств дела, данных судебно-медицинского исследования трупа, судебно-гистологического и судебно-токсикологического методов исследований во многих случаях позволяет поставить правильный диагноз, в частности, дифференцировать токсикоманов от отравившихся случайно или с целью суицида (т. е. различить острое отравление на фоне хронической интоксикации и без этого фона), а также дифференцировать отравление одурманивающим веществом от других причин смерти. Однако в целом проблему диагностики токсикоманий и острых отравлений одурманивающими веществами нельзя считать решенной. Необходим комплекс исследований, включающий подробный гистологический и гистохимический анализ изменений внутренних органов при токсикоманиях и других хронических интоксикациях. </a:t>
            </a:r>
          </a:p>
          <a:p>
            <a:pPr marL="0" indent="411163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00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Проведение подобных исследование может привести к разработке критериев дифференциальной диагностики наркоманий, токсикоманий, алкогольной болезни и смешанных хронических интоксикаций, а также выявить признаки различных вариантов танатогенеза.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428868"/>
            <a:ext cx="8501122" cy="135732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>Спасибо</a:t>
            </a:r>
            <a:r>
              <a:rPr lang="ru-RU" sz="5400" dirty="0" smtClean="0">
                <a:solidFill>
                  <a:schemeClr val="accent6">
                    <a:lumMod val="50000"/>
                  </a:schemeClr>
                </a:solidFill>
              </a:rPr>
              <a:t> за внимание</a:t>
            </a:r>
            <a:endParaRPr lang="ru-RU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оксикомании Леонтьев Боблаков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69676D"/>
    </a:dk1>
    <a:lt1>
      <a:srgbClr val="FFFFFF"/>
    </a:lt1>
    <a:dk2>
      <a:srgbClr val="000000"/>
    </a:dk2>
    <a:lt2>
      <a:srgbClr val="C9C2D1"/>
    </a:lt2>
    <a:accent1>
      <a:srgbClr val="CEB966"/>
    </a:accent1>
    <a:accent2>
      <a:srgbClr val="9CB084"/>
    </a:accent2>
    <a:accent3>
      <a:srgbClr val="AAAAAA"/>
    </a:accent3>
    <a:accent4>
      <a:srgbClr val="DADADA"/>
    </a:accent4>
    <a:accent5>
      <a:srgbClr val="E3D9B8"/>
    </a:accent5>
    <a:accent6>
      <a:srgbClr val="8D9F77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Токсикомании Леонтьев Боблаков</Template>
  <TotalTime>47</TotalTime>
  <Words>1872</Words>
  <Application>Microsoft Office PowerPoint</Application>
  <PresentationFormat>Экран (4:3)</PresentationFormat>
  <Paragraphs>99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Токсикомании Леонтьев Боблаков</vt:lpstr>
      <vt:lpstr>Токсикомания</vt:lpstr>
      <vt:lpstr>Определение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токсикомании</vt:lpstr>
      <vt:lpstr>Токсикомания бензином</vt:lpstr>
      <vt:lpstr>Токсикомания ацетоном</vt:lpstr>
      <vt:lpstr>Токсикомания клеем</vt:lpstr>
      <vt:lpstr>Токсикомания растворителями нитрокрасок</vt:lpstr>
      <vt:lpstr>Признаки токсикомании</vt:lpstr>
      <vt:lpstr>Презентация PowerPoint</vt:lpstr>
      <vt:lpstr>Развитие болезни</vt:lpstr>
      <vt:lpstr>Симптоматика</vt:lpstr>
      <vt:lpstr>Синдром измененной  реактивности</vt:lpstr>
      <vt:lpstr>Синдром физической зависимости </vt:lpstr>
      <vt:lpstr>Синдром психической зависимости</vt:lpstr>
      <vt:lpstr>Наиболее распространенная форма заболевания</vt:lpstr>
      <vt:lpstr>Соотнесение основных веществ</vt:lpstr>
      <vt:lpstr>Презентация PowerPoint</vt:lpstr>
      <vt:lpstr>Презентация PowerPoint</vt:lpstr>
      <vt:lpstr>Лечение и профилактика токсикомании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</vt:lpstr>
      <vt:lpstr>Спасибо за внимание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Токсикомания</dc:title>
  <dc:creator>Вход</dc:creator>
  <cp:lastModifiedBy>а</cp:lastModifiedBy>
  <cp:revision>6</cp:revision>
  <dcterms:created xsi:type="dcterms:W3CDTF">2012-03-21T08:16:23Z</dcterms:created>
  <dcterms:modified xsi:type="dcterms:W3CDTF">2014-09-24T15:39:43Z</dcterms:modified>
</cp:coreProperties>
</file>