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9" r:id="rId4"/>
    <p:sldId id="260" r:id="rId5"/>
    <p:sldId id="262" r:id="rId6"/>
    <p:sldId id="261" r:id="rId7"/>
    <p:sldId id="263" r:id="rId8"/>
    <p:sldId id="264" r:id="rId9"/>
    <p:sldId id="258" r:id="rId10"/>
    <p:sldId id="266" r:id="rId11"/>
    <p:sldId id="267" r:id="rId12"/>
    <p:sldId id="268" r:id="rId13"/>
    <p:sldId id="270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9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F5BA0E-2ACC-4F40-9816-EB5B75F868EE}" type="datetimeFigureOut">
              <a:rPr lang="ru-RU" smtClean="0"/>
              <a:pPr/>
              <a:t>28.05.2014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DB748A-0D15-441F-8A3D-F62494668C0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DB748A-0D15-441F-8A3D-F62494668C08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DB748A-0D15-441F-8A3D-F62494668C08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28.05.2014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images.yandex.ru/#!/yandsearch?source=psearch&amp;uinfo=sw-1263-sh-902-fw-1038-fh-598-pd-1&amp;text=&#1085;&#1077;&#1076;&#1077;&#1083;&#1103; &#1088;&#1091;&#1089;&#1089;&#1082;&#1086;&#1081; &#1089;&#1083;&#1086;&#1074;&#1077;&#1089;&#1085;&#1086;&#1089;&#1090;&#1080;&amp;noreask=1&amp;pos=1&amp;lr=11091&amp;rpt=simage&amp;img_url=http%3A%2F%2Fwww.stihi.ru%2Fpics%2F2010%2F12%2F12%2F7118.jpg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hyperlink" Target="http://images.yandex.ru/yandsearch?text=%D0%BA%D0%B0%D1%80%D1%82%D0%B8%D0%BD%D0%BA%D0%B8%20%D0%BA%20%D1%80%D0%B0%D1%81%D1%81%D0%BA%D0%B0%D0%B7%D1%83%20%D0%BA%D1%80%D1%83%D0%BF%D0%B8%D0%BD%D0%B0%20&amp;pos=0&amp;uinfo=ww-1263-wh-897-fw-1038-fh-598-pd-1&amp;rpt=simage&amp;img_url=http://asbook.ru/uploads/images/2013/35/xnto768.jpg" TargetMode="Externa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hyperlink" Target="http://images.yandex.ru/yandsearch?source=psearch&amp;text=%D0%BE%D1%82%D0%B7%D1%8B%D0%B2%D1%8B%20%D0%BE%20%D0%BF%D1%80%D0%B8%D0%BA%D0%BB%D1%8E%D1%87%D0%B5%D0%BD%D0%B8%D1%8F%D1%85%20%D1%84%D0%B0%D0%BD%D0%B4%D0%BE%D1%80%D0%B8%D0%BD%D0%B0&amp;fp=0&amp;pos=15&amp;rpt=simage&amp;lr=48&amp;uinfo=ww-1263-wh-897-fw-1038-fh-598-pd-1&amp;img_url=http://www.e5.ru/image/big/64/48/priklyucheniya-erasta-fandorina-v-12-tt-v-kor_5624864.jpg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2.jpeg"/><Relationship Id="rId4" Type="http://schemas.openxmlformats.org/officeDocument/2006/relationships/hyperlink" Target="http://www.pravoslavie.ru/sas/image/101113/111306.b.jpg?0.8509494606288979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547664" y="1052736"/>
            <a:ext cx="6120680" cy="1800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000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5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3851920" y="2492896"/>
            <a:ext cx="4824536" cy="3312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400" b="1" dirty="0" smtClean="0"/>
              <a:t>                  </a:t>
            </a:r>
            <a:r>
              <a:rPr lang="ru-RU" sz="2400" b="1" dirty="0" smtClean="0">
                <a:solidFill>
                  <a:srgbClr val="FF0000"/>
                </a:solidFill>
              </a:rPr>
              <a:t>ОТЧЁТ</a:t>
            </a:r>
            <a:endParaRPr lang="ru-RU" sz="2400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ru-RU" sz="2400" b="1" dirty="0" smtClean="0">
                <a:solidFill>
                  <a:srgbClr val="FF0000"/>
                </a:solidFill>
              </a:rPr>
              <a:t> </a:t>
            </a:r>
            <a:endParaRPr lang="ru-RU" sz="2400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ru-RU" sz="2400" b="1" dirty="0" smtClean="0">
                <a:solidFill>
                  <a:srgbClr val="FF0000"/>
                </a:solidFill>
              </a:rPr>
              <a:t>     О НЕДЕЛЕ РУССКОЙ 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FF0000"/>
                </a:solidFill>
              </a:rPr>
              <a:t>        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FF0000"/>
                </a:solidFill>
              </a:rPr>
              <a:t>     СЛОВЕСНОСТИ -2014</a:t>
            </a:r>
            <a:endParaRPr lang="ru-RU" sz="2400" dirty="0" smtClean="0">
              <a:solidFill>
                <a:srgbClr val="FF0000"/>
              </a:solidFill>
            </a:endParaRPr>
          </a:p>
          <a:p>
            <a:pPr>
              <a:spcBef>
                <a:spcPts val="0"/>
              </a:spcBef>
            </a:pPr>
            <a:endParaRPr lang="ru-RU" sz="24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1115616" y="630604"/>
            <a:ext cx="648072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 Black" pitchFamily="34" charset="0"/>
                <a:ea typeface="Calibri" pitchFamily="34" charset="0"/>
                <a:cs typeface="Times New Roman" pitchFamily="18" charset="0"/>
              </a:rPr>
              <a:t>МИНИСТЕРСТВО ОБРАЗОВАНИЯ ОРЕНБУРГСКОЙ ОБЛАСТИ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 Black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 Black" pitchFamily="34" charset="0"/>
                <a:ea typeface="Calibri" pitchFamily="34" charset="0"/>
                <a:cs typeface="Times New Roman" pitchFamily="18" charset="0"/>
              </a:rPr>
              <a:t>     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 Black" pitchFamily="34" charset="0"/>
                <a:ea typeface="Calibri" pitchFamily="34" charset="0"/>
                <a:cs typeface="Times New Roman" pitchFamily="18" charset="0"/>
              </a:rPr>
              <a:t>        ГАОУ СПО «ТЕХНИКУМ ТРАНСПОРТА» г. ОРСКА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 Black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Рисунок 5" descr="http://www.stihi.ru/pics/2010/12/12/7118.jpg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7704" y="1628800"/>
            <a:ext cx="2333625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539552" y="1124744"/>
            <a:ext cx="813690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b="1" i="1" dirty="0" smtClean="0"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683568" y="243278"/>
            <a:ext cx="7704856" cy="59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58115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</a:t>
            </a:r>
            <a:r>
              <a:rPr lang="ru-RU" sz="2000" dirty="0" smtClean="0">
                <a:latin typeface="Arial Narrow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Цель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«Недели русской словесности -2014» 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–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пробудить  интерес   студентов и преподавателей техникума  к явлениям новейшей русской литературы,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пропагандировать лучшие произведения последних лет, повышать интерес к чтению, осваивать читательские компетенции.      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tabLst>
                <a:tab pos="1581150" algn="l"/>
              </a:tabLst>
            </a:pPr>
            <a:r>
              <a:rPr lang="ru-RU" sz="2000" dirty="0" smtClean="0">
                <a:latin typeface="Arial Narrow" pitchFamily="34" charset="0"/>
                <a:ea typeface="Calibri" pitchFamily="34" charset="0"/>
                <a:cs typeface="Times New Roman" pitchFamily="18" charset="0"/>
              </a:rPr>
              <a:t>     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Мероприятия недели были построены таким образом, чтобы помочь студентам сориентироваться  в  многообразии имён и жанров современной литературы, сделать выбор.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tabLst>
                <a:tab pos="1581150" algn="l"/>
              </a:tabLst>
            </a:pPr>
            <a:endParaRPr lang="ru-RU" sz="2000" dirty="0" smtClean="0">
              <a:latin typeface="Arial Narrow" pitchFamily="34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tabLst>
                <a:tab pos="1581150" algn="l"/>
              </a:tabLst>
            </a:pPr>
            <a:r>
              <a:rPr lang="ru-RU" sz="2000" dirty="0" smtClean="0">
                <a:latin typeface="Arial Narrow" pitchFamily="34" charset="0"/>
              </a:rPr>
              <a:t>      </a:t>
            </a:r>
            <a:endParaRPr lang="ru-RU" sz="2000" dirty="0" smtClean="0">
              <a:latin typeface="Arial Narrow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tabLst>
                <a:tab pos="1581150" algn="l"/>
              </a:tabLst>
            </a:pPr>
            <a:endParaRPr lang="ru-RU" sz="2000" dirty="0" smtClean="0">
              <a:latin typeface="Arial Narrow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tabLst>
                <a:tab pos="1581150" algn="l"/>
              </a:tabLst>
            </a:pPr>
            <a:endParaRPr lang="ru-RU" sz="2000" dirty="0" smtClean="0">
              <a:latin typeface="Arial Narrow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tabLst>
                <a:tab pos="1581150" algn="l"/>
              </a:tabLst>
            </a:pPr>
            <a:endParaRPr lang="ru-RU" sz="2000" dirty="0" smtClean="0">
              <a:latin typeface="Arial Narrow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tabLst>
                <a:tab pos="1581150" algn="l"/>
              </a:tabLst>
            </a:pPr>
            <a:r>
              <a:rPr lang="ru-RU" sz="2000" dirty="0" smtClean="0">
                <a:latin typeface="Arial Narrow" pitchFamily="34" charset="0"/>
              </a:rPr>
              <a:t>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tabLst>
                <a:tab pos="1581150" algn="l"/>
              </a:tabLst>
            </a:pPr>
            <a:endParaRPr lang="ru-RU" sz="2000" dirty="0" smtClean="0">
              <a:latin typeface="Arial Narrow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tabLst>
                <a:tab pos="1581150" algn="l"/>
              </a:tabLst>
            </a:pPr>
            <a:endParaRPr lang="ru-RU" sz="2000" dirty="0" smtClean="0">
              <a:latin typeface="Arial Narrow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tabLst>
                <a:tab pos="1581150" algn="l"/>
              </a:tabLst>
            </a:pPr>
            <a:r>
              <a:rPr lang="ru-RU" sz="2000" dirty="0" smtClean="0">
                <a:latin typeface="Arial Narrow" pitchFamily="34" charset="0"/>
              </a:rPr>
              <a:t>Представляем  </a:t>
            </a:r>
            <a:r>
              <a:rPr lang="ru-RU" sz="2000" b="1" dirty="0" smtClean="0">
                <a:solidFill>
                  <a:srgbClr val="FF0000"/>
                </a:solidFill>
                <a:latin typeface="Arial Narrow" pitchFamily="34" charset="0"/>
              </a:rPr>
              <a:t>«Дневник Недели русской словесности»</a:t>
            </a:r>
            <a:r>
              <a:rPr lang="ru-RU" sz="2000" dirty="0" smtClean="0">
                <a:solidFill>
                  <a:srgbClr val="FF0000"/>
                </a:solidFill>
                <a:latin typeface="Arial Narrow" pitchFamily="34" charset="0"/>
              </a:rPr>
              <a:t>, </a:t>
            </a:r>
            <a:r>
              <a:rPr lang="ru-RU" sz="2000" dirty="0" smtClean="0">
                <a:latin typeface="Arial Narrow" pitchFamily="34" charset="0"/>
              </a:rPr>
              <a:t>ознакомившись с ним, вы сможете узнать о мероприятиях, которые прошли с понедельника по пятницу в техникуме транспорта.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58115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Рисунок 7" descr="H:\DCIM\100PHOTO\SAM_2979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2420888"/>
            <a:ext cx="4591050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539552" y="1124744"/>
            <a:ext cx="813690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i="1" dirty="0" smtClean="0">
                <a:latin typeface="Times New Roman" pitchFamily="18" charset="0"/>
                <a:cs typeface="Arial" pitchFamily="34" charset="0"/>
              </a:rPr>
              <a:t>   </a:t>
            </a:r>
            <a:endParaRPr kumimoji="0" lang="ru-RU" sz="240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74711"/>
            <a:ext cx="49885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581150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467544" y="331059"/>
            <a:ext cx="828092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В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понедельник, 21 апреля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, мы объявили об открытии недели.</a:t>
            </a:r>
            <a:r>
              <a:rPr lang="ru-RU" dirty="0" smtClean="0">
                <a:latin typeface="Arial Narrow" pitchFamily="34" charset="0"/>
              </a:rPr>
              <a:t> После уроков состоялся </a:t>
            </a:r>
            <a:r>
              <a:rPr lang="ru-RU" b="1" dirty="0" smtClean="0">
                <a:solidFill>
                  <a:srgbClr val="C00000"/>
                </a:solidFill>
                <a:latin typeface="Arial Narrow" pitchFamily="34" charset="0"/>
              </a:rPr>
              <a:t>конкурс газет и рисунков на тему</a:t>
            </a:r>
            <a:r>
              <a:rPr lang="ru-RU" dirty="0" smtClean="0">
                <a:solidFill>
                  <a:srgbClr val="C00000"/>
                </a:solidFill>
                <a:latin typeface="Arial Narrow" pitchFamily="34" charset="0"/>
              </a:rPr>
              <a:t>«</a:t>
            </a:r>
            <a:r>
              <a:rPr lang="ru-RU" b="1" dirty="0" smtClean="0">
                <a:solidFill>
                  <a:srgbClr val="C00000"/>
                </a:solidFill>
                <a:latin typeface="Arial Narrow" pitchFamily="34" charset="0"/>
              </a:rPr>
              <a:t>Писатели нашего времени».</a:t>
            </a:r>
            <a:r>
              <a:rPr lang="ru-RU" dirty="0" smtClean="0">
                <a:solidFill>
                  <a:srgbClr val="C00000"/>
                </a:solidFill>
                <a:latin typeface="Arial Narrow" pitchFamily="34" charset="0"/>
              </a:rPr>
              <a:t> </a:t>
            </a:r>
            <a:r>
              <a:rPr lang="ru-RU" dirty="0" smtClean="0">
                <a:latin typeface="Arial Narrow" pitchFamily="34" charset="0"/>
              </a:rPr>
              <a:t>В мероприятии приняли участие группы № 204,110, 211, 209, 207, 202. Работы ребят отличались актуальностью, оригинальностью, творческим характером исполнения. Студенты оформили газету в форме большой книги, в которой можно было прочитать  об авторе произведения, о сюжете и героях.</a:t>
            </a:r>
            <a:r>
              <a:rPr lang="ru-RU" dirty="0" smtClean="0"/>
              <a:t>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C00000"/>
                </a:solidFill>
                <a:latin typeface="Arial Narrow" pitchFamily="34" charset="0"/>
              </a:rPr>
              <a:t>I</a:t>
            </a:r>
            <a:r>
              <a:rPr lang="ru-RU" b="1" dirty="0" smtClean="0">
                <a:solidFill>
                  <a:srgbClr val="C00000"/>
                </a:solidFill>
                <a:latin typeface="Arial Narrow" pitchFamily="34" charset="0"/>
              </a:rPr>
              <a:t> место было присуждено группе 211</a:t>
            </a:r>
            <a:r>
              <a:rPr lang="ru-RU" dirty="0" smtClean="0">
                <a:latin typeface="Arial Narrow" pitchFamily="34" charset="0"/>
              </a:rPr>
              <a:t>, посвятившей свою работу творчеству Павла </a:t>
            </a:r>
            <a:r>
              <a:rPr lang="ru-RU" dirty="0" err="1" smtClean="0">
                <a:latin typeface="Arial Narrow" pitchFamily="34" charset="0"/>
              </a:rPr>
              <a:t>Санаева</a:t>
            </a:r>
            <a:r>
              <a:rPr lang="ru-RU" dirty="0" smtClean="0">
                <a:latin typeface="Arial Narrow" pitchFamily="34" charset="0"/>
              </a:rPr>
              <a:t> и его произведениям.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  <a:cs typeface="Arial" pitchFamily="34" charset="0"/>
            </a:endParaRPr>
          </a:p>
        </p:txBody>
      </p:sp>
      <p:pic>
        <p:nvPicPr>
          <p:cNvPr id="5" name="Рисунок 4" descr="H:\DCIM\100PHOTO\SAM_2979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3068960"/>
            <a:ext cx="2664296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:\DCIM\100PHOTO\SAM_2972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59832" y="3068960"/>
            <a:ext cx="3096344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H:\DCIM\100PHOTO\SAM_2970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56176" y="3068960"/>
            <a:ext cx="2592288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539552" y="973944"/>
            <a:ext cx="8136904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      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Во вторник, 22 апреля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, свои двери для студентов  открыла городская библиотека. Здесь состоялось мероприятие для студентов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I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 курса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Современная русская литература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».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  Библиотекари познакомили учащихся с лучшими образцами современной прозы, порекомендовали  книги Ю.Бондарева, Т.Толстой, Маканина, Б.Акунина к чтению.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  <a:cs typeface="Arial" pitchFamily="34" charset="0"/>
            </a:endParaRPr>
          </a:p>
        </p:txBody>
      </p:sp>
      <p:pic>
        <p:nvPicPr>
          <p:cNvPr id="5" name="Рисунок 4" descr="H:\DCIM\100PHOTO\SAM_296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2708920"/>
            <a:ext cx="3600400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:\DCIM\100PHOTO\SAM_2968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2708920"/>
            <a:ext cx="3872421" cy="297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 </a:t>
            </a:r>
            <a:r>
              <a:rPr lang="ru-RU" sz="2200" b="1" dirty="0" smtClean="0">
                <a:solidFill>
                  <a:srgbClr val="C00000"/>
                </a:solidFill>
                <a:latin typeface="Arial Narrow" pitchFamily="34" charset="0"/>
              </a:rPr>
              <a:t>23 апреля  состоялся конкурс чтецов «Вдохновение».</a:t>
            </a:r>
            <a:r>
              <a:rPr lang="ru-RU" sz="2200" dirty="0" smtClean="0">
                <a:solidFill>
                  <a:srgbClr val="C00000"/>
                </a:solidFill>
                <a:latin typeface="Arial Narrow" pitchFamily="34" charset="0"/>
              </a:rPr>
              <a:t> </a:t>
            </a:r>
            <a:r>
              <a:rPr lang="ru-RU" sz="2200" dirty="0" smtClean="0">
                <a:latin typeface="Arial Narrow" pitchFamily="34" charset="0"/>
              </a:rPr>
              <a:t/>
            </a:r>
            <a:br>
              <a:rPr lang="ru-RU" sz="2200" dirty="0" smtClean="0">
                <a:latin typeface="Arial Narrow" pitchFamily="34" charset="0"/>
              </a:rPr>
            </a:br>
            <a:r>
              <a:rPr lang="ru-RU" sz="2200" dirty="0" smtClean="0">
                <a:latin typeface="Arial Narrow" pitchFamily="34" charset="0"/>
              </a:rPr>
              <a:t>  Цель и задача этого мероприятия - расширить представление студентов о современной поэзии, познакомить с лучшими образцами поэзии  конца </a:t>
            </a:r>
            <a:r>
              <a:rPr lang="en-US" sz="2200" dirty="0" smtClean="0">
                <a:latin typeface="Arial Narrow" pitchFamily="34" charset="0"/>
              </a:rPr>
              <a:t>XX</a:t>
            </a:r>
            <a:r>
              <a:rPr lang="ru-RU" sz="2200" dirty="0" smtClean="0">
                <a:latin typeface="Arial Narrow" pitchFamily="34" charset="0"/>
              </a:rPr>
              <a:t>века, новыми именами, развивать навыки выразительного чтения поэтических текстов, воспитывать вкус к слову. </a:t>
            </a:r>
            <a:endParaRPr lang="ru-RU" sz="2200" dirty="0">
              <a:latin typeface="Arial Narrow" pitchFamily="34" charset="0"/>
            </a:endParaRPr>
          </a:p>
        </p:txBody>
      </p:sp>
      <p:pic>
        <p:nvPicPr>
          <p:cNvPr id="4" name="Содержимое 3" descr="H:\DCIM\100PHOTO\SAM_3006.JP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55776" y="2564904"/>
            <a:ext cx="3115496" cy="1977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:\DCIM\100PHOTO\SAM_2994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24128" y="2564904"/>
            <a:ext cx="2952750" cy="195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:\DCIM\100PHOTO\SAM_3002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64088" y="4653136"/>
            <a:ext cx="2667000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H:\DCIM\100PHOTO\SAM_2999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95736" y="4653136"/>
            <a:ext cx="28259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H:\DCIM\100PHOTO\SAM_2996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79512" y="2564904"/>
            <a:ext cx="2339752" cy="1998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683568" y="895948"/>
            <a:ext cx="7488832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Всем присутствующим понравилось выразительное и проникновенное выступление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Рылёва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 Ильи. Он прочитал стихотворение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П.Вегина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 «Здравствуй, мама». 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                  По окончании конкурса жюри подвело итоги: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I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 место –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Рылёв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 Илья (гр.112)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II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 место –Соколова Татьяна (гр.204)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III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 место- Иванов Павел (гр.107)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  <a:cs typeface="Arial" pitchFamily="34" charset="0"/>
            </a:endParaRPr>
          </a:p>
        </p:txBody>
      </p:sp>
      <p:pic>
        <p:nvPicPr>
          <p:cNvPr id="5" name="Рисунок 4" descr="H:\DCIM\100PHOTO\SAM_300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3212976"/>
            <a:ext cx="3600400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:\DCIM\100PHOTO\SAM_3009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3284984"/>
            <a:ext cx="2952328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70186"/>
          </a:xfrm>
        </p:spPr>
        <p:txBody>
          <a:bodyPr>
            <a:normAutofit fontScale="90000"/>
          </a:bodyPr>
          <a:lstStyle/>
          <a:p>
            <a:r>
              <a:rPr lang="ru-RU" sz="2200" b="1" dirty="0" smtClean="0">
                <a:latin typeface="Arial Narrow" pitchFamily="34" charset="0"/>
              </a:rPr>
              <a:t/>
            </a:r>
            <a:br>
              <a:rPr lang="ru-RU" sz="2200" b="1" dirty="0" smtClean="0">
                <a:latin typeface="Arial Narrow" pitchFamily="34" charset="0"/>
              </a:rPr>
            </a:br>
            <a:r>
              <a:rPr lang="ru-RU" sz="2200" b="1" dirty="0" smtClean="0">
                <a:latin typeface="Arial Narrow" pitchFamily="34" charset="0"/>
              </a:rPr>
              <a:t/>
            </a:r>
            <a:br>
              <a:rPr lang="ru-RU" sz="2200" b="1" dirty="0" smtClean="0">
                <a:latin typeface="Arial Narrow" pitchFamily="34" charset="0"/>
              </a:rPr>
            </a:br>
            <a:r>
              <a:rPr lang="ru-RU" sz="2200" b="1" dirty="0" smtClean="0">
                <a:solidFill>
                  <a:srgbClr val="C00000"/>
                </a:solidFill>
                <a:latin typeface="Arial Narrow" pitchFamily="34" charset="0"/>
              </a:rPr>
              <a:t>В четверг, 24 апреля</a:t>
            </a:r>
            <a:r>
              <a:rPr lang="ru-RU" sz="2200" b="1" dirty="0" smtClean="0">
                <a:latin typeface="Arial Narrow" pitchFamily="34" charset="0"/>
              </a:rPr>
              <a:t>, </a:t>
            </a:r>
            <a:r>
              <a:rPr lang="ru-RU" sz="2200" dirty="0" smtClean="0">
                <a:latin typeface="Arial Narrow" pitchFamily="34" charset="0"/>
              </a:rPr>
              <a:t>студенты нашего техникума приняли участие в </a:t>
            </a:r>
            <a:r>
              <a:rPr lang="en-US" sz="2200" dirty="0" smtClean="0">
                <a:latin typeface="Arial Narrow" pitchFamily="34" charset="0"/>
              </a:rPr>
              <a:t>VII </a:t>
            </a:r>
            <a:r>
              <a:rPr lang="ru-RU" sz="2200" dirty="0" smtClean="0">
                <a:latin typeface="Arial Narrow" pitchFamily="34" charset="0"/>
              </a:rPr>
              <a:t>студенческой научно-практической конференции «Исследования и инновации в системе СПО», организованной ОИК.           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0" y="1600200"/>
            <a:ext cx="4176464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</a:t>
            </a:r>
            <a:r>
              <a:rPr lang="ru-RU" sz="2000" dirty="0" smtClean="0">
                <a:latin typeface="Arial Narrow" pitchFamily="34" charset="0"/>
              </a:rPr>
              <a:t>Студентки группы № 204</a:t>
            </a:r>
          </a:p>
          <a:p>
            <a:pPr>
              <a:buNone/>
            </a:pPr>
            <a:r>
              <a:rPr lang="ru-RU" sz="2000" dirty="0" err="1" smtClean="0">
                <a:latin typeface="Arial Narrow" pitchFamily="34" charset="0"/>
              </a:rPr>
              <a:t>Барсукова</a:t>
            </a:r>
            <a:r>
              <a:rPr lang="ru-RU" sz="2000" dirty="0" smtClean="0">
                <a:latin typeface="Arial Narrow" pitchFamily="34" charset="0"/>
              </a:rPr>
              <a:t> О, Соколова Т., </a:t>
            </a:r>
          </a:p>
          <a:p>
            <a:pPr>
              <a:buNone/>
            </a:pPr>
            <a:r>
              <a:rPr lang="ru-RU" sz="2000" dirty="0" smtClean="0">
                <a:latin typeface="Arial Narrow" pitchFamily="34" charset="0"/>
              </a:rPr>
              <a:t>Алабина И. выступили с  докладом</a:t>
            </a:r>
          </a:p>
          <a:p>
            <a:pPr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Arial Narrow" pitchFamily="34" charset="0"/>
              </a:rPr>
              <a:t>«Жаргонные слова  в лексиконе</a:t>
            </a:r>
          </a:p>
          <a:p>
            <a:pPr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Arial Narrow" pitchFamily="34" charset="0"/>
              </a:rPr>
              <a:t>студентов техникума транспорта г. </a:t>
            </a:r>
          </a:p>
          <a:p>
            <a:pPr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Arial Narrow" pitchFamily="34" charset="0"/>
              </a:rPr>
              <a:t>Орска».</a:t>
            </a:r>
            <a:r>
              <a:rPr lang="ru-RU" sz="2000" dirty="0" smtClean="0">
                <a:solidFill>
                  <a:srgbClr val="C00000"/>
                </a:solidFill>
                <a:latin typeface="Arial Narrow" pitchFamily="34" charset="0"/>
              </a:rPr>
              <a:t>  </a:t>
            </a:r>
            <a:r>
              <a:rPr lang="ru-RU" sz="2000" dirty="0" smtClean="0">
                <a:latin typeface="Arial Narrow" pitchFamily="34" charset="0"/>
              </a:rPr>
              <a:t>По результатам </a:t>
            </a:r>
          </a:p>
          <a:p>
            <a:pPr>
              <a:buNone/>
            </a:pPr>
            <a:r>
              <a:rPr lang="ru-RU" sz="2000" dirty="0" smtClean="0">
                <a:latin typeface="Arial Narrow" pitchFamily="34" charset="0"/>
              </a:rPr>
              <a:t>конференции научный  руководитель</a:t>
            </a:r>
          </a:p>
          <a:p>
            <a:pPr>
              <a:buNone/>
            </a:pPr>
            <a:r>
              <a:rPr lang="ru-RU" sz="2000" dirty="0" smtClean="0">
                <a:latin typeface="Arial Narrow" pitchFamily="34" charset="0"/>
              </a:rPr>
              <a:t>Чулкова Л.Г. была  награждена </a:t>
            </a:r>
          </a:p>
          <a:p>
            <a:pPr>
              <a:buNone/>
            </a:pPr>
            <a:r>
              <a:rPr lang="ru-RU" sz="2000" dirty="0" smtClean="0">
                <a:latin typeface="Arial Narrow" pitchFamily="34" charset="0"/>
              </a:rPr>
              <a:t>грамотой, а девушки  получили </a:t>
            </a:r>
          </a:p>
          <a:p>
            <a:pPr>
              <a:buNone/>
            </a:pPr>
            <a:r>
              <a:rPr lang="ru-RU" sz="2000" dirty="0" smtClean="0">
                <a:latin typeface="Arial Narrow" pitchFamily="34" charset="0"/>
              </a:rPr>
              <a:t>небольшие сувениры.        </a:t>
            </a:r>
            <a:endParaRPr lang="ru-RU" sz="2000" dirty="0">
              <a:latin typeface="Arial Narrow" pitchFamily="34" charset="0"/>
            </a:endParaRPr>
          </a:p>
        </p:txBody>
      </p:sp>
      <p:pic>
        <p:nvPicPr>
          <p:cNvPr id="5" name="Содержимое 4" descr="H:\DCIM\100PHOTO\SAM_3012.JPG"/>
          <p:cNvPicPr>
            <a:picLocks noGrp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700808"/>
            <a:ext cx="3168352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:\DCIM\100PHOTO\SAM_3015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4221088"/>
            <a:ext cx="3375273" cy="2207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512168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latin typeface="Arial Narrow" pitchFamily="34" charset="0"/>
              </a:rPr>
              <a:t> </a:t>
            </a:r>
            <a:r>
              <a:rPr lang="ru-RU" sz="2400" b="1" dirty="0" smtClean="0">
                <a:solidFill>
                  <a:srgbClr val="C00000"/>
                </a:solidFill>
                <a:latin typeface="Arial Narrow" pitchFamily="34" charset="0"/>
              </a:rPr>
              <a:t>25 апреля преподаватель литературы </a:t>
            </a:r>
            <a:r>
              <a:rPr lang="ru-RU" sz="2400" b="1" dirty="0" err="1" smtClean="0">
                <a:solidFill>
                  <a:srgbClr val="C00000"/>
                </a:solidFill>
                <a:latin typeface="Arial Narrow" pitchFamily="34" charset="0"/>
              </a:rPr>
              <a:t>Лахман</a:t>
            </a:r>
            <a:r>
              <a:rPr lang="ru-RU" sz="2400" b="1" dirty="0" smtClean="0">
                <a:solidFill>
                  <a:srgbClr val="C00000"/>
                </a:solidFill>
                <a:latin typeface="Arial Narrow" pitchFamily="34" charset="0"/>
              </a:rPr>
              <a:t> О.В. провела открытый урок на тему «Нравственные проблемы в рассказе В.Крупина «Мария Сергеевна».</a:t>
            </a:r>
            <a:r>
              <a:rPr lang="ru-RU" sz="2400" dirty="0" smtClean="0">
                <a:solidFill>
                  <a:srgbClr val="C00000"/>
                </a:solidFill>
                <a:latin typeface="Arial Narrow" pitchFamily="34" charset="0"/>
              </a:rPr>
              <a:t>        </a:t>
            </a:r>
            <a:endParaRPr lang="ru-RU" sz="2400" dirty="0">
              <a:solidFill>
                <a:srgbClr val="C00000"/>
              </a:solidFill>
              <a:latin typeface="Arial Narrow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5338936" cy="4853136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ru-RU" dirty="0" smtClean="0"/>
              <a:t> 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sz="4500" dirty="0" smtClean="0">
                <a:latin typeface="Arial Narrow" pitchFamily="34" charset="0"/>
              </a:rPr>
              <a:t>       </a:t>
            </a:r>
          </a:p>
          <a:p>
            <a:pPr>
              <a:buNone/>
            </a:pPr>
            <a:endParaRPr lang="ru-RU" sz="4500" dirty="0" smtClean="0">
              <a:latin typeface="Arial Narrow" pitchFamily="34" charset="0"/>
            </a:endParaRPr>
          </a:p>
          <a:p>
            <a:pPr>
              <a:buNone/>
            </a:pPr>
            <a:endParaRPr lang="ru-RU" sz="4500" dirty="0" smtClean="0">
              <a:latin typeface="Arial Narrow" pitchFamily="34" charset="0"/>
            </a:endParaRPr>
          </a:p>
          <a:p>
            <a:pPr>
              <a:buNone/>
            </a:pPr>
            <a:endParaRPr lang="ru-RU" sz="4500" dirty="0" smtClean="0">
              <a:latin typeface="Arial Narrow" pitchFamily="34" charset="0"/>
            </a:endParaRPr>
          </a:p>
          <a:p>
            <a:pPr>
              <a:buNone/>
            </a:pPr>
            <a:r>
              <a:rPr lang="ru-RU" sz="4500" dirty="0" smtClean="0">
                <a:latin typeface="Arial Narrow" pitchFamily="34" charset="0"/>
              </a:rPr>
              <a:t>  </a:t>
            </a:r>
          </a:p>
          <a:p>
            <a:pPr>
              <a:buNone/>
            </a:pPr>
            <a:endParaRPr lang="ru-RU" sz="4500" dirty="0" smtClean="0">
              <a:latin typeface="Arial Narrow" pitchFamily="34" charset="0"/>
            </a:endParaRPr>
          </a:p>
          <a:p>
            <a:pPr>
              <a:buNone/>
            </a:pPr>
            <a:endParaRPr lang="ru-RU" sz="4500" dirty="0" smtClean="0">
              <a:latin typeface="Arial Narrow" pitchFamily="34" charset="0"/>
            </a:endParaRPr>
          </a:p>
          <a:p>
            <a:pPr>
              <a:buNone/>
            </a:pPr>
            <a:endParaRPr lang="ru-RU" sz="4500" dirty="0" smtClean="0">
              <a:latin typeface="Arial Narrow" pitchFamily="34" charset="0"/>
            </a:endParaRPr>
          </a:p>
          <a:p>
            <a:pPr>
              <a:buNone/>
            </a:pPr>
            <a:endParaRPr lang="ru-RU" sz="4500" dirty="0" smtClean="0">
              <a:latin typeface="Arial Narrow" pitchFamily="34" charset="0"/>
            </a:endParaRPr>
          </a:p>
          <a:p>
            <a:pPr>
              <a:buNone/>
            </a:pPr>
            <a:r>
              <a:rPr lang="ru-RU" sz="4500" dirty="0" smtClean="0">
                <a:latin typeface="Arial Narrow" pitchFamily="34" charset="0"/>
              </a:rPr>
              <a:t>  </a:t>
            </a:r>
            <a:r>
              <a:rPr lang="ru-RU" sz="6200" dirty="0" smtClean="0">
                <a:latin typeface="Arial Narrow" pitchFamily="34" charset="0"/>
              </a:rPr>
              <a:t>Урок прошел в форме семинара. Поэтому студенты за </a:t>
            </a:r>
          </a:p>
          <a:p>
            <a:pPr>
              <a:buNone/>
            </a:pPr>
            <a:r>
              <a:rPr lang="ru-RU" sz="6200" dirty="0" smtClean="0">
                <a:latin typeface="Arial Narrow" pitchFamily="34" charset="0"/>
              </a:rPr>
              <a:t>неделю до мероприятия обсудили  предложенную тему, </a:t>
            </a:r>
          </a:p>
          <a:p>
            <a:pPr>
              <a:buNone/>
            </a:pPr>
            <a:r>
              <a:rPr lang="ru-RU" sz="6200" dirty="0" smtClean="0">
                <a:latin typeface="Arial Narrow" pitchFamily="34" charset="0"/>
              </a:rPr>
              <a:t>вместе с преподавателем наметили  и обсудили план </a:t>
            </a:r>
          </a:p>
          <a:p>
            <a:pPr>
              <a:buNone/>
            </a:pPr>
            <a:r>
              <a:rPr lang="ru-RU" sz="6200" dirty="0" smtClean="0">
                <a:latin typeface="Arial Narrow" pitchFamily="34" charset="0"/>
              </a:rPr>
              <a:t>подготовки, изучили  рекомендованную литературу, </a:t>
            </a:r>
          </a:p>
          <a:p>
            <a:pPr>
              <a:buNone/>
            </a:pPr>
            <a:r>
              <a:rPr lang="ru-RU" sz="6200" dirty="0" smtClean="0">
                <a:latin typeface="Arial Narrow" pitchFamily="34" charset="0"/>
              </a:rPr>
              <a:t>дополнительный материал, интернет-ресурсы.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427984" y="1600200"/>
            <a:ext cx="4536504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800" dirty="0" smtClean="0">
                <a:latin typeface="Arial Narrow" pitchFamily="34" charset="0"/>
              </a:rPr>
              <a:t>     В начале семинарского занятия студенты</a:t>
            </a:r>
          </a:p>
          <a:p>
            <a:pPr>
              <a:buNone/>
            </a:pPr>
            <a:r>
              <a:rPr lang="ru-RU" sz="1800" dirty="0" smtClean="0">
                <a:latin typeface="Arial Narrow" pitchFamily="34" charset="0"/>
              </a:rPr>
              <a:t>      поставили перед собой  цель:</a:t>
            </a:r>
          </a:p>
          <a:p>
            <a:pPr>
              <a:buNone/>
            </a:pPr>
            <a:r>
              <a:rPr lang="ru-RU" sz="1800" dirty="0" smtClean="0">
                <a:latin typeface="Arial Narrow" pitchFamily="34" charset="0"/>
              </a:rPr>
              <a:t>      -быть внимательными читателями;</a:t>
            </a:r>
          </a:p>
          <a:p>
            <a:pPr>
              <a:buNone/>
            </a:pPr>
            <a:r>
              <a:rPr lang="ru-RU" sz="1800" dirty="0" smtClean="0">
                <a:latin typeface="Arial Narrow" pitchFamily="34" charset="0"/>
              </a:rPr>
              <a:t>      - определить, какие нравственные проблемы автор выносит на суд читателя и почему именно они его тревожат. </a:t>
            </a:r>
          </a:p>
          <a:p>
            <a:pPr>
              <a:buNone/>
            </a:pPr>
            <a:r>
              <a:rPr lang="ru-RU" sz="1800" dirty="0" smtClean="0">
                <a:latin typeface="Arial Narrow" pitchFamily="34" charset="0"/>
              </a:rPr>
              <a:t>      В течение урока ребята высказали  собственную точку зрения, определили свою позицию к заданной автором проблеме и предложили  пути её решения. </a:t>
            </a:r>
          </a:p>
          <a:p>
            <a:pPr>
              <a:buNone/>
            </a:pPr>
            <a:endParaRPr lang="ru-RU" sz="1800" dirty="0" smtClean="0">
              <a:latin typeface="Arial Narrow" pitchFamily="34" charset="0"/>
            </a:endParaRPr>
          </a:p>
          <a:p>
            <a:pPr>
              <a:buNone/>
            </a:pPr>
            <a:endParaRPr lang="ru-RU" sz="1800" dirty="0" smtClean="0">
              <a:latin typeface="Arial Narrow" pitchFamily="34" charset="0"/>
            </a:endParaRPr>
          </a:p>
          <a:p>
            <a:pPr>
              <a:buNone/>
            </a:pPr>
            <a:r>
              <a:rPr lang="ru-RU" sz="1800" dirty="0" smtClean="0">
                <a:latin typeface="Arial Narrow" pitchFamily="34" charset="0"/>
              </a:rPr>
              <a:t>          </a:t>
            </a:r>
            <a:r>
              <a:rPr lang="ru-RU" sz="1800" dirty="0" err="1" smtClean="0">
                <a:latin typeface="Arial Narrow" pitchFamily="34" charset="0"/>
              </a:rPr>
              <a:t>Лахман</a:t>
            </a:r>
            <a:r>
              <a:rPr lang="ru-RU" sz="1800" dirty="0" smtClean="0">
                <a:latin typeface="Arial Narrow" pitchFamily="34" charset="0"/>
              </a:rPr>
              <a:t> О.В. призвала студентов быть людьми сострадательными, уважать старость.</a:t>
            </a:r>
          </a:p>
          <a:p>
            <a:pPr>
              <a:buNone/>
            </a:pPr>
            <a:r>
              <a:rPr lang="ru-RU" sz="1800" dirty="0" smtClean="0">
                <a:latin typeface="Arial Narrow" pitchFamily="34" charset="0"/>
              </a:rPr>
              <a:t>        </a:t>
            </a:r>
            <a:endParaRPr lang="ru-RU" sz="1800" dirty="0">
              <a:latin typeface="Arial Narrow" pitchFamily="34" charset="0"/>
            </a:endParaRPr>
          </a:p>
        </p:txBody>
      </p:sp>
      <p:pic>
        <p:nvPicPr>
          <p:cNvPr id="23554" name="Picture 2" descr="http://kladyes.net/images/posters/5118210931576.jpe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1700808"/>
            <a:ext cx="3024336" cy="29907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9552" y="1916832"/>
            <a:ext cx="8064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 </a:t>
            </a:r>
            <a:endParaRPr lang="ru-RU" sz="700" i="1" dirty="0" smtClean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539552" y="692696"/>
            <a:ext cx="8064896" cy="792088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0" y="640477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25 апреля состоялось еще одно  внеклассное мероприятие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«Современная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b="1" dirty="0" smtClean="0">
                <a:solidFill>
                  <a:srgbClr val="C00000"/>
                </a:solidFill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                                            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литература и Я –читатель»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.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83568" y="1412776"/>
            <a:ext cx="792088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Arial Narrow" pitchFamily="34" charset="0"/>
              </a:rPr>
              <a:t>Его провела Чулкова Л.Г. для студентов  </a:t>
            </a:r>
            <a:r>
              <a:rPr lang="en-US" dirty="0" smtClean="0">
                <a:latin typeface="Arial Narrow" pitchFamily="34" charset="0"/>
              </a:rPr>
              <a:t>II</a:t>
            </a:r>
            <a:r>
              <a:rPr lang="ru-RU" dirty="0" smtClean="0">
                <a:latin typeface="Arial Narrow" pitchFamily="34" charset="0"/>
              </a:rPr>
              <a:t> курса. </a:t>
            </a:r>
            <a:r>
              <a:rPr lang="ru-RU" b="1" dirty="0" smtClean="0">
                <a:solidFill>
                  <a:srgbClr val="C00000"/>
                </a:solidFill>
                <a:latin typeface="Arial Narrow" pitchFamily="34" charset="0"/>
              </a:rPr>
              <a:t>Цель читательской конференции – познакомить студентов  с  лучшими произведениями современных отечественных авторов и побудить ребят  к чтению</a:t>
            </a:r>
            <a:r>
              <a:rPr lang="ru-RU" b="1" dirty="0" smtClean="0">
                <a:latin typeface="Arial Narrow" pitchFamily="34" charset="0"/>
              </a:rPr>
              <a:t>. </a:t>
            </a:r>
            <a:r>
              <a:rPr lang="ru-RU" dirty="0" smtClean="0">
                <a:latin typeface="Arial Narrow" pitchFamily="34" charset="0"/>
              </a:rPr>
              <a:t>Перед конференцией  преподавателем и студентами была проделана следующая работа:</a:t>
            </a:r>
          </a:p>
          <a:p>
            <a:pPr lvl="0"/>
            <a:r>
              <a:rPr lang="ru-RU" dirty="0" smtClean="0">
                <a:latin typeface="Arial Narrow" pitchFamily="34" charset="0"/>
              </a:rPr>
              <a:t>1. Определены группы участников.</a:t>
            </a:r>
          </a:p>
          <a:p>
            <a:r>
              <a:rPr lang="ru-RU" dirty="0" smtClean="0">
                <a:latin typeface="Arial Narrow" pitchFamily="34" charset="0"/>
              </a:rPr>
              <a:t>2. Выбраны лучшие произведения современной отечественной прозы.</a:t>
            </a:r>
          </a:p>
          <a:p>
            <a:pPr lvl="0"/>
            <a:r>
              <a:rPr lang="ru-RU" dirty="0" smtClean="0">
                <a:latin typeface="Arial Narrow" pitchFamily="34" charset="0"/>
              </a:rPr>
              <a:t>3. Проведен сбор биографического материала, фотографий писателей-современников.</a:t>
            </a:r>
          </a:p>
          <a:p>
            <a:pPr lvl="0"/>
            <a:r>
              <a:rPr lang="ru-RU" dirty="0" smtClean="0">
                <a:latin typeface="Arial Narrow" pitchFamily="34" charset="0"/>
              </a:rPr>
              <a:t>4. Подготовлена презентация книги по плану.</a:t>
            </a:r>
          </a:p>
          <a:p>
            <a:endParaRPr lang="ru-RU" dirty="0" smtClean="0"/>
          </a:p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7" name="Рисунок 6" descr="H:\DCIM\100PHOTO\SAM_301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3645024"/>
            <a:ext cx="4105275" cy="281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H:\DCIM\100PHOTO\SAM_3020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672" y="3789040"/>
            <a:ext cx="2880320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 fontScale="90000"/>
          </a:bodyPr>
          <a:lstStyle/>
          <a:p>
            <a:pPr lvl="0" fontAlgn="base">
              <a:spcAft>
                <a:spcPct val="0"/>
              </a:spcAft>
            </a:pPr>
            <a:r>
              <a:rPr lang="ru-RU" b="1" dirty="0" smtClean="0">
                <a:solidFill>
                  <a:srgbClr val="C00000"/>
                </a:solidFill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C00000"/>
                </a:solidFill>
                <a:latin typeface="Arial Narrow" pitchFamily="34" charset="0"/>
                <a:ea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C00000"/>
                </a:solidFill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C00000"/>
                </a:solidFill>
                <a:latin typeface="Arial Narrow" pitchFamily="34" charset="0"/>
                <a:ea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solidFill>
                  <a:srgbClr val="C00000"/>
                </a:solidFill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    </a:t>
            </a:r>
            <a:r>
              <a:rPr lang="ru-RU" sz="3100" b="1" dirty="0" smtClean="0">
                <a:solidFill>
                  <a:srgbClr val="C00000"/>
                </a:solidFill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« Современная  литература и Я –читатель»</a:t>
            </a:r>
            <a:r>
              <a:rPr lang="ru-RU" sz="3100" b="1" dirty="0" smtClean="0">
                <a:solidFill>
                  <a:srgbClr val="C00000"/>
                </a:solidFill>
                <a:latin typeface="Arial Narrow" pitchFamily="34" charset="0"/>
                <a:ea typeface="Calibri" pitchFamily="34" charset="0"/>
                <a:cs typeface="Times New Roman" pitchFamily="18" charset="0"/>
              </a:rPr>
              <a:t>.</a:t>
            </a:r>
            <a:r>
              <a:rPr lang="ru-RU" sz="3100" dirty="0" smtClean="0">
                <a:solidFill>
                  <a:srgbClr val="C00000"/>
                </a:solidFill>
                <a:latin typeface="Arial Narrow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100" dirty="0" smtClean="0">
                <a:solidFill>
                  <a:srgbClr val="C00000"/>
                </a:solidFill>
                <a:latin typeface="Arial Narrow" pitchFamily="34" charset="0"/>
                <a:cs typeface="Arial" pitchFamily="34" charset="0"/>
              </a:rPr>
              <a:t/>
            </a:r>
            <a:br>
              <a:rPr lang="ru-RU" sz="3100" dirty="0" smtClean="0">
                <a:solidFill>
                  <a:srgbClr val="C00000"/>
                </a:solidFill>
                <a:latin typeface="Arial Narrow" pitchFamily="34" charset="0"/>
                <a:cs typeface="Arial" pitchFamily="34" charset="0"/>
              </a:rPr>
            </a:br>
            <a:endParaRPr lang="ru-RU" sz="3100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82752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>
                <a:latin typeface="Arial Narrow" pitchFamily="34" charset="0"/>
              </a:rPr>
              <a:t>     В начале мероприятия  преподаватель познакомил студентов с основными тенденциями и общими закономерностями российской литературы последнего десятилетия.  </a:t>
            </a:r>
          </a:p>
          <a:p>
            <a:pPr>
              <a:buNone/>
            </a:pPr>
            <a:r>
              <a:rPr lang="ru-RU" sz="2400" dirty="0" smtClean="0">
                <a:latin typeface="Arial Narrow" pitchFamily="34" charset="0"/>
              </a:rPr>
              <a:t>       А затем каждая группа представляла  выбранную книгу:</a:t>
            </a:r>
            <a:endParaRPr lang="ru-RU" sz="2400" dirty="0">
              <a:latin typeface="Arial Narrow" pitchFamily="34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779912" y="1600200"/>
            <a:ext cx="4906888" cy="4525963"/>
          </a:xfrm>
        </p:spPr>
        <p:txBody>
          <a:bodyPr>
            <a:normAutofit/>
          </a:bodyPr>
          <a:lstStyle/>
          <a:p>
            <a:pPr lvl="0">
              <a:buNone/>
            </a:pPr>
            <a:r>
              <a:rPr lang="ru-RU" sz="2400" dirty="0" smtClean="0">
                <a:latin typeface="Arial Narrow" pitchFamily="34" charset="0"/>
              </a:rPr>
              <a:t>     Б.Акунин «Приключения </a:t>
            </a:r>
            <a:r>
              <a:rPr lang="ru-RU" sz="2400" dirty="0" err="1" smtClean="0">
                <a:latin typeface="Arial Narrow" pitchFamily="34" charset="0"/>
              </a:rPr>
              <a:t>Э.Фандорина</a:t>
            </a:r>
            <a:r>
              <a:rPr lang="ru-RU" sz="2400" dirty="0" smtClean="0">
                <a:latin typeface="Arial Narrow" pitchFamily="34" charset="0"/>
              </a:rPr>
              <a:t>» (группа 212)</a:t>
            </a:r>
          </a:p>
          <a:p>
            <a:pPr lvl="0">
              <a:buNone/>
            </a:pPr>
            <a:r>
              <a:rPr lang="ru-RU" sz="2400" dirty="0" smtClean="0">
                <a:latin typeface="Arial Narrow" pitchFamily="34" charset="0"/>
              </a:rPr>
              <a:t>     </a:t>
            </a:r>
            <a:r>
              <a:rPr lang="ru-RU" sz="2400" dirty="0" err="1" smtClean="0">
                <a:latin typeface="Arial Narrow" pitchFamily="34" charset="0"/>
              </a:rPr>
              <a:t>П.Санаев</a:t>
            </a:r>
            <a:r>
              <a:rPr lang="ru-RU" sz="2400" dirty="0" smtClean="0">
                <a:latin typeface="Arial Narrow" pitchFamily="34" charset="0"/>
              </a:rPr>
              <a:t> «Похороните меня за плинтусом» (группа 211)</a:t>
            </a:r>
          </a:p>
          <a:p>
            <a:pPr lvl="0">
              <a:buNone/>
            </a:pPr>
            <a:r>
              <a:rPr lang="ru-RU" sz="2400" dirty="0" smtClean="0">
                <a:latin typeface="Arial Narrow" pitchFamily="34" charset="0"/>
              </a:rPr>
              <a:t>     </a:t>
            </a:r>
            <a:r>
              <a:rPr lang="ru-RU" sz="2400" dirty="0" err="1" smtClean="0">
                <a:latin typeface="Arial Narrow" pitchFamily="34" charset="0"/>
              </a:rPr>
              <a:t>З.Прилепин</a:t>
            </a:r>
            <a:r>
              <a:rPr lang="ru-RU" sz="2400" dirty="0" smtClean="0">
                <a:latin typeface="Arial Narrow" pitchFamily="34" charset="0"/>
              </a:rPr>
              <a:t> «</a:t>
            </a:r>
            <a:r>
              <a:rPr lang="ru-RU" sz="2400" dirty="0" err="1" smtClean="0">
                <a:latin typeface="Arial Narrow" pitchFamily="34" charset="0"/>
              </a:rPr>
              <a:t>Санькя</a:t>
            </a:r>
            <a:r>
              <a:rPr lang="ru-RU" sz="2400" dirty="0" smtClean="0">
                <a:latin typeface="Arial Narrow" pitchFamily="34" charset="0"/>
              </a:rPr>
              <a:t>» (группа 212 и 210)</a:t>
            </a:r>
          </a:p>
          <a:p>
            <a:pPr lvl="0">
              <a:buNone/>
            </a:pPr>
            <a:r>
              <a:rPr lang="ru-RU" sz="2400" dirty="0" smtClean="0">
                <a:latin typeface="Arial Narrow" pitchFamily="34" charset="0"/>
              </a:rPr>
              <a:t>      </a:t>
            </a:r>
            <a:r>
              <a:rPr lang="ru-RU" sz="2400" dirty="0" err="1" smtClean="0">
                <a:latin typeface="Arial Narrow" pitchFamily="34" charset="0"/>
              </a:rPr>
              <a:t>Т.Шевкунов</a:t>
            </a:r>
            <a:r>
              <a:rPr lang="ru-RU" sz="2400" dirty="0" smtClean="0">
                <a:latin typeface="Arial Narrow" pitchFamily="34" charset="0"/>
              </a:rPr>
              <a:t> «</a:t>
            </a:r>
            <a:r>
              <a:rPr lang="ru-RU" sz="2400" dirty="0" err="1" smtClean="0">
                <a:latin typeface="Arial Narrow" pitchFamily="34" charset="0"/>
              </a:rPr>
              <a:t>Несвятые</a:t>
            </a:r>
            <a:r>
              <a:rPr lang="ru-RU" sz="2400" dirty="0" smtClean="0">
                <a:latin typeface="Arial Narrow" pitchFamily="34" charset="0"/>
              </a:rPr>
              <a:t> святые» (группа 204). </a:t>
            </a:r>
          </a:p>
          <a:p>
            <a:endParaRPr lang="ru-RU" dirty="0"/>
          </a:p>
        </p:txBody>
      </p:sp>
      <p:pic>
        <p:nvPicPr>
          <p:cNvPr id="6" name="Рисунок 6" descr="http://www.e5.ru/image/big/64/48/priklyucheniya-erasta-fandorina-v-12-tt-v-kor_5624864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944" y="4869160"/>
            <a:ext cx="2160240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7" descr="http://www.pravoslavie.ru/sas/image/101113/111306.p.jpg?0.8509494606288979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88224" y="4869160"/>
            <a:ext cx="1753752" cy="1346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24744"/>
          </a:xfrm>
        </p:spPr>
        <p:txBody>
          <a:bodyPr>
            <a:normAutofit fontScale="90000"/>
          </a:bodyPr>
          <a:lstStyle/>
          <a:p>
            <a:pPr lvl="0" fontAlgn="base">
              <a:spcAft>
                <a:spcPct val="0"/>
              </a:spcAft>
            </a:pPr>
            <a:r>
              <a:rPr lang="ru-RU" b="1" dirty="0" smtClean="0">
                <a:solidFill>
                  <a:srgbClr val="C00000"/>
                </a:solidFill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C00000"/>
                </a:solidFill>
                <a:latin typeface="Arial Narrow" pitchFamily="34" charset="0"/>
                <a:ea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C00000"/>
                </a:solidFill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C00000"/>
                </a:solidFill>
                <a:latin typeface="Arial Narrow" pitchFamily="34" charset="0"/>
                <a:ea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solidFill>
                  <a:srgbClr val="C00000"/>
                </a:solidFill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    </a:t>
            </a:r>
            <a:r>
              <a:rPr lang="ru-RU" sz="3100" b="1" dirty="0" smtClean="0">
                <a:solidFill>
                  <a:srgbClr val="C00000"/>
                </a:solidFill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« Современная  литература и Я –читатель»</a:t>
            </a:r>
            <a:r>
              <a:rPr lang="ru-RU" sz="3100" b="1" dirty="0" smtClean="0">
                <a:solidFill>
                  <a:srgbClr val="C00000"/>
                </a:solidFill>
                <a:latin typeface="Arial Narrow" pitchFamily="34" charset="0"/>
                <a:ea typeface="Calibri" pitchFamily="34" charset="0"/>
                <a:cs typeface="Times New Roman" pitchFamily="18" charset="0"/>
              </a:rPr>
              <a:t>.</a:t>
            </a:r>
            <a:r>
              <a:rPr lang="ru-RU" sz="3100" dirty="0" smtClean="0">
                <a:solidFill>
                  <a:srgbClr val="C00000"/>
                </a:solidFill>
                <a:latin typeface="Arial Narrow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100" dirty="0" smtClean="0">
                <a:solidFill>
                  <a:srgbClr val="C00000"/>
                </a:solidFill>
                <a:latin typeface="Arial Narrow" pitchFamily="34" charset="0"/>
                <a:cs typeface="Arial" pitchFamily="34" charset="0"/>
              </a:rPr>
              <a:t/>
            </a:r>
            <a:br>
              <a:rPr lang="ru-RU" sz="3100" dirty="0" smtClean="0">
                <a:solidFill>
                  <a:srgbClr val="C00000"/>
                </a:solidFill>
                <a:latin typeface="Arial Narrow" pitchFamily="34" charset="0"/>
                <a:cs typeface="Arial" pitchFamily="34" charset="0"/>
              </a:rPr>
            </a:br>
            <a:endParaRPr lang="ru-RU" sz="3100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124744"/>
            <a:ext cx="3682752" cy="500141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>
                <a:latin typeface="Arial Narrow" pitchFamily="34" charset="0"/>
              </a:rPr>
              <a:t>     Участники конференции внимательно слушали выступления, записывали информацию о книге в читательский журнал, продумывали вопросы для выступающих.</a:t>
            </a:r>
            <a:endParaRPr lang="ru-RU" sz="2400" dirty="0">
              <a:latin typeface="Arial Narrow" pitchFamily="34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779912" y="1196752"/>
            <a:ext cx="5256584" cy="492941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/>
              <a:t>       </a:t>
            </a:r>
            <a:r>
              <a:rPr lang="ru-RU" sz="2400" dirty="0" smtClean="0">
                <a:latin typeface="Arial Narrow" pitchFamily="34" charset="0"/>
              </a:rPr>
              <a:t>На уроке прозвучали </a:t>
            </a:r>
            <a:r>
              <a:rPr lang="ru-RU" sz="2400" dirty="0" err="1" smtClean="0">
                <a:latin typeface="Arial Narrow" pitchFamily="34" charset="0"/>
              </a:rPr>
              <a:t>аудиофрагменты</a:t>
            </a:r>
            <a:r>
              <a:rPr lang="ru-RU" sz="2400" dirty="0" smtClean="0">
                <a:latin typeface="Arial Narrow" pitchFamily="34" charset="0"/>
              </a:rPr>
              <a:t> из прочитанных книг, были показаны отрывки из кинофильмов, подготовлена  сценка из произведения.</a:t>
            </a:r>
          </a:p>
          <a:p>
            <a:pPr>
              <a:buNone/>
            </a:pPr>
            <a:r>
              <a:rPr lang="ru-RU" sz="2400" dirty="0" smtClean="0">
                <a:latin typeface="Arial Narrow" pitchFamily="34" charset="0"/>
              </a:rPr>
              <a:t>         В конце мероприятия студенты проголосовали  за понравившиеся книги. </a:t>
            </a:r>
          </a:p>
          <a:p>
            <a:pPr>
              <a:buNone/>
            </a:pPr>
            <a:r>
              <a:rPr lang="ru-RU" sz="2400" dirty="0" smtClean="0">
                <a:latin typeface="Arial Narrow" pitchFamily="34" charset="0"/>
              </a:rPr>
              <a:t>      По итогам  ребята определили книгу –лидер: </a:t>
            </a:r>
          </a:p>
          <a:p>
            <a:pPr>
              <a:buNone/>
            </a:pPr>
            <a:r>
              <a:rPr lang="ru-RU" sz="2400" b="1" dirty="0" smtClean="0">
                <a:latin typeface="Arial Narrow" pitchFamily="34" charset="0"/>
              </a:rPr>
              <a:t>        </a:t>
            </a:r>
            <a:r>
              <a:rPr lang="ru-RU" sz="2400" b="1" dirty="0" smtClean="0">
                <a:solidFill>
                  <a:srgbClr val="C00000"/>
                </a:solidFill>
                <a:latin typeface="Arial Narrow" pitchFamily="34" charset="0"/>
              </a:rPr>
              <a:t>«Приключения </a:t>
            </a:r>
            <a:r>
              <a:rPr lang="ru-RU" sz="2400" b="1" dirty="0" err="1" smtClean="0">
                <a:solidFill>
                  <a:srgbClr val="C00000"/>
                </a:solidFill>
                <a:latin typeface="Arial Narrow" pitchFamily="34" charset="0"/>
              </a:rPr>
              <a:t>Э.Фандорина</a:t>
            </a:r>
            <a:r>
              <a:rPr lang="ru-RU" sz="2400" b="1" dirty="0" smtClean="0">
                <a:solidFill>
                  <a:srgbClr val="C00000"/>
                </a:solidFill>
                <a:latin typeface="Arial Narrow" pitchFamily="34" charset="0"/>
              </a:rPr>
              <a:t>» 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C00000"/>
                </a:solidFill>
                <a:latin typeface="Arial Narrow" pitchFamily="34" charset="0"/>
              </a:rPr>
              <a:t>                          Б.Акунина!</a:t>
            </a:r>
            <a:r>
              <a:rPr lang="ru-RU" sz="2400" dirty="0" smtClean="0">
                <a:solidFill>
                  <a:srgbClr val="C00000"/>
                </a:solidFill>
                <a:latin typeface="Arial Narrow" pitchFamily="34" charset="0"/>
              </a:rPr>
              <a:t>         </a:t>
            </a:r>
            <a:endParaRPr lang="ru-RU" sz="2400" dirty="0">
              <a:solidFill>
                <a:srgbClr val="C00000"/>
              </a:solidFill>
              <a:latin typeface="Arial Narrow" pitchFamily="34" charset="0"/>
            </a:endParaRPr>
          </a:p>
        </p:txBody>
      </p:sp>
      <p:pic>
        <p:nvPicPr>
          <p:cNvPr id="7" name="Рисунок 6" descr="H:\DCIM\100PHOTO\SAM_3019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4005064"/>
            <a:ext cx="3409950" cy="2557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24744"/>
          </a:xfrm>
        </p:spPr>
        <p:txBody>
          <a:bodyPr>
            <a:normAutofit fontScale="90000"/>
          </a:bodyPr>
          <a:lstStyle/>
          <a:p>
            <a:pPr lvl="0" fontAlgn="base">
              <a:spcAft>
                <a:spcPct val="0"/>
              </a:spcAft>
            </a:pPr>
            <a:r>
              <a:rPr lang="ru-RU" b="1" dirty="0" smtClean="0">
                <a:solidFill>
                  <a:srgbClr val="C00000"/>
                </a:solidFill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C00000"/>
                </a:solidFill>
                <a:latin typeface="Arial Narrow" pitchFamily="34" charset="0"/>
                <a:ea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C00000"/>
                </a:solidFill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C00000"/>
                </a:solidFill>
                <a:latin typeface="Arial Narrow" pitchFamily="34" charset="0"/>
                <a:ea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C00000"/>
                </a:solidFill>
                <a:latin typeface="Arial Narrow" pitchFamily="34" charset="0"/>
              </a:rPr>
              <a:t> В субботу, 26 апреля, состоялось закрытие недели</a:t>
            </a:r>
            <a:r>
              <a:rPr lang="ru-RU" sz="3600" b="1" dirty="0" smtClean="0">
                <a:solidFill>
                  <a:srgbClr val="C00000"/>
                </a:solidFill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    </a:t>
            </a:r>
            <a:r>
              <a:rPr lang="ru-RU" sz="3600" dirty="0" smtClean="0">
                <a:solidFill>
                  <a:srgbClr val="C00000"/>
                </a:solidFill>
                <a:latin typeface="Arial Narrow" pitchFamily="34" charset="0"/>
                <a:cs typeface="Arial" pitchFamily="34" charset="0"/>
              </a:rPr>
              <a:t/>
            </a:r>
            <a:br>
              <a:rPr lang="ru-RU" sz="3600" dirty="0" smtClean="0">
                <a:solidFill>
                  <a:srgbClr val="C00000"/>
                </a:solidFill>
                <a:latin typeface="Arial Narrow" pitchFamily="34" charset="0"/>
                <a:cs typeface="Arial" pitchFamily="34" charset="0"/>
              </a:rPr>
            </a:br>
            <a:endParaRPr lang="ru-RU" sz="3600" dirty="0">
              <a:latin typeface="Arial Narrow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72816"/>
            <a:ext cx="3682752" cy="435334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>
                <a:latin typeface="Arial Narrow" pitchFamily="34" charset="0"/>
              </a:rPr>
              <a:t>     Были подведены итоги, вручены грамоты и  призы победителям творческих конкурсов.</a:t>
            </a:r>
          </a:p>
          <a:p>
            <a:endParaRPr lang="ru-RU" sz="2400" dirty="0">
              <a:latin typeface="Arial Narrow" pitchFamily="34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779912" y="1196752"/>
            <a:ext cx="5256584" cy="492941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/>
              <a:t>       </a:t>
            </a:r>
            <a:endParaRPr lang="ru-RU" sz="2400" dirty="0">
              <a:solidFill>
                <a:srgbClr val="C00000"/>
              </a:solidFill>
              <a:latin typeface="Arial Narrow" pitchFamily="34" charset="0"/>
            </a:endParaRPr>
          </a:p>
        </p:txBody>
      </p:sp>
      <p:pic>
        <p:nvPicPr>
          <p:cNvPr id="6" name="Рисунок 5" descr="H:\DCIM\100PHOTO\SAM_302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5063840" y="1352984"/>
            <a:ext cx="2883019" cy="2426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H:\DCIM\100PHOTO\SAM_3028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1760750" y="3647962"/>
            <a:ext cx="2835049" cy="239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H:\DCIM\100PHOTO\SAM_3007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6016" y="4077072"/>
            <a:ext cx="3240360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67544" y="548680"/>
            <a:ext cx="4608512" cy="23042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>
              <a:buNone/>
            </a:pPr>
            <a:r>
              <a:rPr lang="ru-RU" sz="2800" b="1" dirty="0" smtClean="0">
                <a:solidFill>
                  <a:srgbClr val="FF0000"/>
                </a:solidFill>
                <a:latin typeface="Arial Narrow" pitchFamily="34" charset="0"/>
              </a:rPr>
              <a:t>НЕДЕЛЯ РУССКОЙ 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FF0000"/>
                </a:solidFill>
                <a:latin typeface="Arial Narrow" pitchFamily="34" charset="0"/>
              </a:rPr>
              <a:t>        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FF0000"/>
                </a:solidFill>
                <a:latin typeface="Arial Narrow" pitchFamily="34" charset="0"/>
              </a:rPr>
              <a:t>СЛОВЕСНОСТИ -2014</a:t>
            </a:r>
            <a:endParaRPr lang="ru-RU" sz="2800" dirty="0" smtClean="0">
              <a:solidFill>
                <a:srgbClr val="FF0000"/>
              </a:solidFill>
              <a:latin typeface="Arial Narrow" pitchFamily="34" charset="0"/>
            </a:endParaRPr>
          </a:p>
        </p:txBody>
      </p:sp>
      <p:sp>
        <p:nvSpPr>
          <p:cNvPr id="5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3851920" y="1340768"/>
            <a:ext cx="4824536" cy="5040560"/>
          </a:xfrm>
        </p:spPr>
        <p:txBody>
          <a:bodyPr>
            <a:noAutofit/>
          </a:bodyPr>
          <a:lstStyle/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000" dirty="0" smtClean="0">
                <a:latin typeface="Arial Narrow" pitchFamily="34" charset="0"/>
                <a:ea typeface="Times New Roman" pitchFamily="18" charset="0"/>
                <a:cs typeface="Arial" pitchFamily="34" charset="0"/>
              </a:rPr>
              <a:t>Так завершилась очередная предметная неделя русской словесности. 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000" dirty="0" smtClean="0">
                <a:latin typeface="Arial Narrow" pitchFamily="34" charset="0"/>
                <a:ea typeface="Times New Roman" pitchFamily="18" charset="0"/>
                <a:cs typeface="Arial" pitchFamily="34" charset="0"/>
              </a:rPr>
              <a:t>Она дала возможность каждому студенту  проявить себя: стать художником, чтецом, ведущим конференции, исследователем, посетить библиотеку  и поучаствовать в викторине.  А ещё – она побудила наших студентов к чтению и показала, что, только читая книги, мы можем мыслить и развиваться!                                                             </a:t>
            </a:r>
            <a:r>
              <a:rPr lang="ru-RU" sz="24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>
              <a:spcBef>
                <a:spcPts val="0"/>
              </a:spcBef>
              <a:buNone/>
            </a:pPr>
            <a:endParaRPr lang="ru-RU" sz="24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1115616" y="984547"/>
            <a:ext cx="648072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Calibri" pitchFamily="34" charset="0"/>
                <a:cs typeface="Times New Roman" pitchFamily="18" charset="0"/>
              </a:rPr>
              <a:t> 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0" y="1128563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!                                                                         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9697" name="Rectangle 1"/>
          <p:cNvSpPr>
            <a:spLocks noChangeArrowheads="1"/>
          </p:cNvSpPr>
          <p:nvPr/>
        </p:nvSpPr>
        <p:spPr bwMode="auto">
          <a:xfrm rot="10800000" flipV="1">
            <a:off x="3635896" y="5146648"/>
            <a:ext cx="5112568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Преподаватели русского языка и литературы: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                                             Чулкова Л.Г.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                                             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Лахман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О.В.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C00000"/>
      </a:hlink>
      <a:folHlink>
        <a:srgbClr val="FAC08F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806</Words>
  <Application>Microsoft Office PowerPoint</Application>
  <PresentationFormat>Экран (4:3)</PresentationFormat>
  <Paragraphs>128</Paragraphs>
  <Slides>13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Слайд 1</vt:lpstr>
      <vt:lpstr>Слайд 2</vt:lpstr>
      <vt:lpstr>Слайд 3</vt:lpstr>
      <vt:lpstr>Слайд 4</vt:lpstr>
      <vt:lpstr>   23 апреля  состоялся конкурс чтецов «Вдохновение».    Цель и задача этого мероприятия - расширить представление студентов о современной поэзии, познакомить с лучшими образцами поэзии  конца XXвека, новыми именами, развивать навыки выразительного чтения поэтических текстов, воспитывать вкус к слову. </vt:lpstr>
      <vt:lpstr>Слайд 6</vt:lpstr>
      <vt:lpstr>  В четверг, 24 апреля, студенты нашего техникума приняли участие в VII студенческой научно-практической конференции «Исследования и инновации в системе СПО», организованной ОИК.             </vt:lpstr>
      <vt:lpstr> 25 апреля преподаватель литературы Лахман О.В. провела открытый урок на тему «Нравственные проблемы в рассказе В.Крупина «Мария Сергеевна».        </vt:lpstr>
      <vt:lpstr>Слайд 9</vt:lpstr>
      <vt:lpstr>       « Современная  литература и Я –читатель».  </vt:lpstr>
      <vt:lpstr>       « Современная  литература и Я –читатель».  </vt:lpstr>
      <vt:lpstr>   В субботу, 26 апреля, состоялось закрытие недели      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1</cp:lastModifiedBy>
  <cp:revision>13</cp:revision>
  <dcterms:created xsi:type="dcterms:W3CDTF">2013-08-20T22:02:58Z</dcterms:created>
  <dcterms:modified xsi:type="dcterms:W3CDTF">2014-05-28T16:16:01Z</dcterms:modified>
</cp:coreProperties>
</file>