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72" r:id="rId2"/>
    <p:sldId id="290" r:id="rId3"/>
    <p:sldId id="287" r:id="rId4"/>
    <p:sldId id="285" r:id="rId5"/>
    <p:sldId id="286" r:id="rId6"/>
    <p:sldId id="289" r:id="rId7"/>
    <p:sldId id="28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CC"/>
    <a:srgbClr val="0C2BC6"/>
    <a:srgbClr val="455B5D"/>
    <a:srgbClr val="996633"/>
    <a:srgbClr val="CC9900"/>
    <a:srgbClr val="BBA3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928" autoAdjust="0"/>
  </p:normalViewPr>
  <p:slideViewPr>
    <p:cSldViewPr>
      <p:cViewPr varScale="1">
        <p:scale>
          <a:sx n="82" d="100"/>
          <a:sy n="82" d="100"/>
        </p:scale>
        <p:origin x="-1212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8A022F-D074-4814-ABEE-9C556C29818F}" type="datetimeFigureOut">
              <a:rPr lang="ru-RU" smtClean="0"/>
              <a:t>09.09.2014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745733-FB46-41EE-8AFF-20D9183A86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64054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745733-FB46-41EE-8AFF-20D9183A86BA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69590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D769EF-F721-4F54-A460-579B00658CB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4378650"/>
      </p:ext>
    </p:extLst>
  </p:cSld>
  <p:clrMapOvr>
    <a:masterClrMapping/>
  </p:clrMapOvr>
  <p:transition>
    <p:push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987BBB-4480-4272-8BA3-29A91D2FCF1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0283623"/>
      </p:ext>
    </p:extLst>
  </p:cSld>
  <p:clrMapOvr>
    <a:masterClrMapping/>
  </p:clrMapOvr>
  <p:transition>
    <p:push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486FBB-180C-4EDD-8437-6FAC2D268D6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0681667"/>
      </p:ext>
    </p:extLst>
  </p:cSld>
  <p:clrMapOvr>
    <a:masterClrMapping/>
  </p:clrMapOvr>
  <p:transition>
    <p:push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B1006C-0805-438B-A632-5361B154A73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3705972"/>
      </p:ext>
    </p:extLst>
  </p:cSld>
  <p:clrMapOvr>
    <a:masterClrMapping/>
  </p:clrMapOvr>
  <p:transition>
    <p:push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5FFCD1-2EB2-4922-A84B-5C83F40DB22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283523"/>
      </p:ext>
    </p:extLst>
  </p:cSld>
  <p:clrMapOvr>
    <a:masterClrMapping/>
  </p:clrMapOvr>
  <p:transition>
    <p:push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9CCB9E-1006-45C8-BC24-A0DEBBD73C7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7815289"/>
      </p:ext>
    </p:extLst>
  </p:cSld>
  <p:clrMapOvr>
    <a:masterClrMapping/>
  </p:clrMapOvr>
  <p:transition>
    <p:push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0DDB6C-74A3-4244-89C8-3366485C6B4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487200"/>
      </p:ext>
    </p:extLst>
  </p:cSld>
  <p:clrMapOvr>
    <a:masterClrMapping/>
  </p:clrMapOvr>
  <p:transition>
    <p:push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1972EC-64EC-421E-8892-9E6AC735AD1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4757914"/>
      </p:ext>
    </p:extLst>
  </p:cSld>
  <p:clrMapOvr>
    <a:masterClrMapping/>
  </p:clrMapOvr>
  <p:transition>
    <p:push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8DB2DD-937D-4C7E-88EB-55A8085E914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2544283"/>
      </p:ext>
    </p:extLst>
  </p:cSld>
  <p:clrMapOvr>
    <a:masterClrMapping/>
  </p:clrMapOvr>
  <p:transition>
    <p:push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0C0EEF-3309-4132-B94E-C38059FB1BC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7413941"/>
      </p:ext>
    </p:extLst>
  </p:cSld>
  <p:clrMapOvr>
    <a:masterClrMapping/>
  </p:clrMapOvr>
  <p:transition>
    <p:push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7372C6-3CB9-4CF2-BA9C-AAF0AE6BC47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0970199"/>
      </p:ext>
    </p:extLst>
  </p:cSld>
  <p:clrMapOvr>
    <a:masterClrMapping/>
  </p:clrMapOvr>
  <p:transition>
    <p:push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EDA5D-C095-486D-84F2-897F1369A74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0305929"/>
      </p:ext>
    </p:extLst>
  </p:cSld>
  <p:clrMapOvr>
    <a:masterClrMapping/>
  </p:clrMapOvr>
  <p:transition>
    <p:push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8AC340-7E14-4D6B-B9EA-695564C92BA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3375911"/>
      </p:ext>
    </p:extLst>
  </p:cSld>
  <p:clrMapOvr>
    <a:masterClrMapping/>
  </p:clrMapOvr>
  <p:transition>
    <p:push dir="r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6653B-A3A5-448C-8591-6B8A62019BA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620704"/>
      </p:ext>
    </p:extLst>
  </p:cSld>
  <p:clrMapOvr>
    <a:masterClrMapping/>
  </p:clrMapOvr>
  <p:transition>
    <p:push dir="r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E6FA5F-1936-4846-8B1D-E65F5E8CCE4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6181679"/>
      </p:ext>
    </p:extLst>
  </p:cSld>
  <p:clrMapOvr>
    <a:masterClrMapping/>
  </p:clrMapOvr>
  <p:transition>
    <p:push dir="r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7A9990-C311-4A8E-BFB9-A0F8BF1FD66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669003"/>
      </p:ext>
    </p:extLst>
  </p:cSld>
  <p:clrMapOvr>
    <a:masterClrMapping/>
  </p:clrMapOvr>
  <p:transition>
    <p:push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8228304-1E2B-4843-8F2D-F7403F2F9202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9977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ransition>
    <p:push dir="r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4" Type="http://schemas.openxmlformats.org/officeDocument/2006/relationships/slide" Target="slid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images.yandex.ru/yandsearch?source=wiz&amp;uinfo=sw-1423-sh-752-fw-1198-fh-546-pd-1&amp;p=2&amp;text=%D0%B0%D0%BD%D0%B8%D0%BC%D0%B8%D1%80%D0%BE%D0%B2%D0%B0%D0%BD%D0%BD%D1%8B%D0%B5%20%D1%80%D0%B8%D1%81%D1%83%D0%BD%D0%BA%D0%B8%20%D0%BA%20%D1%84%D0%B8%D0%B7%D0%B8%D0%BA%D0%B5&amp;noreask=1&amp;pos=85&amp;rpt=simage&amp;lr=36&amp;img_url=http://sch121.edusite.ru/images/ee383358c499.png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ru.fotolia.com/p/202128132" TargetMode="External"/><Relationship Id="rId7" Type="http://schemas.openxmlformats.org/officeDocument/2006/relationships/image" Target="../media/image6.png"/><Relationship Id="rId2" Type="http://schemas.openxmlformats.org/officeDocument/2006/relationships/hyperlink" Target="http://png.at.ua/publ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learning.9151394.ru/course/view.php?id=2876&amp;cal_m=1&amp;cal_y=2014" TargetMode="External"/><Relationship Id="rId5" Type="http://schemas.openxmlformats.org/officeDocument/2006/relationships/hyperlink" Target="http://edu.znate.ru/docs/1055/index-113512.html" TargetMode="External"/><Relationship Id="rId4" Type="http://schemas.openxmlformats.org/officeDocument/2006/relationships/hyperlink" Target="http://learning.9151394.ru/course/view.php?id=3603&amp;topic=27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35496" y="2852936"/>
            <a:ext cx="9108504" cy="4316275"/>
          </a:xfrm>
          <a:prstGeom prst="rect">
            <a:avLst/>
          </a:prstGeo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Georgia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Georgia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Georgia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Georgia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Georgia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Georgia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Georgia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>
              <a:defRPr/>
            </a:pPr>
            <a:endParaRPr lang="ru-RU" sz="3200" dirty="0" smtClean="0">
              <a:solidFill>
                <a:srgbClr val="0C2BC6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3200" dirty="0">
              <a:solidFill>
                <a:srgbClr val="0C2BC6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3200" dirty="0" smtClean="0">
              <a:solidFill>
                <a:srgbClr val="0C2BC6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defRPr/>
            </a:pPr>
            <a:r>
              <a:rPr lang="ru-RU" sz="360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Контрольный диктант .  11 класс</a:t>
            </a:r>
            <a:endParaRPr lang="ru-RU" sz="3200" dirty="0" smtClean="0"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000" dirty="0" smtClean="0"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3200" dirty="0" smtClean="0"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3200" dirty="0" smtClean="0"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4000" dirty="0" smtClean="0">
                <a:solidFill>
                  <a:srgbClr val="3333C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r>
              <a:rPr lang="ru-RU" sz="3600" dirty="0" smtClean="0">
                <a:solidFill>
                  <a:srgbClr val="3333C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МАГНИТНОЕ ПОЛЕ. </a:t>
            </a:r>
            <a:endParaRPr lang="ru-RU" sz="4400" dirty="0" smtClean="0">
              <a:solidFill>
                <a:srgbClr val="FFFFFF"/>
              </a:solidFill>
            </a:endParaRPr>
          </a:p>
          <a:p>
            <a:pPr>
              <a:defRPr/>
            </a:pPr>
            <a:endParaRPr lang="ru-RU" sz="2800" dirty="0" smtClean="0">
              <a:solidFill>
                <a:srgbClr val="0C2BC6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800" dirty="0" smtClean="0">
              <a:solidFill>
                <a:srgbClr val="0C2BC6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2400" dirty="0" smtClean="0">
                <a:solidFill>
                  <a:srgbClr val="0C2BC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>
              <a:defRPr/>
            </a:pPr>
            <a:endParaRPr lang="ru-RU" sz="2400" dirty="0">
              <a:solidFill>
                <a:srgbClr val="0C2BC6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240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Автор:</a:t>
            </a:r>
          </a:p>
          <a:p>
            <a:pPr>
              <a:defRPr/>
            </a:pPr>
            <a:r>
              <a:rPr lang="ru-RU" sz="2400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Апрельская </a:t>
            </a:r>
            <a:r>
              <a:rPr lang="ru-RU" sz="2400" dirty="0" err="1">
                <a:solidFill>
                  <a:srgbClr val="0000C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валентина</a:t>
            </a:r>
            <a:r>
              <a:rPr lang="ru-RU" sz="2400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C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ивановна</a:t>
            </a:r>
            <a:endParaRPr lang="ru-RU" sz="2400" dirty="0">
              <a:solidFill>
                <a:srgbClr val="0000CC"/>
              </a:solidFill>
              <a:effectLst/>
            </a:endParaRPr>
          </a:p>
          <a:p>
            <a:pPr>
              <a:defRPr/>
            </a:pPr>
            <a:r>
              <a:rPr lang="ru-RU" sz="2400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физики  МБОУ «СОШ» № 11 ИМРСК,</a:t>
            </a:r>
          </a:p>
          <a:p>
            <a:pPr>
              <a:defRPr/>
            </a:pPr>
            <a:r>
              <a:rPr lang="ru-RU" sz="2400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п. Рыздвяный  </a:t>
            </a:r>
          </a:p>
          <a:p>
            <a:pPr>
              <a:defRPr/>
            </a:pPr>
            <a:endParaRPr lang="ru-RU" sz="2800" dirty="0" smtClean="0">
              <a:solidFill>
                <a:srgbClr val="0C2BC6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800" dirty="0" smtClean="0">
              <a:solidFill>
                <a:srgbClr val="0C2BC6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800" dirty="0" smtClean="0">
              <a:solidFill>
                <a:srgbClr val="0C2BC6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 descr="Лекция 14 (5) Магнитное поле План Магнитное поле и его характеристики: магнитная индукция и напряжённость поля Закон Био-Савара-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72816"/>
            <a:ext cx="2592288" cy="237626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7229604" y="6417551"/>
            <a:ext cx="13131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kern="0" dirty="0" err="1" smtClean="0">
                <a:ln w="50800"/>
                <a:solidFill>
                  <a:srgbClr val="FFFF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Aprelskaya</a:t>
            </a:r>
            <a:endParaRPr lang="ru-RU" sz="900" dirty="0"/>
          </a:p>
        </p:txBody>
      </p:sp>
    </p:spTree>
    <p:extLst>
      <p:ext uri="{BB962C8B-B14F-4D97-AF65-F5344CB8AC3E}">
        <p14:creationId xmlns:p14="http://schemas.microsoft.com/office/powerpoint/2010/main" val="1214710045"/>
      </p:ext>
    </p:extLst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6838" y="2489200"/>
            <a:ext cx="1328737" cy="1884363"/>
          </a:xfrm>
          <a:prstGeom prst="rect">
            <a:avLst/>
          </a:prstGeom>
          <a:ln/>
          <a:ex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pic>
      <p:sp>
        <p:nvSpPr>
          <p:cNvPr id="22" name="Прямоугольник 21"/>
          <p:cNvSpPr/>
          <p:nvPr/>
        </p:nvSpPr>
        <p:spPr>
          <a:xfrm>
            <a:off x="5482270" y="6057511"/>
            <a:ext cx="601898" cy="36004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572000" y="6057511"/>
            <a:ext cx="604874" cy="36004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682069" y="6034473"/>
            <a:ext cx="601899" cy="36004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771800" y="6034473"/>
            <a:ext cx="595476" cy="36004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835696" y="6034473"/>
            <a:ext cx="595476" cy="36004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205271" y="6034473"/>
            <a:ext cx="288032" cy="36004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35017" y="6034473"/>
            <a:ext cx="288032" cy="36004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30288" y="1755507"/>
            <a:ext cx="288032" cy="36004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28328" y="2376264"/>
            <a:ext cx="288032" cy="36004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30288" y="2987114"/>
            <a:ext cx="288032" cy="36004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28328" y="3603138"/>
            <a:ext cx="288032" cy="36004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28328" y="4225213"/>
            <a:ext cx="288032" cy="36004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30288" y="4833156"/>
            <a:ext cx="288032" cy="36004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30288" y="5409051"/>
            <a:ext cx="288032" cy="36004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рямоугольная выноска 50"/>
          <p:cNvSpPr/>
          <p:nvPr/>
        </p:nvSpPr>
        <p:spPr>
          <a:xfrm>
            <a:off x="1223019" y="2115547"/>
            <a:ext cx="6940121" cy="2356170"/>
          </a:xfrm>
          <a:prstGeom prst="wedgeRectCallout">
            <a:avLst>
              <a:gd name="adj1" fmla="val -53632"/>
              <a:gd name="adj2" fmla="val -55250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C2BC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Могут ли северный и южный полюсы магнита существовать отдельно друг от друга?</a:t>
            </a:r>
            <a:endParaRPr lang="ru-RU" sz="2400" b="1" dirty="0">
              <a:solidFill>
                <a:srgbClr val="0C2BC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рямоугольная выноска 51"/>
          <p:cNvSpPr/>
          <p:nvPr/>
        </p:nvSpPr>
        <p:spPr>
          <a:xfrm>
            <a:off x="1378600" y="1961472"/>
            <a:ext cx="6749366" cy="2503597"/>
          </a:xfrm>
          <a:prstGeom prst="wedgeRectCallout">
            <a:avLst>
              <a:gd name="adj1" fmla="val -56362"/>
              <a:gd name="adj2" fmla="val -26326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Особенность линий магнитного поля</a:t>
            </a:r>
            <a:endParaRPr lang="ru-RU" sz="2800" b="1" dirty="0">
              <a:solidFill>
                <a:srgbClr val="33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рямоугольная выноска 52"/>
          <p:cNvSpPr/>
          <p:nvPr/>
        </p:nvSpPr>
        <p:spPr>
          <a:xfrm>
            <a:off x="1470591" y="1938006"/>
            <a:ext cx="6692549" cy="2607886"/>
          </a:xfrm>
          <a:prstGeom prst="wedgeRectCallout">
            <a:avLst>
              <a:gd name="adj1" fmla="val -57818"/>
              <a:gd name="adj2" fmla="val -1576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Какой магнитный полюс находится вблизи Северного географического полюса?</a:t>
            </a:r>
            <a:endParaRPr lang="en-US" sz="2800" b="1" dirty="0" smtClean="0">
              <a:solidFill>
                <a:srgbClr val="33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рямоугольная выноска 53"/>
          <p:cNvSpPr/>
          <p:nvPr/>
        </p:nvSpPr>
        <p:spPr>
          <a:xfrm>
            <a:off x="1508183" y="2094454"/>
            <a:ext cx="6654958" cy="2618149"/>
          </a:xfrm>
          <a:prstGeom prst="wedgeRectCallout">
            <a:avLst>
              <a:gd name="adj1" fmla="val -58823"/>
              <a:gd name="adj2" fmla="val 15858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Каково действие магнитного поля на неподвижные электрические заряды?</a:t>
            </a:r>
            <a:endParaRPr lang="ru-RU" sz="2800" b="1" dirty="0">
              <a:solidFill>
                <a:srgbClr val="33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рямоугольная выноска 55"/>
          <p:cNvSpPr/>
          <p:nvPr/>
        </p:nvSpPr>
        <p:spPr>
          <a:xfrm>
            <a:off x="1510729" y="2043439"/>
            <a:ext cx="6652411" cy="2552822"/>
          </a:xfrm>
          <a:prstGeom prst="wedgeRectCallout">
            <a:avLst>
              <a:gd name="adj1" fmla="val -58276"/>
              <a:gd name="adj2" fmla="val 43594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Какое правило используют для определения направления линий магнитного поля прямолинейного проводника с током</a:t>
            </a:r>
            <a:endParaRPr lang="ru-RU" sz="2800" b="1" dirty="0">
              <a:solidFill>
                <a:srgbClr val="33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рямоугольная выноска 57"/>
          <p:cNvSpPr/>
          <p:nvPr/>
        </p:nvSpPr>
        <p:spPr>
          <a:xfrm>
            <a:off x="1402243" y="2043440"/>
            <a:ext cx="6760897" cy="2552822"/>
          </a:xfrm>
          <a:prstGeom prst="wedgeRectCallout">
            <a:avLst>
              <a:gd name="adj1" fmla="val -56283"/>
              <a:gd name="adj2" fmla="val 67931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Величина силы взаимодействия двух проводников в определении единицы силы тока</a:t>
            </a:r>
            <a:endParaRPr lang="ru-RU" sz="2800" b="1" dirty="0">
              <a:solidFill>
                <a:srgbClr val="33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рямоугольная выноска 58"/>
          <p:cNvSpPr/>
          <p:nvPr/>
        </p:nvSpPr>
        <p:spPr>
          <a:xfrm>
            <a:off x="1719254" y="2115546"/>
            <a:ext cx="6408712" cy="2453811"/>
          </a:xfrm>
          <a:prstGeom prst="wedgeRectCallout">
            <a:avLst>
              <a:gd name="adj1" fmla="val -62048"/>
              <a:gd name="adj2" fmla="val 91658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Название силы, действующей на проводник с током в магнитном поле</a:t>
            </a:r>
            <a:endParaRPr lang="ru-RU" sz="2800" b="1" dirty="0">
              <a:solidFill>
                <a:srgbClr val="33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Прямоугольная выноска 59"/>
          <p:cNvSpPr/>
          <p:nvPr/>
        </p:nvSpPr>
        <p:spPr>
          <a:xfrm>
            <a:off x="1205677" y="2037083"/>
            <a:ext cx="6957463" cy="2414641"/>
          </a:xfrm>
          <a:prstGeom prst="wedgeRectCallout">
            <a:avLst>
              <a:gd name="adj1" fmla="val -53743"/>
              <a:gd name="adj2" fmla="val 120645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Формула для вычисления модуля вектора магнитной индукции</a:t>
            </a:r>
            <a:endParaRPr lang="ru-RU" sz="2800" b="1" dirty="0">
              <a:solidFill>
                <a:srgbClr val="33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Прямоугольная выноска 60"/>
          <p:cNvSpPr/>
          <p:nvPr/>
        </p:nvSpPr>
        <p:spPr>
          <a:xfrm>
            <a:off x="1205678" y="2155703"/>
            <a:ext cx="6985886" cy="2347681"/>
          </a:xfrm>
          <a:prstGeom prst="wedgeRectCallout">
            <a:avLst>
              <a:gd name="adj1" fmla="val -47809"/>
              <a:gd name="adj2" fmla="val 118470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Единица магнитной индукции</a:t>
            </a:r>
            <a:endParaRPr lang="ru-RU" sz="2800" b="1" dirty="0">
              <a:solidFill>
                <a:srgbClr val="33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Прямоугольная выноска 61"/>
          <p:cNvSpPr/>
          <p:nvPr/>
        </p:nvSpPr>
        <p:spPr>
          <a:xfrm>
            <a:off x="1281864" y="2155704"/>
            <a:ext cx="6846102" cy="2495648"/>
          </a:xfrm>
          <a:prstGeom prst="wedgeRectCallout">
            <a:avLst>
              <a:gd name="adj1" fmla="val -38303"/>
              <a:gd name="adj2" fmla="val 108206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Формула для вычисления силы Ампера</a:t>
            </a:r>
            <a:endParaRPr lang="ru-RU" sz="2800" b="1" dirty="0">
              <a:solidFill>
                <a:srgbClr val="33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6372200" y="6057511"/>
            <a:ext cx="601898" cy="36004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7337029" y="6057511"/>
            <a:ext cx="601898" cy="36004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8191563" y="6057511"/>
            <a:ext cx="601898" cy="36004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Прямоугольная выноска 66"/>
          <p:cNvSpPr/>
          <p:nvPr/>
        </p:nvSpPr>
        <p:spPr>
          <a:xfrm>
            <a:off x="1258335" y="2033681"/>
            <a:ext cx="6904805" cy="2469704"/>
          </a:xfrm>
          <a:prstGeom prst="wedgeRectCallout">
            <a:avLst>
              <a:gd name="adj1" fmla="val -24652"/>
              <a:gd name="adj2" fmla="val 114286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Правило для определения направления силы Ампера</a:t>
            </a:r>
            <a:endParaRPr lang="ru-RU" sz="2800" b="1" dirty="0">
              <a:solidFill>
                <a:srgbClr val="33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Прямоугольная выноска 67"/>
          <p:cNvSpPr/>
          <p:nvPr/>
        </p:nvSpPr>
        <p:spPr>
          <a:xfrm>
            <a:off x="1281864" y="2115547"/>
            <a:ext cx="6881276" cy="2170440"/>
          </a:xfrm>
          <a:prstGeom prst="wedgeRectCallout">
            <a:avLst>
              <a:gd name="adj1" fmla="val -11925"/>
              <a:gd name="adj2" fmla="val 133283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Поведение рамки с током в магнитном поле</a:t>
            </a:r>
          </a:p>
          <a:p>
            <a:pPr algn="ctr"/>
            <a:endParaRPr lang="ru-RU" sz="2800" b="1" dirty="0">
              <a:solidFill>
                <a:srgbClr val="33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Прямоугольная выноска 68"/>
          <p:cNvSpPr/>
          <p:nvPr/>
        </p:nvSpPr>
        <p:spPr>
          <a:xfrm>
            <a:off x="1567013" y="2115546"/>
            <a:ext cx="6560953" cy="2336177"/>
          </a:xfrm>
          <a:prstGeom prst="wedgeRectCallout">
            <a:avLst>
              <a:gd name="adj1" fmla="val 1072"/>
              <a:gd name="adj2" fmla="val 119477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называют силу, действующую на движущиеся заряды в магнитном поле?</a:t>
            </a:r>
            <a:endParaRPr lang="ru-RU" sz="2800" b="1" dirty="0">
              <a:solidFill>
                <a:srgbClr val="33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Прямоугольная выноска 69"/>
          <p:cNvSpPr/>
          <p:nvPr/>
        </p:nvSpPr>
        <p:spPr>
          <a:xfrm>
            <a:off x="1579320" y="2115547"/>
            <a:ext cx="6583820" cy="2430344"/>
          </a:xfrm>
          <a:prstGeom prst="wedgeRectCallout">
            <a:avLst>
              <a:gd name="adj1" fmla="val 14179"/>
              <a:gd name="adj2" fmla="val 114081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Формула силы </a:t>
            </a:r>
            <a:r>
              <a:rPr lang="ru-RU" sz="2800" b="1" dirty="0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2800" b="1" dirty="0" smtClean="0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оренца</a:t>
            </a:r>
            <a:endParaRPr lang="ru-RU" sz="2800" b="1" dirty="0">
              <a:solidFill>
                <a:srgbClr val="33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рямоугольная выноска 70"/>
          <p:cNvSpPr/>
          <p:nvPr/>
        </p:nvSpPr>
        <p:spPr>
          <a:xfrm>
            <a:off x="1192705" y="2155703"/>
            <a:ext cx="6935261" cy="2347682"/>
          </a:xfrm>
          <a:prstGeom prst="wedgeRectCallout">
            <a:avLst>
              <a:gd name="adj1" fmla="val 29593"/>
              <a:gd name="adj2" fmla="val 117823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Формула для вычисления радиуса окружности, по которой движется заряженная частица</a:t>
            </a:r>
            <a:endParaRPr lang="ru-RU" sz="2800" b="1" dirty="0">
              <a:solidFill>
                <a:srgbClr val="33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Прямоугольная выноска 71"/>
          <p:cNvSpPr/>
          <p:nvPr/>
        </p:nvSpPr>
        <p:spPr>
          <a:xfrm>
            <a:off x="1192705" y="2155704"/>
            <a:ext cx="6970435" cy="2249529"/>
          </a:xfrm>
          <a:prstGeom prst="wedgeRectCallout">
            <a:avLst>
              <a:gd name="adj1" fmla="val 42561"/>
              <a:gd name="adj2" fmla="val 125160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Формула для вычисления магнитной проницаемости вещества</a:t>
            </a:r>
            <a:endParaRPr lang="ru-RU" sz="2800" b="1" dirty="0">
              <a:solidFill>
                <a:srgbClr val="33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Прямоугольная выноска 72"/>
          <p:cNvSpPr/>
          <p:nvPr/>
        </p:nvSpPr>
        <p:spPr>
          <a:xfrm>
            <a:off x="1243675" y="2376264"/>
            <a:ext cx="6919465" cy="2219251"/>
          </a:xfrm>
          <a:prstGeom prst="wedgeRectCallout">
            <a:avLst>
              <a:gd name="adj1" fmla="val 53775"/>
              <a:gd name="adj2" fmla="val 117887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Название группы сильномагнитных веществ</a:t>
            </a:r>
            <a:endParaRPr lang="ru-RU" sz="2800" b="1" dirty="0">
              <a:solidFill>
                <a:srgbClr val="33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218208" y="236712"/>
            <a:ext cx="26976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fld id="{2FC6BE0B-5195-4EA8-82B9-5BE5A43AF28B}" type="datetime1">
              <a:rPr lang="ru-RU" sz="4000" b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lvl="0" algn="ctr">
                <a:defRPr/>
              </a:pPr>
              <a:t>09.09.2014</a:t>
            </a:fld>
            <a:endParaRPr lang="ru-RU" sz="48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2725501" y="265979"/>
            <a:ext cx="383351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ru-RU" sz="4000" b="1" kern="0" dirty="0" smtClean="0">
                <a:ln w="50800"/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Диктант</a:t>
            </a:r>
            <a:endParaRPr lang="ru-RU" sz="4000" b="1" kern="0" dirty="0">
              <a:ln w="50800"/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5" name="Управляющая кнопка: возврат 74">
            <a:hlinkClick r:id="" action="ppaction://hlinkshowjump?jump=lastslideviewed" highlightClick="1"/>
          </p:cNvPr>
          <p:cNvSpPr/>
          <p:nvPr/>
        </p:nvSpPr>
        <p:spPr>
          <a:xfrm>
            <a:off x="8252129" y="1755507"/>
            <a:ext cx="336362" cy="360040"/>
          </a:xfrm>
          <a:prstGeom prst="actionButtonReturn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/>
          <p:cNvSpPr/>
          <p:nvPr/>
        </p:nvSpPr>
        <p:spPr>
          <a:xfrm>
            <a:off x="8218574" y="5409051"/>
            <a:ext cx="601898" cy="36004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8203955" y="4839037"/>
            <a:ext cx="601898" cy="36004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19" name="Прямоугольная выноска 18"/>
          <p:cNvSpPr/>
          <p:nvPr/>
        </p:nvSpPr>
        <p:spPr>
          <a:xfrm>
            <a:off x="1328558" y="2155704"/>
            <a:ext cx="6834582" cy="2390188"/>
          </a:xfrm>
          <a:prstGeom prst="wedgeRectCallout">
            <a:avLst>
              <a:gd name="adj1" fmla="val 52410"/>
              <a:gd name="adj2" fmla="val 91998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Температура, при которой теряются магнитные свойства ферромагнетиков</a:t>
            </a:r>
            <a:endParaRPr lang="ru-RU" sz="2800" b="1" dirty="0">
              <a:solidFill>
                <a:srgbClr val="33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ая выноска 19"/>
          <p:cNvSpPr/>
          <p:nvPr/>
        </p:nvSpPr>
        <p:spPr>
          <a:xfrm>
            <a:off x="1349287" y="2115547"/>
            <a:ext cx="6778679" cy="2453811"/>
          </a:xfrm>
          <a:prstGeom prst="wedgeRectCallout">
            <a:avLst>
              <a:gd name="adj1" fmla="val 52039"/>
              <a:gd name="adj2" fmla="val 68009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Как, относительно линий магнитного поля, направлен вектор индукции в любой точке  магнитного поля?</a:t>
            </a:r>
          </a:p>
          <a:p>
            <a:pPr algn="ctr"/>
            <a:r>
              <a:rPr lang="en-US" sz="2800" b="1" dirty="0" smtClean="0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endParaRPr lang="ru-RU" sz="2800" b="1" dirty="0">
              <a:solidFill>
                <a:srgbClr val="33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Прямоугольник 65"/>
          <p:cNvSpPr/>
          <p:nvPr/>
        </p:nvSpPr>
        <p:spPr>
          <a:xfrm>
            <a:off x="8218574" y="4221088"/>
            <a:ext cx="601898" cy="36004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рямоугольная выноска 28"/>
          <p:cNvSpPr/>
          <p:nvPr/>
        </p:nvSpPr>
        <p:spPr>
          <a:xfrm>
            <a:off x="1320864" y="2094455"/>
            <a:ext cx="6842276" cy="2501808"/>
          </a:xfrm>
          <a:prstGeom prst="wedgeRectCallout">
            <a:avLst>
              <a:gd name="adj1" fmla="val 55291"/>
              <a:gd name="adj2" fmla="val 36554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 smtClean="0">
              <a:solidFill>
                <a:srgbClr val="33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800" b="1" dirty="0">
              <a:solidFill>
                <a:srgbClr val="33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 smtClean="0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Какое направление принято за направление вектора магнитной индукции?</a:t>
            </a:r>
          </a:p>
          <a:p>
            <a:endParaRPr lang="ru-RU" sz="2800" b="1" dirty="0">
              <a:solidFill>
                <a:srgbClr val="33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</a:p>
          <a:p>
            <a:r>
              <a:rPr lang="ru-RU" sz="2800" b="1" dirty="0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endParaRPr lang="ru-RU" dirty="0"/>
          </a:p>
        </p:txBody>
      </p:sp>
      <p:sp>
        <p:nvSpPr>
          <p:cNvPr id="46" name="Управляющая кнопка: далее 45">
            <a:hlinkClick r:id="" action="ppaction://hlinkshowjump?jump=nextslide" highlightClick="1"/>
          </p:cNvPr>
          <p:cNvSpPr/>
          <p:nvPr/>
        </p:nvSpPr>
        <p:spPr>
          <a:xfrm>
            <a:off x="8265096" y="3319850"/>
            <a:ext cx="555376" cy="366081"/>
          </a:xfrm>
          <a:prstGeom prst="actionButtonForwardNex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7229604" y="6417551"/>
            <a:ext cx="13131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kern="0" dirty="0" err="1" smtClean="0">
                <a:ln w="50800"/>
                <a:solidFill>
                  <a:srgbClr val="FFFF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Aprelskaya</a:t>
            </a:r>
            <a:endParaRPr lang="ru-RU" sz="900" dirty="0"/>
          </a:p>
        </p:txBody>
      </p:sp>
    </p:spTree>
    <p:extLst>
      <p:ext uri="{BB962C8B-B14F-4D97-AF65-F5344CB8AC3E}">
        <p14:creationId xmlns:p14="http://schemas.microsoft.com/office/powerpoint/2010/main" val="3296744297"/>
      </p:ext>
    </p:extLst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4" fill="hold">
                      <p:stCondLst>
                        <p:cond delay="0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45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6" fill="hold">
                      <p:stCondLst>
                        <p:cond delay="0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56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7" fill="hold">
                      <p:stCondLst>
                        <p:cond delay="0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167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8" fill="hold">
                      <p:stCondLst>
                        <p:cond delay="0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178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9" fill="hold">
                      <p:stCondLst>
                        <p:cond delay="0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189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0" fill="hold">
                      <p:stCondLst>
                        <p:cond delay="0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200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1" fill="hold">
                      <p:stCondLst>
                        <p:cond delay="0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211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2" fill="hold">
                      <p:stCondLst>
                        <p:cond delay="0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</p:childTnLst>
        </p:cTn>
      </p:par>
    </p:tnLst>
    <p:bldLst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  <p:bldP spid="56" grpId="0" animBg="1"/>
      <p:bldP spid="56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  <p:bldP spid="61" grpId="0" animBg="1"/>
      <p:bldP spid="61" grpId="1" animBg="1"/>
      <p:bldP spid="62" grpId="0" animBg="1"/>
      <p:bldP spid="62" grpId="1" animBg="1"/>
      <p:bldP spid="67" grpId="0" animBg="1"/>
      <p:bldP spid="67" grpId="1" animBg="1"/>
      <p:bldP spid="68" grpId="0" animBg="1"/>
      <p:bldP spid="68" grpId="1" animBg="1"/>
      <p:bldP spid="69" grpId="0" animBg="1"/>
      <p:bldP spid="69" grpId="1" animBg="1"/>
      <p:bldP spid="70" grpId="0" animBg="1"/>
      <p:bldP spid="70" grpId="1" animBg="1"/>
      <p:bldP spid="71" grpId="0" animBg="1"/>
      <p:bldP spid="71" grpId="1" animBg="1"/>
      <p:bldP spid="72" grpId="0" animBg="1"/>
      <p:bldP spid="72" grpId="1" animBg="1"/>
      <p:bldP spid="73" grpId="0" animBg="1"/>
      <p:bldP spid="73" grpId="1" animBg="1"/>
      <p:bldP spid="19" grpId="0" animBg="1"/>
      <p:bldP spid="19" grpId="1" animBg="1"/>
      <p:bldP spid="20" grpId="0" animBg="1"/>
      <p:bldP spid="20" grpId="1" animBg="1"/>
      <p:bldP spid="29" grpId="0" animBg="1"/>
      <p:bldP spid="29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229600" cy="1143000"/>
          </a:xfrm>
        </p:spPr>
        <p:txBody>
          <a:bodyPr/>
          <a:lstStyle/>
          <a:p>
            <a:r>
              <a:rPr lang="ru-RU" sz="4000" b="1" dirty="0" smtClean="0">
                <a:ln w="50800"/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Критерии оценок диктанта</a:t>
            </a:r>
            <a:r>
              <a:rPr lang="ru-RU" b="1" dirty="0" smtClean="0">
                <a:ln w="50800"/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n w="50800"/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0542935"/>
              </p:ext>
            </p:extLst>
          </p:nvPr>
        </p:nvGraphicFramePr>
        <p:xfrm>
          <a:off x="323528" y="1628800"/>
          <a:ext cx="8496942" cy="4400508"/>
        </p:xfrm>
        <a:graphic>
          <a:graphicData uri="http://schemas.openxmlformats.org/drawingml/2006/table">
            <a:tbl>
              <a:tblPr firstRow="1" firstCol="1" bandRow="1">
                <a:tableStyleId>{16D9F66E-5EB9-4882-86FB-DCBF35E3C3E4}</a:tableStyleId>
              </a:tblPr>
              <a:tblGrid>
                <a:gridCol w="2832018"/>
                <a:gridCol w="4152757"/>
                <a:gridCol w="1512167"/>
              </a:tblGrid>
              <a:tr h="14641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правильных ответов</a:t>
                      </a:r>
                      <a:endParaRPr lang="ru-RU" sz="2800" b="1" dirty="0">
                        <a:solidFill>
                          <a:srgbClr val="3333CC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8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Качество </a:t>
                      </a: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знания темы</a:t>
                      </a:r>
                      <a:endParaRPr lang="ru-RU" sz="2800" b="1" dirty="0">
                        <a:solidFill>
                          <a:srgbClr val="3333CC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8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 </a:t>
                      </a:r>
                      <a:endParaRPr lang="ru-RU" sz="2800" b="1" dirty="0">
                        <a:solidFill>
                          <a:srgbClr val="3333CC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7320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</a:t>
                      </a:r>
                      <a:endParaRPr lang="ru-RU" sz="2800" b="1" dirty="0">
                        <a:solidFill>
                          <a:srgbClr val="3333CC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неудовлетворительное</a:t>
                      </a:r>
                      <a:endParaRPr lang="ru-RU" sz="2800" b="1" dirty="0">
                        <a:solidFill>
                          <a:srgbClr val="3333CC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800" b="1" dirty="0">
                        <a:solidFill>
                          <a:srgbClr val="3333CC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7320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</a:t>
                      </a:r>
                      <a:endParaRPr lang="ru-RU" sz="2800" b="1" dirty="0">
                        <a:solidFill>
                          <a:srgbClr val="3333CC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удовлетворительное</a:t>
                      </a:r>
                      <a:endParaRPr lang="ru-RU" sz="2800" b="1" dirty="0">
                        <a:solidFill>
                          <a:srgbClr val="3333CC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800" b="1" dirty="0">
                        <a:solidFill>
                          <a:srgbClr val="3333CC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7320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</a:t>
                      </a: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2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2800" b="1" dirty="0">
                        <a:solidFill>
                          <a:srgbClr val="3333CC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хорошее</a:t>
                      </a:r>
                      <a:endParaRPr lang="ru-RU" sz="2800" b="1" dirty="0">
                        <a:solidFill>
                          <a:srgbClr val="3333CC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800" b="1" dirty="0">
                        <a:solidFill>
                          <a:srgbClr val="3333CC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7320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</a:t>
                      </a: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2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2800" b="1" dirty="0">
                        <a:solidFill>
                          <a:srgbClr val="3333CC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отличное</a:t>
                      </a:r>
                      <a:endParaRPr lang="ru-RU" sz="2800" b="1" dirty="0">
                        <a:solidFill>
                          <a:srgbClr val="3333CC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2800" b="1" dirty="0">
                        <a:solidFill>
                          <a:srgbClr val="3333CC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Управляющая кнопка: возврат 3">
            <a:hlinkClick r:id="" action="ppaction://hlinkshowjump?jump=lastslideviewed" highlightClick="1"/>
          </p:cNvPr>
          <p:cNvSpPr/>
          <p:nvPr/>
        </p:nvSpPr>
        <p:spPr>
          <a:xfrm>
            <a:off x="8244408" y="6166041"/>
            <a:ext cx="576064" cy="360040"/>
          </a:xfrm>
          <a:prstGeom prst="actionButtonRetur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6804248" y="6166040"/>
            <a:ext cx="720080" cy="287295"/>
          </a:xfrm>
          <a:prstGeom prst="actionButtonForwardNex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7229604" y="6417551"/>
            <a:ext cx="13131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kern="0" dirty="0" err="1" smtClean="0">
                <a:ln w="50800"/>
                <a:solidFill>
                  <a:srgbClr val="FFFF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Aprelskaya</a:t>
            </a:r>
            <a:endParaRPr lang="ru-RU" sz="900" dirty="0"/>
          </a:p>
        </p:txBody>
      </p:sp>
    </p:spTree>
    <p:extLst>
      <p:ext uri="{BB962C8B-B14F-4D97-AF65-F5344CB8AC3E}">
        <p14:creationId xmlns:p14="http://schemas.microsoft.com/office/powerpoint/2010/main" val="351814982"/>
      </p:ext>
    </p:extLst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447"/>
            <a:ext cx="8229600" cy="994122"/>
          </a:xfrm>
        </p:spPr>
        <p:txBody>
          <a:bodyPr/>
          <a:lstStyle/>
          <a:p>
            <a:pPr lvl="0"/>
            <a:r>
              <a:rPr lang="ru-RU" sz="4000" b="1" dirty="0" smtClean="0">
                <a:ln w="50800"/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Самоконтроль</a:t>
            </a:r>
            <a:br>
              <a:rPr lang="ru-RU" sz="4000" b="1" dirty="0" smtClean="0">
                <a:ln w="50800"/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Заголовок 1"/>
              <p:cNvSpPr txBox="1">
                <a:spLocks/>
              </p:cNvSpPr>
              <p:nvPr/>
            </p:nvSpPr>
            <p:spPr bwMode="auto">
              <a:xfrm>
                <a:off x="683568" y="2175812"/>
                <a:ext cx="8229600" cy="444486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</a:defRPr>
                </a:lvl5pPr>
                <a:lvl6pPr marL="4572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</a:defRPr>
                </a:lvl6pPr>
                <a:lvl7pPr marL="9144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</a:defRPr>
                </a:lvl7pPr>
                <a:lvl8pPr marL="13716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</a:defRPr>
                </a:lvl8pPr>
                <a:lvl9pPr marL="18288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</a:defRPr>
                </a:lvl9pPr>
              </a:lstStyle>
              <a:p>
                <a:pPr algn="l"/>
                <a:r>
                  <a:rPr lang="ru-RU" sz="2800" b="1" kern="0" dirty="0" smtClean="0">
                    <a:ln w="50800"/>
                    <a:solidFill>
                      <a:srgbClr val="3333CC"/>
                    </a:solidFill>
                    <a:latin typeface="Times New Roman" pitchFamily="18" charset="0"/>
                    <a:cs typeface="Times New Roman" pitchFamily="18" charset="0"/>
                  </a:rPr>
                  <a:t> 1. Нет.</a:t>
                </a:r>
              </a:p>
              <a:p>
                <a:pPr algn="l"/>
                <a:r>
                  <a:rPr lang="ru-RU" sz="2800" b="1" kern="0" dirty="0" smtClean="0">
                    <a:ln w="50800"/>
                    <a:solidFill>
                      <a:srgbClr val="3333CC"/>
                    </a:solidFill>
                    <a:latin typeface="Times New Roman" pitchFamily="18" charset="0"/>
                    <a:cs typeface="Times New Roman" pitchFamily="18" charset="0"/>
                  </a:rPr>
                  <a:t> 2. Замкнутые кривые</a:t>
                </a:r>
              </a:p>
              <a:p>
                <a:pPr algn="l"/>
                <a:r>
                  <a:rPr lang="ru-RU" sz="2800" b="1" kern="0" dirty="0" smtClean="0">
                    <a:ln w="50800"/>
                    <a:solidFill>
                      <a:srgbClr val="3333CC"/>
                    </a:solidFill>
                    <a:latin typeface="Times New Roman" pitchFamily="18" charset="0"/>
                    <a:cs typeface="Times New Roman" pitchFamily="18" charset="0"/>
                  </a:rPr>
                  <a:t> 3. </a:t>
                </a:r>
                <a:r>
                  <a:rPr lang="ru-RU" sz="2800" b="1" kern="0" dirty="0">
                    <a:ln w="50800"/>
                    <a:solidFill>
                      <a:srgbClr val="3333CC"/>
                    </a:solidFill>
                    <a:latin typeface="Times New Roman" pitchFamily="18" charset="0"/>
                    <a:cs typeface="Times New Roman" pitchFamily="18" charset="0"/>
                  </a:rPr>
                  <a:t>Ю</a:t>
                </a:r>
                <a:r>
                  <a:rPr lang="ru-RU" sz="2800" b="1" kern="0" dirty="0" smtClean="0">
                    <a:ln w="50800"/>
                    <a:solidFill>
                      <a:srgbClr val="3333CC"/>
                    </a:solidFill>
                    <a:latin typeface="Times New Roman" pitchFamily="18" charset="0"/>
                    <a:cs typeface="Times New Roman" pitchFamily="18" charset="0"/>
                  </a:rPr>
                  <a:t>жный </a:t>
                </a:r>
              </a:p>
              <a:p>
                <a:pPr algn="l"/>
                <a:r>
                  <a:rPr lang="ru-RU" sz="2800" b="1" kern="0" dirty="0" smtClean="0">
                    <a:ln w="50800"/>
                    <a:solidFill>
                      <a:srgbClr val="3333CC"/>
                    </a:solidFill>
                    <a:latin typeface="Times New Roman" pitchFamily="18" charset="0"/>
                    <a:cs typeface="Times New Roman" pitchFamily="18" charset="0"/>
                  </a:rPr>
                  <a:t> 4. Не действует</a:t>
                </a:r>
              </a:p>
              <a:p>
                <a:pPr algn="l"/>
                <a:r>
                  <a:rPr lang="ru-RU" sz="2800" b="1" kern="0" dirty="0" smtClean="0">
                    <a:ln w="50800"/>
                    <a:solidFill>
                      <a:srgbClr val="3333CC"/>
                    </a:solidFill>
                    <a:latin typeface="Times New Roman" pitchFamily="18" charset="0"/>
                    <a:cs typeface="Times New Roman" pitchFamily="18" charset="0"/>
                  </a:rPr>
                  <a:t> 5. Правило буравчика                 </a:t>
                </a:r>
              </a:p>
              <a:p>
                <a:pPr algn="l"/>
                <a:r>
                  <a:rPr lang="ru-RU" sz="2800" b="1" kern="0" dirty="0" smtClean="0">
                    <a:ln w="50800"/>
                    <a:solidFill>
                      <a:srgbClr val="3333CC"/>
                    </a:solidFill>
                    <a:latin typeface="Times New Roman" pitchFamily="18" charset="0"/>
                    <a:cs typeface="Times New Roman" pitchFamily="18" charset="0"/>
                  </a:rPr>
                  <a:t> 6. </a:t>
                </a:r>
                <a:r>
                  <a:rPr lang="en-US" sz="2800" b="1" kern="0" dirty="0" smtClean="0">
                    <a:ln w="50800"/>
                    <a:solidFill>
                      <a:srgbClr val="3333CC"/>
                    </a:solidFill>
                    <a:latin typeface="Times New Roman" pitchFamily="18" charset="0"/>
                    <a:cs typeface="Times New Roman" pitchFamily="18" charset="0"/>
                  </a:rPr>
                  <a:t>F = 2</a:t>
                </a:r>
                <a14:m>
                  <m:oMath xmlns:m="http://schemas.openxmlformats.org/officeDocument/2006/math">
                    <m:r>
                      <a:rPr lang="en-US" sz="2800" b="1" i="1" kern="0" smtClean="0">
                        <a:ln w="50800"/>
                        <a:solidFill>
                          <a:srgbClr val="3333CC"/>
                        </a:solidFill>
                        <a:latin typeface="Cambria Math"/>
                        <a:ea typeface="Cambria Math"/>
                        <a:cs typeface="Times New Roman" pitchFamily="18" charset="0"/>
                      </a:rPr>
                      <m:t>∙</m:t>
                    </m:r>
                    <m:sSup>
                      <m:sSupPr>
                        <m:ctrlPr>
                          <a:rPr lang="en-US" sz="2800" b="1" i="1" kern="0" smtClean="0">
                            <a:ln w="50800"/>
                            <a:solidFill>
                              <a:srgbClr val="3333CC"/>
                            </a:solidFill>
                            <a:latin typeface="Cambria Math"/>
                            <a:ea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800" b="1" i="1" kern="0" smtClean="0">
                            <a:ln w="50800"/>
                            <a:solidFill>
                              <a:srgbClr val="3333CC"/>
                            </a:solidFill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𝟏𝟎</m:t>
                        </m:r>
                      </m:e>
                      <m:sup>
                        <m:r>
                          <a:rPr lang="en-US" sz="2800" b="1" i="1" kern="0" smtClean="0">
                            <a:ln w="50800"/>
                            <a:solidFill>
                              <a:srgbClr val="3333CC"/>
                            </a:solidFill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−</m:t>
                        </m:r>
                        <m:r>
                          <a:rPr lang="en-US" sz="2800" b="1" i="1" kern="0" smtClean="0">
                            <a:ln w="50800"/>
                            <a:solidFill>
                              <a:srgbClr val="3333CC"/>
                            </a:solidFill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𝟕</m:t>
                        </m:r>
                      </m:sup>
                    </m:sSup>
                  </m:oMath>
                </a14:m>
                <a:r>
                  <a:rPr lang="ru-RU" sz="2800" b="1" kern="0" dirty="0" smtClean="0">
                    <a:ln w="50800"/>
                    <a:solidFill>
                      <a:srgbClr val="3333CC"/>
                    </a:solidFill>
                    <a:latin typeface="Times New Roman" pitchFamily="18" charset="0"/>
                    <a:cs typeface="Times New Roman" pitchFamily="18" charset="0"/>
                  </a:rPr>
                  <a:t>                               </a:t>
                </a:r>
              </a:p>
              <a:p>
                <a:pPr algn="l"/>
                <a:r>
                  <a:rPr lang="ru-RU" sz="2800" b="1" kern="0" dirty="0" smtClean="0">
                    <a:ln w="50800"/>
                    <a:solidFill>
                      <a:srgbClr val="3333CC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800" b="1" kern="0" dirty="0" smtClean="0">
                    <a:ln w="50800"/>
                    <a:solidFill>
                      <a:srgbClr val="3333CC"/>
                    </a:solidFill>
                    <a:latin typeface="Times New Roman" pitchFamily="18" charset="0"/>
                    <a:cs typeface="Times New Roman" pitchFamily="18" charset="0"/>
                  </a:rPr>
                  <a:t>7</a:t>
                </a:r>
                <a:r>
                  <a:rPr lang="ru-RU" sz="2800" b="1" kern="0" dirty="0" smtClean="0">
                    <a:ln w="50800"/>
                    <a:solidFill>
                      <a:srgbClr val="3333CC"/>
                    </a:solidFill>
                    <a:latin typeface="Times New Roman" pitchFamily="18" charset="0"/>
                    <a:cs typeface="Times New Roman" pitchFamily="18" charset="0"/>
                  </a:rPr>
                  <a:t>. Сила Ампера</a:t>
                </a:r>
              </a:p>
              <a:p>
                <a:pPr algn="l"/>
                <a:r>
                  <a:rPr lang="ru-RU" sz="2800" b="1" kern="0" dirty="0" smtClean="0">
                    <a:ln w="50800"/>
                    <a:solidFill>
                      <a:srgbClr val="3333CC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800" b="1" kern="0" dirty="0" smtClean="0">
                    <a:ln w="50800"/>
                    <a:solidFill>
                      <a:srgbClr val="3333CC"/>
                    </a:solidFill>
                    <a:latin typeface="Times New Roman" pitchFamily="18" charset="0"/>
                    <a:cs typeface="Times New Roman" pitchFamily="18" charset="0"/>
                  </a:rPr>
                  <a:t>8</a:t>
                </a:r>
                <a14:m>
                  <m:oMath xmlns:m="http://schemas.openxmlformats.org/officeDocument/2006/math">
                    <m:r>
                      <a:rPr lang="ru-RU" sz="2800" b="1" i="1" kern="0" dirty="0" smtClean="0">
                        <a:ln w="50800"/>
                        <a:solidFill>
                          <a:srgbClr val="3333CC"/>
                        </a:solidFill>
                        <a:latin typeface="Cambria Math"/>
                        <a:cs typeface="Times New Roman" pitchFamily="18" charset="0"/>
                      </a:rPr>
                      <m:t>. </m:t>
                    </m:r>
                    <m:r>
                      <a:rPr lang="en-US" sz="2800" b="1" i="1" kern="0" dirty="0" smtClean="0">
                        <a:ln w="50800"/>
                        <a:solidFill>
                          <a:srgbClr val="3333CC"/>
                        </a:solidFill>
                        <a:latin typeface="Cambria Math"/>
                        <a:cs typeface="Times New Roman" pitchFamily="18" charset="0"/>
                      </a:rPr>
                      <m:t>𝑩</m:t>
                    </m:r>
                    <m:r>
                      <a:rPr lang="ru-RU" sz="2800" b="1" i="1" kern="0" dirty="0" smtClean="0">
                        <a:ln w="50800"/>
                        <a:solidFill>
                          <a:srgbClr val="3333CC"/>
                        </a:solidFill>
                        <a:latin typeface="Cambria Math"/>
                        <a:cs typeface="Times New Roman" pitchFamily="18" charset="0"/>
                      </a:rPr>
                      <m:t>=</m:t>
                    </m:r>
                    <m:f>
                      <m:fPr>
                        <m:ctrlPr>
                          <a:rPr lang="ru-RU" sz="2800" b="1" i="1" kern="0" dirty="0" smtClean="0">
                            <a:ln w="50800"/>
                            <a:solidFill>
                              <a:srgbClr val="3333CC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ru-RU" sz="2800" b="1" i="1" kern="0" dirty="0" smtClean="0">
                                <a:ln w="50800"/>
                                <a:solidFill>
                                  <a:srgbClr val="3333CC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</m:ctrlPr>
                          </m:sSubPr>
                          <m:e>
                            <m:r>
                              <a:rPr lang="en-US" sz="2800" b="1" i="1" kern="0" dirty="0" smtClean="0">
                                <a:ln w="50800"/>
                                <a:solidFill>
                                  <a:srgbClr val="3333CC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𝑭</m:t>
                            </m:r>
                          </m:e>
                          <m:sub>
                            <m:r>
                              <a:rPr lang="en-US" sz="2800" b="1" i="1" kern="0" dirty="0" smtClean="0">
                                <a:ln w="50800"/>
                                <a:solidFill>
                                  <a:srgbClr val="3333CC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𝑨𝒎𝒂𝒙</m:t>
                            </m:r>
                          </m:sub>
                        </m:sSub>
                      </m:num>
                      <m:den>
                        <m:r>
                          <a:rPr lang="en-US" sz="2800" b="1" i="1" kern="0" dirty="0" smtClean="0">
                            <a:ln w="50800"/>
                            <a:solidFill>
                              <a:srgbClr val="3333CC"/>
                            </a:solidFill>
                            <a:latin typeface="Cambria Math"/>
                            <a:cs typeface="Times New Roman" pitchFamily="18" charset="0"/>
                          </a:rPr>
                          <m:t>𝑰𝑳</m:t>
                        </m:r>
                      </m:den>
                    </m:f>
                  </m:oMath>
                </a14:m>
                <a:endParaRPr lang="ru-RU" sz="2800" b="1" kern="0" dirty="0" smtClean="0">
                  <a:ln w="50800"/>
                  <a:solidFill>
                    <a:srgbClr val="3333CC"/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lvl="0" algn="l">
                  <a:spcBef>
                    <a:spcPct val="20000"/>
                  </a:spcBef>
                </a:pPr>
                <a:r>
                  <a:rPr lang="ru-RU" sz="2800" b="1" kern="0" dirty="0" smtClean="0">
                    <a:ln w="50800"/>
                    <a:solidFill>
                      <a:srgbClr val="3333CC"/>
                    </a:solidFill>
                    <a:latin typeface="Times New Roman" pitchFamily="18" charset="0"/>
                    <a:cs typeface="Times New Roman" pitchFamily="18" charset="0"/>
                  </a:rPr>
                  <a:t> 9</a:t>
                </a:r>
                <a:r>
                  <a:rPr lang="ru-RU" sz="2400" b="1" i="1" kern="0" dirty="0" smtClean="0">
                    <a:ln w="50800"/>
                    <a:solidFill>
                      <a:srgbClr val="3333CC"/>
                    </a:solidFill>
                    <a:latin typeface="Times New Roman" pitchFamily="18" charset="0"/>
                    <a:cs typeface="Times New Roman" pitchFamily="18" charset="0"/>
                  </a:rPr>
                  <a:t>.   </a:t>
                </a:r>
                <a:r>
                  <a:rPr lang="ru-RU" sz="2800" b="1" kern="0" dirty="0" smtClean="0">
                    <a:ln w="50800"/>
                    <a:solidFill>
                      <a:srgbClr val="3333CC"/>
                    </a:solidFill>
                    <a:latin typeface="Times New Roman" pitchFamily="18" charset="0"/>
                    <a:cs typeface="Times New Roman" pitchFamily="18" charset="0"/>
                  </a:rPr>
                  <a:t>Тл - Тесла</a:t>
                </a:r>
                <a:r>
                  <a:rPr lang="ru-RU" sz="4800" kern="0" dirty="0" smtClean="0">
                    <a:ln w="50800"/>
                    <a:solidFill>
                      <a:srgbClr val="FFFFFF"/>
                    </a:solidFill>
                    <a:latin typeface="Times New Roman" pitchFamily="18" charset="0"/>
                    <a:cs typeface="Times New Roman" pitchFamily="18" charset="0"/>
                  </a:rPr>
                  <a:t/>
                </a:r>
                <a:br>
                  <a:rPr lang="ru-RU" sz="4800" kern="0" dirty="0" smtClean="0">
                    <a:ln w="50800"/>
                    <a:solidFill>
                      <a:srgbClr val="FFFFFF"/>
                    </a:solidFill>
                    <a:latin typeface="Times New Roman" pitchFamily="18" charset="0"/>
                    <a:cs typeface="Times New Roman" pitchFamily="18" charset="0"/>
                  </a:rPr>
                </a:br>
                <a:r>
                  <a:rPr lang="en-US" sz="2800" b="1" kern="0" dirty="0">
                    <a:ln w="50800"/>
                    <a:solidFill>
                      <a:srgbClr val="3333CC"/>
                    </a:solidFill>
                    <a:latin typeface="Times New Roman" pitchFamily="18" charset="0"/>
                    <a:ea typeface="+mn-ea"/>
                    <a:cs typeface="Times New Roman" pitchFamily="18" charset="0"/>
                  </a:rPr>
                  <a:t>10</a:t>
                </a:r>
                <a:r>
                  <a:rPr lang="ru-RU" sz="2800" b="1" kern="0" dirty="0">
                    <a:ln w="50800"/>
                    <a:solidFill>
                      <a:srgbClr val="3333CC"/>
                    </a:solidFill>
                    <a:latin typeface="Times New Roman" pitchFamily="18" charset="0"/>
                    <a:ea typeface="+mn-ea"/>
                    <a:cs typeface="Times New Roman" pitchFamily="18" charset="0"/>
                  </a:rPr>
                  <a:t>. </a:t>
                </a:r>
                <a:r>
                  <a:rPr lang="en-US" sz="2800" b="1" kern="0" dirty="0">
                    <a:ln w="50800"/>
                    <a:solidFill>
                      <a:srgbClr val="3333CC"/>
                    </a:solidFill>
                    <a:latin typeface="Times New Roman" pitchFamily="18" charset="0"/>
                    <a:ea typeface="+mn-ea"/>
                    <a:cs typeface="Times New Roman" pitchFamily="18" charset="0"/>
                  </a:rPr>
                  <a:t>F</a:t>
                </a:r>
                <a:r>
                  <a:rPr lang="en-US" sz="1800" b="1" kern="0" dirty="0">
                    <a:ln w="50800"/>
                    <a:solidFill>
                      <a:srgbClr val="3333CC"/>
                    </a:solidFill>
                    <a:latin typeface="Times New Roman" pitchFamily="18" charset="0"/>
                    <a:ea typeface="+mn-ea"/>
                    <a:cs typeface="Times New Roman" pitchFamily="18" charset="0"/>
                  </a:rPr>
                  <a:t>A =  </a:t>
                </a:r>
                <a:r>
                  <a:rPr lang="en-US" sz="2800" b="1" kern="0" dirty="0">
                    <a:ln w="50800"/>
                    <a:solidFill>
                      <a:srgbClr val="3333CC"/>
                    </a:solidFill>
                    <a:latin typeface="Times New Roman" pitchFamily="18" charset="0"/>
                    <a:ea typeface="+mn-ea"/>
                    <a:cs typeface="Times New Roman" pitchFamily="18" charset="0"/>
                  </a:rPr>
                  <a:t>I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800" b="1" kern="0" dirty="0">
                        <a:ln w="50800"/>
                        <a:solidFill>
                          <a:srgbClr val="3333CC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rPr>
                      <m:t>B</m:t>
                    </m:r>
                    <m:r>
                      <a:rPr lang="en-US" sz="2800" b="1" kern="0">
                        <a:ln w="50800"/>
                        <a:solidFill>
                          <a:srgbClr val="3333CC"/>
                        </a:solidFill>
                        <a:latin typeface="Cambria Math"/>
                        <a:ea typeface="Cambria Math"/>
                        <a:cs typeface="Times New Roman" pitchFamily="18" charset="0"/>
                      </a:rPr>
                      <m:t>𝐥</m:t>
                    </m:r>
                  </m:oMath>
                </a14:m>
                <a:r>
                  <a:rPr lang="en-US" sz="2800" b="1" kern="0" dirty="0">
                    <a:ln w="50800"/>
                    <a:solidFill>
                      <a:srgbClr val="3333CC"/>
                    </a:solidFill>
                    <a:latin typeface="Times New Roman" pitchFamily="18" charset="0"/>
                    <a:ea typeface="+mn-ea"/>
                    <a:cs typeface="Times New Roman" pitchFamily="18" charset="0"/>
                  </a:rPr>
                  <a:t>sin</a:t>
                </a:r>
                <a:r>
                  <a:rPr lang="el-GR" sz="2800" b="1" kern="0" dirty="0" smtClean="0">
                    <a:ln w="50800"/>
                    <a:solidFill>
                      <a:srgbClr val="3333CC"/>
                    </a:solidFill>
                    <a:latin typeface="Times New Roman" pitchFamily="18" charset="0"/>
                    <a:ea typeface="+mn-ea"/>
                    <a:cs typeface="Times New Roman" pitchFamily="18" charset="0"/>
                  </a:rPr>
                  <a:t>α</a:t>
                </a:r>
                <a:endParaRPr lang="ru-RU" sz="2800" b="1" kern="0" dirty="0" smtClean="0">
                  <a:ln w="50800"/>
                  <a:solidFill>
                    <a:srgbClr val="3333CC"/>
                  </a:solidFill>
                  <a:latin typeface="Times New Roman" pitchFamily="18" charset="0"/>
                  <a:ea typeface="+mn-ea"/>
                  <a:cs typeface="Times New Roman" pitchFamily="18" charset="0"/>
                </a:endParaRPr>
              </a:p>
              <a:p>
                <a:pPr lvl="0" algn="l">
                  <a:spcBef>
                    <a:spcPct val="20000"/>
                  </a:spcBef>
                </a:pPr>
                <a:r>
                  <a:rPr lang="ru-RU" sz="2800" b="1" kern="0" dirty="0">
                    <a:ln w="50800"/>
                    <a:solidFill>
                      <a:srgbClr val="3333CC"/>
                    </a:solidFill>
                    <a:latin typeface="Times New Roman" pitchFamily="18" charset="0"/>
                    <a:ea typeface="+mn-ea"/>
                    <a:cs typeface="Times New Roman" pitchFamily="18" charset="0"/>
                  </a:rPr>
                  <a:t>11. Правило левой руки</a:t>
                </a:r>
              </a:p>
              <a:p>
                <a:pPr lvl="0" algn="l">
                  <a:spcBef>
                    <a:spcPct val="20000"/>
                  </a:spcBef>
                </a:pPr>
                <a:endParaRPr lang="ru-RU" sz="2800" b="1" kern="0" dirty="0">
                  <a:ln w="50800"/>
                  <a:solidFill>
                    <a:srgbClr val="3333CC"/>
                  </a:solidFill>
                  <a:latin typeface="Times New Roman" pitchFamily="18" charset="0"/>
                  <a:ea typeface="+mn-ea"/>
                  <a:cs typeface="Times New Roman" pitchFamily="18" charset="0"/>
                </a:endParaRPr>
              </a:p>
              <a:p>
                <a:pPr algn="l"/>
                <a:endParaRPr lang="ru-RU" sz="4800" kern="0" dirty="0"/>
              </a:p>
            </p:txBody>
          </p:sp>
        </mc:Choice>
        <mc:Fallback xmlns="">
          <p:sp>
            <p:nvSpPr>
              <p:cNvPr id="3" name="Заголовок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3568" y="2175812"/>
                <a:ext cx="8229600" cy="4444866"/>
              </a:xfrm>
              <a:prstGeom prst="rect">
                <a:avLst/>
              </a:prstGeom>
              <a:blipFill rotWithShape="1">
                <a:blip r:embed="rId2"/>
                <a:stretch>
                  <a:fillRect l="-1481" t="-2332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Управляющая кнопка: настраиваемая 7">
            <a:hlinkClick r:id="rId3" action="ppaction://hlinksldjump" highlightClick="1"/>
          </p:cNvPr>
          <p:cNvSpPr/>
          <p:nvPr/>
        </p:nvSpPr>
        <p:spPr>
          <a:xfrm>
            <a:off x="4944523" y="1303258"/>
            <a:ext cx="205680" cy="190623"/>
          </a:xfrm>
          <a:prstGeom prst="actionButtonBlank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Управляющая кнопка: настраиваемая 8">
            <a:hlinkClick r:id="rId3" action="ppaction://hlinksldjump" highlightClick="1"/>
          </p:cNvPr>
          <p:cNvSpPr/>
          <p:nvPr/>
        </p:nvSpPr>
        <p:spPr>
          <a:xfrm>
            <a:off x="4944523" y="1772814"/>
            <a:ext cx="205680" cy="190623"/>
          </a:xfrm>
          <a:prstGeom prst="actionButtonBlank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Управляющая кнопка: настраиваемая 9">
            <a:hlinkClick r:id="rId3" action="ppaction://hlinksldjump" highlightClick="1"/>
          </p:cNvPr>
          <p:cNvSpPr/>
          <p:nvPr/>
        </p:nvSpPr>
        <p:spPr>
          <a:xfrm>
            <a:off x="4944523" y="2175812"/>
            <a:ext cx="205680" cy="190623"/>
          </a:xfrm>
          <a:prstGeom prst="actionButtonBlank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Управляющая кнопка: настраиваемая 10">
            <a:hlinkClick r:id="rId3" action="ppaction://hlinksldjump" highlightClick="1"/>
          </p:cNvPr>
          <p:cNvSpPr/>
          <p:nvPr/>
        </p:nvSpPr>
        <p:spPr>
          <a:xfrm>
            <a:off x="4944523" y="2660658"/>
            <a:ext cx="205680" cy="190623"/>
          </a:xfrm>
          <a:prstGeom prst="actionButtonBlank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Управляющая кнопка: настраиваемая 11">
            <a:hlinkClick r:id="rId3" action="ppaction://hlinksldjump" highlightClick="1"/>
          </p:cNvPr>
          <p:cNvSpPr/>
          <p:nvPr/>
        </p:nvSpPr>
        <p:spPr>
          <a:xfrm>
            <a:off x="4944523" y="3047477"/>
            <a:ext cx="205680" cy="190623"/>
          </a:xfrm>
          <a:prstGeom prst="actionButtonBlank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Управляющая кнопка: настраиваемая 12">
            <a:hlinkClick r:id="rId3" action="ppaction://hlinksldjump" highlightClick="1"/>
          </p:cNvPr>
          <p:cNvSpPr/>
          <p:nvPr/>
        </p:nvSpPr>
        <p:spPr>
          <a:xfrm>
            <a:off x="4944523" y="3497551"/>
            <a:ext cx="205680" cy="190623"/>
          </a:xfrm>
          <a:prstGeom prst="actionButtonBlank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Управляющая кнопка: настраиваемая 13">
            <a:hlinkClick r:id="rId3" action="ppaction://hlinksldjump" highlightClick="1"/>
          </p:cNvPr>
          <p:cNvSpPr/>
          <p:nvPr/>
        </p:nvSpPr>
        <p:spPr>
          <a:xfrm>
            <a:off x="4944523" y="3984852"/>
            <a:ext cx="205680" cy="190623"/>
          </a:xfrm>
          <a:prstGeom prst="actionButtonBlank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Управляющая кнопка: настраиваемая 14">
            <a:hlinkClick r:id="rId3" action="ppaction://hlinksldjump" highlightClick="1"/>
          </p:cNvPr>
          <p:cNvSpPr/>
          <p:nvPr/>
        </p:nvSpPr>
        <p:spPr>
          <a:xfrm>
            <a:off x="4944523" y="4437112"/>
            <a:ext cx="205680" cy="190623"/>
          </a:xfrm>
          <a:prstGeom prst="actionButtonBlank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Управляющая кнопка: настраиваемая 15">
            <a:hlinkClick r:id="rId3" action="ppaction://hlinksldjump" highlightClick="1"/>
          </p:cNvPr>
          <p:cNvSpPr/>
          <p:nvPr/>
        </p:nvSpPr>
        <p:spPr>
          <a:xfrm>
            <a:off x="4944523" y="4980098"/>
            <a:ext cx="205680" cy="190623"/>
          </a:xfrm>
          <a:prstGeom prst="actionButtonBlank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Управляющая кнопка: настраиваемая 16">
            <a:hlinkClick r:id="rId3" action="ppaction://hlinksldjump" highlightClick="1"/>
          </p:cNvPr>
          <p:cNvSpPr/>
          <p:nvPr/>
        </p:nvSpPr>
        <p:spPr>
          <a:xfrm>
            <a:off x="4934179" y="5427148"/>
            <a:ext cx="216024" cy="201840"/>
          </a:xfrm>
          <a:prstGeom prst="actionButtonBlank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Управляющая кнопка: настраиваемая 17">
            <a:hlinkClick r:id="rId3" action="ppaction://hlinksldjump" highlightClick="1"/>
          </p:cNvPr>
          <p:cNvSpPr/>
          <p:nvPr/>
        </p:nvSpPr>
        <p:spPr>
          <a:xfrm>
            <a:off x="4934179" y="6021288"/>
            <a:ext cx="216024" cy="201840"/>
          </a:xfrm>
          <a:prstGeom prst="actionButtonBlank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8028384" y="5628988"/>
            <a:ext cx="648072" cy="392300"/>
          </a:xfrm>
          <a:prstGeom prst="actionButtonForwardNex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7229604" y="6417551"/>
            <a:ext cx="13131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kern="0" dirty="0" err="1" smtClean="0">
                <a:ln w="50800"/>
                <a:solidFill>
                  <a:srgbClr val="FFFF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Aprelskaya</a:t>
            </a:r>
            <a:endParaRPr lang="ru-RU" sz="900" dirty="0"/>
          </a:p>
        </p:txBody>
      </p:sp>
    </p:spTree>
    <p:extLst>
      <p:ext uri="{BB962C8B-B14F-4D97-AF65-F5344CB8AC3E}">
        <p14:creationId xmlns:p14="http://schemas.microsoft.com/office/powerpoint/2010/main" val="1767709240"/>
      </p:ext>
    </p:extLst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Текст 2"/>
              <p:cNvSpPr>
                <a:spLocks noGrp="1"/>
              </p:cNvSpPr>
              <p:nvPr>
                <p:ph type="body" idx="1"/>
              </p:nvPr>
            </p:nvSpPr>
            <p:spPr>
              <a:xfrm>
                <a:off x="688032" y="6858000"/>
                <a:ext cx="7772400" cy="1500187"/>
              </a:xfrm>
            </p:spPr>
            <p:txBody>
              <a:bodyPr/>
              <a:lstStyle/>
              <a:p>
                <a:r>
                  <a:rPr lang="ru-RU" sz="2800" b="1" dirty="0" smtClean="0">
                    <a:ln w="50800"/>
                    <a:solidFill>
                      <a:srgbClr val="3333CC"/>
                    </a:solidFill>
                    <a:latin typeface="Times New Roman" pitchFamily="18" charset="0"/>
                    <a:cs typeface="Times New Roman" pitchFamily="18" charset="0"/>
                  </a:rPr>
                  <a:t>12. Рамка поворачивается</a:t>
                </a:r>
              </a:p>
              <a:p>
                <a:r>
                  <a:rPr lang="en-US" sz="2800" b="1" dirty="0">
                    <a:ln w="50800"/>
                    <a:solidFill>
                      <a:srgbClr val="3333CC"/>
                    </a:solidFill>
                    <a:latin typeface="Times New Roman" pitchFamily="18" charset="0"/>
                    <a:cs typeface="Times New Roman" pitchFamily="18" charset="0"/>
                  </a:rPr>
                  <a:t>13</a:t>
                </a:r>
                <a:r>
                  <a:rPr lang="ru-RU" sz="2800" b="1" dirty="0">
                    <a:ln w="50800"/>
                    <a:solidFill>
                      <a:srgbClr val="3333CC"/>
                    </a:solidFill>
                    <a:latin typeface="Times New Roman" pitchFamily="18" charset="0"/>
                    <a:cs typeface="Times New Roman" pitchFamily="18" charset="0"/>
                  </a:rPr>
                  <a:t>. </a:t>
                </a:r>
                <a:r>
                  <a:rPr lang="ru-RU" sz="2800" b="1" dirty="0" smtClean="0">
                    <a:ln w="50800"/>
                    <a:solidFill>
                      <a:srgbClr val="3333CC"/>
                    </a:solidFill>
                    <a:latin typeface="Times New Roman" pitchFamily="18" charset="0"/>
                    <a:cs typeface="Times New Roman" pitchFamily="18" charset="0"/>
                  </a:rPr>
                  <a:t>Сила Лоренца</a:t>
                </a:r>
              </a:p>
              <a:p>
                <a:pPr lvl="0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ru-RU" sz="2800" b="1" dirty="0">
                    <a:ln w="50800"/>
                    <a:solidFill>
                      <a:srgbClr val="3333CC"/>
                    </a:solidFill>
                    <a:latin typeface="Times New Roman" pitchFamily="18" charset="0"/>
                    <a:cs typeface="Times New Roman" pitchFamily="18" charset="0"/>
                  </a:rPr>
                  <a:t>14. </a:t>
                </a:r>
                <a:r>
                  <a:rPr lang="en-US" sz="2800" b="1" dirty="0" smtClean="0">
                    <a:ln w="50800"/>
                    <a:solidFill>
                      <a:srgbClr val="3333CC"/>
                    </a:solidFill>
                    <a:latin typeface="Times New Roman" pitchFamily="18" charset="0"/>
                    <a:cs typeface="Times New Roman" pitchFamily="18" charset="0"/>
                  </a:rPr>
                  <a:t>F</a:t>
                </a:r>
                <a:r>
                  <a:rPr lang="en-US" sz="1400" b="1" dirty="0" smtClean="0">
                    <a:ln w="50800"/>
                    <a:solidFill>
                      <a:srgbClr val="3333CC"/>
                    </a:solidFill>
                    <a:latin typeface="Times New Roman" pitchFamily="18" charset="0"/>
                    <a:cs typeface="Times New Roman" pitchFamily="18" charset="0"/>
                  </a:rPr>
                  <a:t>L</a:t>
                </a:r>
                <a:r>
                  <a:rPr lang="en-US" sz="2800" b="1" dirty="0" smtClean="0">
                    <a:ln w="50800"/>
                    <a:solidFill>
                      <a:srgbClr val="3333CC"/>
                    </a:solidFill>
                    <a:latin typeface="Times New Roman" pitchFamily="18" charset="0"/>
                    <a:cs typeface="Times New Roman" pitchFamily="18" charset="0"/>
                  </a:rPr>
                  <a:t> = q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ln w="50800"/>
                        <a:solidFill>
                          <a:srgbClr val="3333CC"/>
                        </a:solidFill>
                        <a:latin typeface="Cambria Math"/>
                        <a:ea typeface="Cambria Math"/>
                        <a:cs typeface="Times New Roman" pitchFamily="18" charset="0"/>
                      </a:rPr>
                      <m:t>𝝑</m:t>
                    </m:r>
                  </m:oMath>
                </a14:m>
                <a:r>
                  <a:rPr lang="en-US" sz="2800" b="1" dirty="0" smtClean="0">
                    <a:ln w="50800"/>
                    <a:solidFill>
                      <a:srgbClr val="3333CC"/>
                    </a:solidFill>
                    <a:latin typeface="Times New Roman" pitchFamily="18" charset="0"/>
                    <a:cs typeface="Times New Roman" pitchFamily="18" charset="0"/>
                  </a:rPr>
                  <a:t>B </a:t>
                </a:r>
                <a:r>
                  <a:rPr lang="en-US" sz="2800" b="1" dirty="0">
                    <a:ln w="50800"/>
                    <a:solidFill>
                      <a:srgbClr val="3333CC"/>
                    </a:solidFill>
                    <a:latin typeface="Times New Roman" pitchFamily="18" charset="0"/>
                    <a:cs typeface="Times New Roman" pitchFamily="18" charset="0"/>
                  </a:rPr>
                  <a:t>sin</a:t>
                </a:r>
                <a:r>
                  <a:rPr lang="el-GR" sz="2800" b="1" dirty="0">
                    <a:ln w="50800"/>
                    <a:solidFill>
                      <a:srgbClr val="3333CC"/>
                    </a:solidFill>
                    <a:latin typeface="Times New Roman" pitchFamily="18" charset="0"/>
                    <a:cs typeface="Times New Roman" pitchFamily="18" charset="0"/>
                  </a:rPr>
                  <a:t>α</a:t>
                </a:r>
                <a:endParaRPr lang="ru-RU" sz="2800" b="1" dirty="0" smtClean="0">
                  <a:ln w="50800"/>
                  <a:solidFill>
                    <a:srgbClr val="3333CC"/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lvl="0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ru-RU" sz="2800" b="1" dirty="0">
                    <a:ln w="50800"/>
                    <a:solidFill>
                      <a:srgbClr val="3333CC"/>
                    </a:solidFill>
                    <a:latin typeface="Times New Roman" pitchFamily="18" charset="0"/>
                    <a:cs typeface="Times New Roman" pitchFamily="18" charset="0"/>
                  </a:rPr>
                  <a:t>15.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ln w="50800"/>
                        <a:solidFill>
                          <a:srgbClr val="3333CC"/>
                        </a:solidFill>
                        <a:latin typeface="Cambria Math"/>
                        <a:cs typeface="Times New Roman" pitchFamily="18" charset="0"/>
                      </a:rPr>
                      <m:t>𝒓</m:t>
                    </m:r>
                    <m:r>
                      <a:rPr lang="en-US" sz="2800" b="1" i="1" smtClean="0">
                        <a:ln w="50800"/>
                        <a:solidFill>
                          <a:srgbClr val="3333CC"/>
                        </a:solidFill>
                        <a:latin typeface="Cambria Math"/>
                        <a:cs typeface="Times New Roman" pitchFamily="18" charset="0"/>
                      </a:rPr>
                      <m:t>= </m:t>
                    </m:r>
                    <m:f>
                      <m:fPr>
                        <m:ctrlPr>
                          <a:rPr lang="en-US" sz="2800" b="1" i="1" smtClean="0">
                            <a:ln w="50800"/>
                            <a:solidFill>
                              <a:srgbClr val="3333CC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2800" b="1" i="1" smtClean="0">
                            <a:ln w="50800"/>
                            <a:solidFill>
                              <a:srgbClr val="3333CC"/>
                            </a:solidFill>
                            <a:latin typeface="Cambria Math"/>
                            <a:cs typeface="Times New Roman" pitchFamily="18" charset="0"/>
                          </a:rPr>
                          <m:t>𝒎</m:t>
                        </m:r>
                        <m:r>
                          <a:rPr lang="en-US" sz="2800" b="1" i="1" smtClean="0">
                            <a:ln w="50800"/>
                            <a:solidFill>
                              <a:srgbClr val="3333CC"/>
                            </a:solidFill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𝝑</m:t>
                        </m:r>
                      </m:num>
                      <m:den>
                        <m:r>
                          <a:rPr lang="en-US" sz="2800" b="1" i="1" smtClean="0">
                            <a:ln w="50800"/>
                            <a:solidFill>
                              <a:srgbClr val="3333CC"/>
                            </a:solidFill>
                            <a:latin typeface="Cambria Math"/>
                            <a:cs typeface="Times New Roman" pitchFamily="18" charset="0"/>
                          </a:rPr>
                          <m:t>𝒒𝑩</m:t>
                        </m:r>
                      </m:den>
                    </m:f>
                  </m:oMath>
                </a14:m>
                <a:endParaRPr lang="ru-RU" sz="2800" b="1" dirty="0" smtClean="0">
                  <a:ln w="50800"/>
                  <a:solidFill>
                    <a:srgbClr val="3333CC"/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lvl="0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ru-RU" sz="2800" b="1" dirty="0">
                    <a:ln w="50800"/>
                    <a:solidFill>
                      <a:srgbClr val="3333CC"/>
                    </a:solidFill>
                    <a:latin typeface="Times New Roman" pitchFamily="18" charset="0"/>
                    <a:cs typeface="Times New Roman" pitchFamily="18" charset="0"/>
                  </a:rPr>
                  <a:t>16.</a:t>
                </a:r>
                <a:r>
                  <a:rPr lang="en-US" sz="2800" b="1" dirty="0">
                    <a:ln w="50800"/>
                    <a:solidFill>
                      <a:srgbClr val="3333CC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l-GR" sz="2800" b="1" dirty="0" smtClean="0">
                    <a:ln w="50800"/>
                    <a:solidFill>
                      <a:srgbClr val="3333CC"/>
                    </a:solidFill>
                    <a:latin typeface="Times New Roman" pitchFamily="18" charset="0"/>
                    <a:cs typeface="Times New Roman" pitchFamily="18" charset="0"/>
                  </a:rPr>
                  <a:t>μ</a:t>
                </a:r>
                <a:r>
                  <a:rPr lang="en-US" sz="2800" b="1" dirty="0" smtClean="0">
                    <a:ln w="50800"/>
                    <a:solidFill>
                      <a:srgbClr val="3333CC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800" b="1" dirty="0">
                    <a:ln w="50800"/>
                    <a:solidFill>
                      <a:srgbClr val="3333CC"/>
                    </a:solidFill>
                    <a:latin typeface="Times New Roman" pitchFamily="18" charset="0"/>
                    <a:cs typeface="Times New Roman" pitchFamily="18" charset="0"/>
                  </a:rPr>
                  <a:t>= </a:t>
                </a:r>
                <a:r>
                  <a:rPr lang="ru-RU" sz="2800" b="1" dirty="0">
                    <a:ln w="50800"/>
                    <a:solidFill>
                      <a:srgbClr val="3333CC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800" b="1" i="1">
                            <a:ln w="50800"/>
                            <a:solidFill>
                              <a:srgbClr val="3333CC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2800" b="1" i="1" smtClean="0">
                            <a:ln w="50800"/>
                            <a:solidFill>
                              <a:srgbClr val="3333CC"/>
                            </a:solidFill>
                            <a:latin typeface="Cambria Math"/>
                            <a:cs typeface="Times New Roman" pitchFamily="18" charset="0"/>
                          </a:rPr>
                          <m:t>𝑩</m:t>
                        </m:r>
                      </m:num>
                      <m:den>
                        <m:sSub>
                          <m:sSubPr>
                            <m:ctrlPr>
                              <a:rPr lang="ru-RU" sz="2800" b="1" i="1" smtClean="0">
                                <a:ln w="50800"/>
                                <a:solidFill>
                                  <a:srgbClr val="3333CC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</m:ctrlPr>
                          </m:sSubPr>
                          <m:e>
                            <m:r>
                              <a:rPr lang="en-US" sz="2800" b="1" i="1" smtClean="0">
                                <a:ln w="50800"/>
                                <a:solidFill>
                                  <a:srgbClr val="3333CC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𝑩</m:t>
                            </m:r>
                          </m:e>
                          <m:sub>
                            <m:r>
                              <a:rPr lang="en-US" sz="2800" b="1" i="1" smtClean="0">
                                <a:ln w="50800"/>
                                <a:solidFill>
                                  <a:srgbClr val="3333CC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𝟎</m:t>
                            </m:r>
                          </m:sub>
                        </m:sSub>
                      </m:den>
                    </m:f>
                  </m:oMath>
                </a14:m>
                <a:endParaRPr lang="ru-RU" sz="2800" b="1" dirty="0" smtClean="0">
                  <a:ln w="50800"/>
                  <a:solidFill>
                    <a:srgbClr val="3333CC"/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lvl="0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800" b="1" dirty="0">
                    <a:ln w="50800"/>
                    <a:solidFill>
                      <a:srgbClr val="3333CC"/>
                    </a:solidFill>
                    <a:latin typeface="Times New Roman" pitchFamily="18" charset="0"/>
                    <a:cs typeface="Times New Roman" pitchFamily="18" charset="0"/>
                  </a:rPr>
                  <a:t>17</a:t>
                </a:r>
                <a:r>
                  <a:rPr lang="ru-RU" sz="2800" b="1" dirty="0">
                    <a:ln w="50800"/>
                    <a:solidFill>
                      <a:srgbClr val="3333CC"/>
                    </a:solidFill>
                    <a:latin typeface="Times New Roman" pitchFamily="18" charset="0"/>
                    <a:cs typeface="Times New Roman" pitchFamily="18" charset="0"/>
                  </a:rPr>
                  <a:t>. </a:t>
                </a:r>
                <a:r>
                  <a:rPr lang="ru-RU" sz="2800" b="1" dirty="0" smtClean="0">
                    <a:ln w="50800"/>
                    <a:solidFill>
                      <a:srgbClr val="3333CC"/>
                    </a:solidFill>
                    <a:latin typeface="Times New Roman" pitchFamily="18" charset="0"/>
                    <a:cs typeface="Times New Roman" pitchFamily="18" charset="0"/>
                  </a:rPr>
                  <a:t>Ферромагнетики</a:t>
                </a:r>
              </a:p>
              <a:p>
                <a:pPr lvl="0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ru-RU" sz="2800" b="1" dirty="0" smtClean="0">
                    <a:ln w="50800"/>
                    <a:solidFill>
                      <a:srgbClr val="3333CC"/>
                    </a:solidFill>
                    <a:latin typeface="Times New Roman" pitchFamily="18" charset="0"/>
                    <a:cs typeface="Times New Roman" pitchFamily="18" charset="0"/>
                  </a:rPr>
                  <a:t>18. Точка Кюри</a:t>
                </a:r>
              </a:p>
              <a:p>
                <a:pPr lvl="0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ru-RU" sz="2800" b="1" dirty="0" smtClean="0">
                    <a:ln w="50800"/>
                    <a:solidFill>
                      <a:srgbClr val="3333CC"/>
                    </a:solidFill>
                    <a:latin typeface="Times New Roman" pitchFamily="18" charset="0"/>
                    <a:cs typeface="Times New Roman" pitchFamily="18" charset="0"/>
                  </a:rPr>
                  <a:t>19. По </a:t>
                </a:r>
                <a:r>
                  <a:rPr lang="ru-RU" sz="2800" b="1" dirty="0">
                    <a:ln w="50800"/>
                    <a:solidFill>
                      <a:srgbClr val="3333CC"/>
                    </a:solidFill>
                    <a:latin typeface="Times New Roman" pitchFamily="18" charset="0"/>
                    <a:cs typeface="Times New Roman" pitchFamily="18" charset="0"/>
                  </a:rPr>
                  <a:t>касательной к линии </a:t>
                </a:r>
                <a:r>
                  <a:rPr lang="ru-RU" sz="2800" b="1" dirty="0" smtClean="0">
                    <a:ln w="50800"/>
                    <a:solidFill>
                      <a:srgbClr val="3333CC"/>
                    </a:solidFill>
                    <a:latin typeface="Times New Roman" pitchFamily="18" charset="0"/>
                    <a:cs typeface="Times New Roman" pitchFamily="18" charset="0"/>
                  </a:rPr>
                  <a:t>магнитного</a:t>
                </a:r>
              </a:p>
              <a:p>
                <a:pPr lvl="0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ru-RU" sz="2800" b="1" dirty="0" smtClean="0">
                    <a:ln w="50800"/>
                    <a:solidFill>
                      <a:srgbClr val="3333CC"/>
                    </a:solidFill>
                    <a:latin typeface="Times New Roman" pitchFamily="18" charset="0"/>
                    <a:cs typeface="Times New Roman" pitchFamily="18" charset="0"/>
                  </a:rPr>
                  <a:t>поля</a:t>
                </a:r>
                <a:endParaRPr lang="en-US" sz="2800" b="1" dirty="0" smtClean="0">
                  <a:ln w="50800"/>
                  <a:solidFill>
                    <a:srgbClr val="3333CC"/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lvl="0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800" b="1" dirty="0" smtClean="0">
                    <a:ln w="50800"/>
                    <a:solidFill>
                      <a:srgbClr val="3333CC"/>
                    </a:solidFill>
                    <a:latin typeface="Times New Roman" pitchFamily="18" charset="0"/>
                    <a:cs typeface="Times New Roman" pitchFamily="18" charset="0"/>
                  </a:rPr>
                  <a:t>20</a:t>
                </a:r>
                <a:r>
                  <a:rPr lang="ru-RU" sz="2800" b="1" dirty="0">
                    <a:ln w="50800"/>
                    <a:solidFill>
                      <a:srgbClr val="3333CC"/>
                    </a:solidFill>
                    <a:latin typeface="Times New Roman" pitchFamily="18" charset="0"/>
                    <a:cs typeface="Times New Roman" pitchFamily="18" charset="0"/>
                  </a:rPr>
                  <a:t>. От </a:t>
                </a:r>
                <a:r>
                  <a:rPr lang="en-US" sz="2800" b="1" dirty="0">
                    <a:ln w="50800"/>
                    <a:solidFill>
                      <a:srgbClr val="3333CC"/>
                    </a:solidFill>
                    <a:latin typeface="Times New Roman" pitchFamily="18" charset="0"/>
                    <a:cs typeface="Times New Roman" pitchFamily="18" charset="0"/>
                  </a:rPr>
                  <a:t>S</a:t>
                </a:r>
                <a:r>
                  <a:rPr lang="ru-RU" sz="2800" b="1" dirty="0">
                    <a:ln w="50800"/>
                    <a:solidFill>
                      <a:srgbClr val="3333CC"/>
                    </a:solidFill>
                    <a:latin typeface="Times New Roman" pitchFamily="18" charset="0"/>
                    <a:cs typeface="Times New Roman" pitchFamily="18" charset="0"/>
                  </a:rPr>
                  <a:t> → </a:t>
                </a:r>
                <a:r>
                  <a:rPr lang="en-US" sz="2800" b="1" dirty="0">
                    <a:ln w="50800"/>
                    <a:solidFill>
                      <a:srgbClr val="3333CC"/>
                    </a:solidFill>
                    <a:latin typeface="Times New Roman" pitchFamily="18" charset="0"/>
                    <a:cs typeface="Times New Roman" pitchFamily="18" charset="0"/>
                  </a:rPr>
                  <a:t>N</a:t>
                </a:r>
                <a:endParaRPr lang="ru-RU" sz="2800" b="1" dirty="0" smtClean="0">
                  <a:ln w="50800"/>
                  <a:solidFill>
                    <a:srgbClr val="3333CC"/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lvl="0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en-US" sz="2800" b="1" dirty="0">
                  <a:ln w="50800"/>
                  <a:solidFill>
                    <a:srgbClr val="3333CC"/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lvl="0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ru-RU" sz="2800" b="1" dirty="0" smtClean="0">
                  <a:ln w="50800"/>
                  <a:solidFill>
                    <a:srgbClr val="3333CC"/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lvl="0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ru-RU" sz="2800" b="1" dirty="0">
                  <a:ln w="50800"/>
                  <a:solidFill>
                    <a:srgbClr val="3333CC"/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endParaRPr lang="ru-RU" sz="2800" b="1" dirty="0" smtClean="0">
                  <a:ln w="50800"/>
                  <a:solidFill>
                    <a:srgbClr val="3333CC"/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endParaRPr lang="ru-RU" dirty="0"/>
              </a:p>
            </p:txBody>
          </p:sp>
        </mc:Choice>
        <mc:Fallback xmlns="">
          <p:sp>
            <p:nvSpPr>
              <p:cNvPr id="3" name="Текс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688032" y="6858000"/>
                <a:ext cx="7772400" cy="1500187"/>
              </a:xfrm>
              <a:blipFill rotWithShape="1">
                <a:blip r:embed="rId2"/>
                <a:stretch>
                  <a:fillRect l="-1647" t="-37642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703716" y="332656"/>
            <a:ext cx="8229600" cy="994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 cap="all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/>
            <a:r>
              <a:rPr lang="ru-RU" kern="0" cap="none" dirty="0">
                <a:ln w="50800"/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Самоконтроль</a:t>
            </a:r>
            <a:endParaRPr lang="ru-RU" sz="3600" kern="0" dirty="0"/>
          </a:p>
        </p:txBody>
      </p:sp>
      <p:sp>
        <p:nvSpPr>
          <p:cNvPr id="15" name="Управляющая кнопка: настраиваемая 14">
            <a:hlinkClick r:id="rId3" action="ppaction://hlinksldjump" highlightClick="1"/>
          </p:cNvPr>
          <p:cNvSpPr/>
          <p:nvPr/>
        </p:nvSpPr>
        <p:spPr>
          <a:xfrm>
            <a:off x="7668627" y="1458404"/>
            <a:ext cx="216024" cy="201840"/>
          </a:xfrm>
          <a:prstGeom prst="actionButtonBlank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Управляющая кнопка: настраиваемая 15">
            <a:hlinkClick r:id="rId3" action="ppaction://hlinksldjump" highlightClick="1"/>
          </p:cNvPr>
          <p:cNvSpPr/>
          <p:nvPr/>
        </p:nvSpPr>
        <p:spPr>
          <a:xfrm>
            <a:off x="7668627" y="1988840"/>
            <a:ext cx="216024" cy="201840"/>
          </a:xfrm>
          <a:prstGeom prst="actionButtonBlank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Управляющая кнопка: настраиваемая 16">
            <a:hlinkClick r:id="rId3" action="ppaction://hlinksldjump" highlightClick="1"/>
          </p:cNvPr>
          <p:cNvSpPr/>
          <p:nvPr/>
        </p:nvSpPr>
        <p:spPr>
          <a:xfrm>
            <a:off x="7668627" y="2492896"/>
            <a:ext cx="216024" cy="201840"/>
          </a:xfrm>
          <a:prstGeom prst="actionButtonBlank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Управляющая кнопка: настраиваемая 17">
            <a:hlinkClick r:id="rId3" action="ppaction://hlinksldjump" highlightClick="1"/>
          </p:cNvPr>
          <p:cNvSpPr/>
          <p:nvPr/>
        </p:nvSpPr>
        <p:spPr>
          <a:xfrm>
            <a:off x="7668627" y="2924944"/>
            <a:ext cx="216024" cy="201840"/>
          </a:xfrm>
          <a:prstGeom prst="actionButtonBlank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Управляющая кнопка: настраиваемая 18">
            <a:hlinkClick r:id="rId3" action="ppaction://hlinksldjump" highlightClick="1"/>
          </p:cNvPr>
          <p:cNvSpPr/>
          <p:nvPr/>
        </p:nvSpPr>
        <p:spPr>
          <a:xfrm>
            <a:off x="7668627" y="3573016"/>
            <a:ext cx="216024" cy="201840"/>
          </a:xfrm>
          <a:prstGeom prst="actionButtonBlank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Управляющая кнопка: настраиваемая 19">
            <a:hlinkClick r:id="rId3" action="ppaction://hlinksldjump" highlightClick="1"/>
          </p:cNvPr>
          <p:cNvSpPr/>
          <p:nvPr/>
        </p:nvSpPr>
        <p:spPr>
          <a:xfrm>
            <a:off x="7668627" y="4221088"/>
            <a:ext cx="216024" cy="201840"/>
          </a:xfrm>
          <a:prstGeom prst="actionButtonBlank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настраиваемая 20">
            <a:hlinkClick r:id="rId3" action="ppaction://hlinksldjump" highlightClick="1"/>
          </p:cNvPr>
          <p:cNvSpPr/>
          <p:nvPr/>
        </p:nvSpPr>
        <p:spPr>
          <a:xfrm>
            <a:off x="7668627" y="4653136"/>
            <a:ext cx="216024" cy="201840"/>
          </a:xfrm>
          <a:prstGeom prst="actionButtonBlank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Управляющая кнопка: справка 1">
            <a:hlinkClick r:id="rId4" action="ppaction://hlinksldjump" highlightClick="1"/>
          </p:cNvPr>
          <p:cNvSpPr/>
          <p:nvPr/>
        </p:nvSpPr>
        <p:spPr>
          <a:xfrm>
            <a:off x="8265096" y="5805264"/>
            <a:ext cx="648072" cy="360040"/>
          </a:xfrm>
          <a:prstGeom prst="actionButtonHelp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Управляющая кнопка: настраиваемая 12">
            <a:hlinkClick r:id="rId3" action="ppaction://hlinksldjump" highlightClick="1"/>
          </p:cNvPr>
          <p:cNvSpPr/>
          <p:nvPr/>
        </p:nvSpPr>
        <p:spPr>
          <a:xfrm>
            <a:off x="7668627" y="5459408"/>
            <a:ext cx="216024" cy="201840"/>
          </a:xfrm>
          <a:prstGeom prst="actionButtonBlank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Управляющая кнопка: настраиваемая 22">
            <a:hlinkClick r:id="rId3" action="ppaction://hlinksldjump" highlightClick="1"/>
          </p:cNvPr>
          <p:cNvSpPr/>
          <p:nvPr/>
        </p:nvSpPr>
        <p:spPr>
          <a:xfrm>
            <a:off x="7668627" y="5862544"/>
            <a:ext cx="216024" cy="201840"/>
          </a:xfrm>
          <a:prstGeom prst="actionButtonBlank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Управляющая кнопка: далее 13">
            <a:hlinkClick r:id="" action="ppaction://hlinkshowjump?jump=nextslide" highlightClick="1"/>
          </p:cNvPr>
          <p:cNvSpPr/>
          <p:nvPr/>
        </p:nvSpPr>
        <p:spPr>
          <a:xfrm>
            <a:off x="8265096" y="5215082"/>
            <a:ext cx="648072" cy="392300"/>
          </a:xfrm>
          <a:prstGeom prst="actionButtonForwardNex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7229604" y="6417551"/>
            <a:ext cx="13131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kern="0" dirty="0" err="1" smtClean="0">
                <a:ln w="50800"/>
                <a:solidFill>
                  <a:srgbClr val="FFFF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Aprelskaya</a:t>
            </a:r>
            <a:endParaRPr lang="ru-RU" sz="900" dirty="0"/>
          </a:p>
        </p:txBody>
      </p:sp>
    </p:spTree>
    <p:extLst>
      <p:ext uri="{BB962C8B-B14F-4D97-AF65-F5344CB8AC3E}">
        <p14:creationId xmlns:p14="http://schemas.microsoft.com/office/powerpoint/2010/main" val="770984961"/>
      </p:ext>
    </p:extLst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img-fotki.yandex.ru/get/6506/133038111.2b/0_88911_7bcdd400_XL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00808" y="2726845"/>
            <a:ext cx="2958732" cy="30123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403648" y="1714329"/>
            <a:ext cx="555472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800" b="1" i="1" kern="0" dirty="0" smtClean="0">
                <a:ln w="50800"/>
                <a:solidFill>
                  <a:srgbClr val="0C2BC6"/>
                </a:solidFill>
                <a:latin typeface="Times New Roman" pitchFamily="18" charset="0"/>
                <a:cs typeface="Times New Roman" pitchFamily="18" charset="0"/>
              </a:rPr>
              <a:t>Спасибо за работу!</a:t>
            </a:r>
            <a:endParaRPr lang="ru-RU" sz="4800" b="1" i="1" kern="0" dirty="0">
              <a:ln w="50800"/>
              <a:solidFill>
                <a:srgbClr val="0C2BC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Курс: 853. ФИЗИКА_8. Ольшевская Татьяна Николаевна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3671" y="1508314"/>
            <a:ext cx="1905000" cy="18288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8028384" y="5628988"/>
            <a:ext cx="648072" cy="392300"/>
          </a:xfrm>
          <a:prstGeom prst="actionButtonForwardNex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7229604" y="6417551"/>
            <a:ext cx="13131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kern="0" dirty="0" err="1" smtClean="0">
                <a:ln w="50800"/>
                <a:solidFill>
                  <a:srgbClr val="FFFF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Aprelskaya</a:t>
            </a:r>
            <a:endParaRPr lang="ru-RU" sz="900" dirty="0"/>
          </a:p>
        </p:txBody>
      </p:sp>
    </p:spTree>
    <p:extLst>
      <p:ext uri="{BB962C8B-B14F-4D97-AF65-F5344CB8AC3E}">
        <p14:creationId xmlns:p14="http://schemas.microsoft.com/office/powerpoint/2010/main" val="3184237420"/>
      </p:ext>
    </p:extLst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0.0088 L 0.17344 0.08773 C 0.21007 0.10532 0.26441 0.11528 0.32136 0.11528 C 0.38646 0.11528 0.43837 0.10532 0.47448 0.08773 L 0.64914 0.0088 " pathEditMode="relative" rAng="0" ptsTypes="FffFF">
                                      <p:cBhvr>
                                        <p:cTn id="6" dur="3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465" y="5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4509120"/>
            <a:ext cx="9073007" cy="1143000"/>
          </a:xfrm>
        </p:spPr>
        <p:txBody>
          <a:bodyPr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800" b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0C2BC6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ru-RU" sz="2400" b="1" dirty="0" smtClean="0">
                <a:solidFill>
                  <a:srgbClr val="0C2BC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0C2BC6"/>
                </a:solidFill>
                <a:latin typeface="Times New Roman" pitchFamily="18" charset="0"/>
                <a:cs typeface="Times New Roman" pitchFamily="18" charset="0"/>
              </a:rPr>
              <a:t>С.А. Тихомирова., Б.М. Яворский. Физика 10 класс, «Мнемозина», М – 2012 </a:t>
            </a:r>
            <a:r>
              <a:rPr lang="ru-RU" sz="2000" dirty="0" smtClean="0">
                <a:solidFill>
                  <a:srgbClr val="0C2BC6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rgbClr val="0C2BC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0C2BC6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</a:t>
            </a:r>
            <a:r>
              <a:rPr lang="ru-RU" sz="2400" b="1" dirty="0" smtClean="0">
                <a:solidFill>
                  <a:srgbClr val="0C2BC6"/>
                </a:solidFill>
                <a:latin typeface="Times New Roman" pitchFamily="18" charset="0"/>
                <a:cs typeface="Times New Roman" pitchFamily="18" charset="0"/>
              </a:rPr>
              <a:t>Интернет-ресурсы</a:t>
            </a:r>
            <a:r>
              <a:rPr lang="ru-RU" sz="2400" dirty="0" smtClean="0">
                <a:solidFill>
                  <a:srgbClr val="0C2BC6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400" dirty="0" smtClean="0">
                <a:solidFill>
                  <a:srgbClr val="0C2BC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0C2BC6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1. Картинка. Книга</a:t>
            </a:r>
            <a:r>
              <a:rPr lang="ru-RU" sz="2800" b="1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000" dirty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http://png.at.ua/publ</a:t>
            </a:r>
            <a:r>
              <a:rPr lang="ru-RU" sz="2000" dirty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solidFill>
                  <a:srgbClr val="0C2BC6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solidFill>
                  <a:srgbClr val="0C2BC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0C2BC6"/>
                </a:solidFill>
                <a:latin typeface="Times New Roman" pitchFamily="18" charset="0"/>
                <a:cs typeface="Times New Roman" pitchFamily="18" charset="0"/>
              </a:rPr>
              <a:t>  2. Картинка. Знак вопроса.</a:t>
            </a:r>
            <a:r>
              <a:rPr lang="en-US" sz="2400" dirty="0" smtClean="0">
                <a:solidFill>
                  <a:srgbClr val="0C2BC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u="sng" dirty="0" smtClean="0"/>
              <a:t> </a:t>
            </a:r>
            <a:r>
              <a:rPr lang="en-US" sz="18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http://</a:t>
            </a:r>
            <a:r>
              <a:rPr lang="en-US" sz="1800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ru.fotolia.com/p/202128132</a:t>
            </a:r>
            <a:r>
              <a:rPr lang="ru-RU" sz="1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smtClean="0">
                <a:solidFill>
                  <a:srgbClr val="0C2BC6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100" dirty="0" smtClean="0">
                <a:solidFill>
                  <a:srgbClr val="0C2BC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100" dirty="0" smtClean="0">
                <a:solidFill>
                  <a:srgbClr val="0C2BC6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400" dirty="0" smtClean="0">
                <a:solidFill>
                  <a:srgbClr val="0C2BC6"/>
                </a:solidFill>
                <a:latin typeface="Times New Roman" pitchFamily="18" charset="0"/>
                <a:cs typeface="Times New Roman" pitchFamily="18" charset="0"/>
              </a:rPr>
              <a:t>3. Картинка. Звонок с урока.</a:t>
            </a:r>
            <a:r>
              <a:rPr lang="en-US" sz="1400" u="sng" dirty="0">
                <a:solidFill>
                  <a:srgbClr val="FF0000"/>
                </a:solidFill>
                <a:hlinkClick r:id="rId4"/>
              </a:rPr>
              <a:t> </a:t>
            </a:r>
            <a:r>
              <a:rPr lang="en-US" sz="18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http://learning.9151394.ru/course/view.php?id=3603&amp;topic=27</a:t>
            </a:r>
            <a:r>
              <a:rPr lang="ru-RU" sz="18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rgbClr val="0C2BC6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0C2BC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0C2BC6"/>
                </a:solidFill>
                <a:latin typeface="Times New Roman" pitchFamily="18" charset="0"/>
                <a:cs typeface="Times New Roman" pitchFamily="18" charset="0"/>
              </a:rPr>
              <a:t>  4. Картинка. Правило левой руки</a:t>
            </a:r>
            <a:r>
              <a:rPr lang="ru-RU" sz="3200" dirty="0" smtClean="0">
                <a:solidFill>
                  <a:srgbClr val="0C2BC6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http://edu.znate.ru/docs/1055/index-113512.html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/>
              <a:t/>
            </a:r>
            <a:br>
              <a:rPr lang="ru-RU" sz="1200" dirty="0"/>
            </a:br>
            <a:r>
              <a:rPr lang="ru-RU" sz="1200" dirty="0" smtClean="0"/>
              <a:t>    </a:t>
            </a:r>
            <a:r>
              <a:rPr lang="ru-RU" sz="2400" dirty="0" smtClean="0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Анимация. </a:t>
            </a:r>
            <a:r>
              <a:rPr lang="ru-RU" sz="1600" u="sng" dirty="0">
                <a:solidFill>
                  <a:srgbClr val="0000FF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hlinkClick r:id="rId6"/>
              </a:rPr>
              <a:t>http://learning.9151394.ru/course/view.php?id=2876&amp;cal_m=1&amp;cal_y=2014</a:t>
            </a:r>
            <a:r>
              <a:rPr lang="ru-RU" sz="1600" dirty="0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solidFill>
                  <a:srgbClr val="0C2BC6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dirty="0" smtClean="0">
                <a:solidFill>
                  <a:srgbClr val="0C2BC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n w="50800"/>
                <a:solidFill>
                  <a:srgbClr val="FFFFFF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2400" dirty="0" smtClean="0">
                <a:ln w="50800"/>
                <a:solidFill>
                  <a:srgbClr val="FFFFFF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3" name="Рисунок 2" descr="Каталог статей - PNG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84" b="-1"/>
          <a:stretch/>
        </p:blipFill>
        <p:spPr bwMode="auto">
          <a:xfrm>
            <a:off x="2915816" y="1158811"/>
            <a:ext cx="3545205" cy="1681117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1175736" y="306599"/>
            <a:ext cx="6825907" cy="15081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4000" b="1" kern="0" dirty="0" smtClean="0">
                <a:ln w="50800"/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Использованная литература</a:t>
            </a:r>
          </a:p>
          <a:p>
            <a:pPr lvl="0" algn="ctr"/>
            <a:endParaRPr lang="ru-RU" sz="2800" b="1" kern="0" dirty="0" smtClean="0">
              <a:ln w="50800"/>
              <a:solidFill>
                <a:srgbClr val="3333CC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2400" b="1" kern="0" dirty="0" smtClean="0">
                <a:ln w="50800"/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Печатные источники.</a:t>
            </a:r>
            <a:endParaRPr lang="ru-RU" sz="2400" b="1" kern="0" dirty="0">
              <a:ln w="50800"/>
              <a:solidFill>
                <a:srgbClr val="33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Управляющая кнопка: настраиваемая 4">
            <a:hlinkClick r:id="" action="ppaction://hlinkshowjump?jump=endshow" highlightClick="1"/>
          </p:cNvPr>
          <p:cNvSpPr/>
          <p:nvPr/>
        </p:nvSpPr>
        <p:spPr>
          <a:xfrm>
            <a:off x="8607931" y="5625244"/>
            <a:ext cx="371209" cy="360040"/>
          </a:xfrm>
          <a:prstGeom prst="actionButtonBlank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7229604" y="6417551"/>
            <a:ext cx="13131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kern="0" dirty="0" err="1" smtClean="0">
                <a:ln w="50800"/>
                <a:solidFill>
                  <a:srgbClr val="FFFF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Aprelskaya</a:t>
            </a:r>
            <a:endParaRPr lang="ru-RU" sz="900" dirty="0"/>
          </a:p>
        </p:txBody>
      </p:sp>
    </p:spTree>
    <p:extLst>
      <p:ext uri="{BB962C8B-B14F-4D97-AF65-F5344CB8AC3E}">
        <p14:creationId xmlns:p14="http://schemas.microsoft.com/office/powerpoint/2010/main" val="3380002647"/>
      </p:ext>
    </p:extLst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4350</TotalTime>
  <Words>388</Words>
  <Application>Microsoft Office PowerPoint</Application>
  <PresentationFormat>Экран (4:3)</PresentationFormat>
  <Paragraphs>121</Paragraphs>
  <Slides>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Оформление по умолчанию</vt:lpstr>
      <vt:lpstr>Презентация PowerPoint</vt:lpstr>
      <vt:lpstr>Презентация PowerPoint</vt:lpstr>
      <vt:lpstr>Критерии оценок диктанта </vt:lpstr>
      <vt:lpstr>Самоконтроль </vt:lpstr>
      <vt:lpstr>Презентация PowerPoint</vt:lpstr>
      <vt:lpstr>Презентация PowerPoint</vt:lpstr>
      <vt:lpstr> 1. С.А. Тихомирова., Б.М. Яворский. Физика 10 класс, «Мнемозина», М – 2012                                              Интернет-ресурсы.   1. Картинка. Книга. http://png.at.ua/publ    2. Картинка. Знак вопроса.  http://ru.fotolia.com/p/202128132      3. Картинка. Звонок с урока. http://learning.9151394.ru/course/view.php?id=3603&amp;topic=27    4. Картинка. Правило левой руки. http://edu.znate.ru/docs/1055/index-113512.html      5. Анимация. http://learning.9151394.ru/course/view.php?id=2876&amp;cal_m=1&amp;cal_y=2014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понедельник, 28 ноября 2011 г.</dc:title>
  <dc:creator>Апрельская</dc:creator>
  <cp:lastModifiedBy>Апрельская</cp:lastModifiedBy>
  <cp:revision>178</cp:revision>
  <dcterms:created xsi:type="dcterms:W3CDTF">2011-11-28T15:16:50Z</dcterms:created>
  <dcterms:modified xsi:type="dcterms:W3CDTF">2014-09-09T14:20:38Z</dcterms:modified>
</cp:coreProperties>
</file>