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hlink"/>
    </p:penClr>
  </p:showPr>
  <p:clrMru>
    <a:srgbClr val="4F81BD"/>
    <a:srgbClr val="E3DA29"/>
    <a:srgbClr val="E4E923"/>
    <a:srgbClr val="FFFF99"/>
    <a:srgbClr val="EAEA22"/>
    <a:srgbClr val="FFFFFF"/>
    <a:srgbClr val="9FAE12"/>
    <a:srgbClr val="FFCC66"/>
    <a:srgbClr val="CDA43F"/>
    <a:srgbClr val="D8C43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5" autoAdjust="0"/>
    <p:restoredTop sz="94737" autoAdjust="0"/>
  </p:normalViewPr>
  <p:slideViewPr>
    <p:cSldViewPr>
      <p:cViewPr varScale="1">
        <p:scale>
          <a:sx n="63" d="100"/>
          <a:sy n="63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175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8853E-3AB2-47E3-AFBE-7AA9DE83D037}" type="datetimeFigureOut">
              <a:rPr lang="ru-RU" smtClean="0"/>
              <a:pPr/>
              <a:t>28.05.2014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D6070-7E53-4F5B-81A9-57DC034372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A429-20CF-4607-8946-E2CEA2C02180}" type="datetimeFigureOut">
              <a:rPr lang="ru-RU" smtClean="0"/>
              <a:pPr/>
              <a:t>28.05.2014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FD2-A44A-4DDD-8ABA-5AD3202805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A429-20CF-4607-8946-E2CEA2C02180}" type="datetimeFigureOut">
              <a:rPr lang="ru-RU" smtClean="0"/>
              <a:pPr/>
              <a:t>28.05.2014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FD2-A44A-4DDD-8ABA-5AD3202805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A429-20CF-4607-8946-E2CEA2C02180}" type="datetimeFigureOut">
              <a:rPr lang="ru-RU" smtClean="0"/>
              <a:pPr/>
              <a:t>28.05.2014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FD2-A44A-4DDD-8ABA-5AD3202805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A429-20CF-4607-8946-E2CEA2C02180}" type="datetimeFigureOut">
              <a:rPr lang="ru-RU" smtClean="0"/>
              <a:pPr/>
              <a:t>28.05.2014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FD2-A44A-4DDD-8ABA-5AD3202805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A429-20CF-4607-8946-E2CEA2C02180}" type="datetimeFigureOut">
              <a:rPr lang="ru-RU" smtClean="0"/>
              <a:pPr/>
              <a:t>28.05.2014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FD2-A44A-4DDD-8ABA-5AD3202805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A429-20CF-4607-8946-E2CEA2C02180}" type="datetimeFigureOut">
              <a:rPr lang="ru-RU" smtClean="0"/>
              <a:pPr/>
              <a:t>28.05.2014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FD2-A44A-4DDD-8ABA-5AD3202805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A429-20CF-4607-8946-E2CEA2C02180}" type="datetimeFigureOut">
              <a:rPr lang="ru-RU" smtClean="0"/>
              <a:pPr/>
              <a:t>28.05.2014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FD2-A44A-4DDD-8ABA-5AD3202805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A429-20CF-4607-8946-E2CEA2C02180}" type="datetimeFigureOut">
              <a:rPr lang="ru-RU" smtClean="0"/>
              <a:pPr/>
              <a:t>28.05.2014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FD2-A44A-4DDD-8ABA-5AD3202805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A429-20CF-4607-8946-E2CEA2C02180}" type="datetimeFigureOut">
              <a:rPr lang="ru-RU" smtClean="0"/>
              <a:pPr/>
              <a:t>28.05.2014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FD2-A44A-4DDD-8ABA-5AD3202805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A429-20CF-4607-8946-E2CEA2C02180}" type="datetimeFigureOut">
              <a:rPr lang="ru-RU" smtClean="0"/>
              <a:pPr/>
              <a:t>28.05.2014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FD2-A44A-4DDD-8ABA-5AD3202805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A429-20CF-4607-8946-E2CEA2C02180}" type="datetimeFigureOut">
              <a:rPr lang="ru-RU" smtClean="0"/>
              <a:pPr/>
              <a:t>28.05.2014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FD2-A44A-4DDD-8ABA-5AD3202805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9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7A429-20CF-4607-8946-E2CEA2C02180}" type="datetimeFigureOut">
              <a:rPr lang="ru-RU" smtClean="0"/>
              <a:pPr/>
              <a:t>28.05.2014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7FFD2-A44A-4DDD-8ABA-5AD3202805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лаг латинского королевств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255" y="379875"/>
            <a:ext cx="4685489" cy="60982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57422" y="785794"/>
            <a:ext cx="4429156" cy="1500198"/>
          </a:xfrm>
          <a:prstGeom prst="rect">
            <a:avLst/>
          </a:prstGeom>
          <a:solidFill>
            <a:srgbClr val="CDA43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entury Gothic" pitchFamily="34" charset="0"/>
              </a:rPr>
              <a:t>иерусалимское королевство</a:t>
            </a:r>
            <a:endParaRPr lang="ru-RU" sz="3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entury Gothic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14678" y="2857496"/>
            <a:ext cx="3071834" cy="1928826"/>
          </a:xfrm>
          <a:prstGeom prst="rect">
            <a:avLst/>
          </a:prstGeom>
          <a:noFill/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8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1099 - 1187</a:t>
            </a:r>
            <a:endParaRPr lang="ru-RU" sz="28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  <a:gradFill flip="none" rotWithShape="1">
            <a:gsLst>
              <a:gs pos="0">
                <a:srgbClr val="EAEA22"/>
              </a:gs>
              <a:gs pos="50000">
                <a:srgbClr val="EAEA22">
                  <a:shade val="67500"/>
                  <a:satMod val="115000"/>
                </a:srgbClr>
              </a:gs>
              <a:gs pos="100000">
                <a:srgbClr val="EAEA22">
                  <a:shade val="100000"/>
                  <a:satMod val="115000"/>
                </a:srgb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14350" indent="-514350"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Иерусалимское королевство было создано после захвата Иерусалима крестоносцами в 1099 году. Готфрид Бульонский, один из предводителей Первого Крестового похода был избран королём. Но он отказался носить этот титул, не желая носить королевский венец там, где Спаситель носил терновый; вместо этого он принял титул «Защитник Гроба Господня». На следующий год  Готфрид умер, и его брат Балдуин сразу принял титул «Король Иерусалима». 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3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0"/>
            <a:ext cx="8001056" cy="1071546"/>
          </a:xfrm>
          <a:prstGeom prst="rect">
            <a:avLst/>
          </a:prstGeom>
          <a:solidFill>
            <a:srgbClr val="FFFF99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СИМВОЛЫ КОРОЛЕВСТВА</a:t>
            </a:r>
            <a:endParaRPr lang="ru-RU" sz="4400" b="1" cap="all" dirty="0">
              <a:ln w="0"/>
              <a:gradFill flip="none" rotWithShape="1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500174"/>
            <a:ext cx="4331999" cy="5357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57752" y="2428868"/>
            <a:ext cx="4000528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 descr="флаг латинского королевства.png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214282" y="1500175"/>
            <a:ext cx="4286279" cy="5357825"/>
          </a:xfrm>
          <a:prstGeom prst="rect">
            <a:avLst/>
          </a:prstGeom>
        </p:spPr>
      </p:pic>
      <p:pic>
        <p:nvPicPr>
          <p:cNvPr id="6" name="Рисунок 5" descr="210px-Flag_of_Kingdom_of_Jerusalem_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572120" y="1428758"/>
            <a:ext cx="2571759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а иерусалим. королевства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0"/>
            <a:ext cx="671517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5340369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Балдуин удачно расширил королевство, захватив портовые города Акра, Сидон и Бейрут, а также утвердил своё владение над государствами крестоносцев на Севере – графством Эдесса, княжеством Антиохия и графством Триполи.</a:t>
            </a:r>
          </a:p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Балдуин умер в 1118 и не оставил наследника; его преемником  стал его кузен Балдуин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II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" y="0"/>
            <a:ext cx="9144000" cy="7857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Правление Балдуина </a:t>
            </a:r>
            <a:r>
              <a:rPr lang="en-US" sz="3200" dirty="0" smtClean="0"/>
              <a:t>I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6072206"/>
          </a:xfrm>
          <a:noFill/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Балдуин де Бурк ( граф Эдессы) также был способным правителем, хотя он несколько раз попадал в плен к сельджукам, границы государства расширялись. В 1124 году к Иерусалимскому королевству был присоединен город Тир.</a:t>
            </a:r>
            <a:endParaRPr lang="ru-RU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7143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Правление Балдуина </a:t>
            </a:r>
            <a:r>
              <a:rPr lang="en-US" sz="3200" dirty="0" smtClean="0"/>
              <a:t>II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00108"/>
            <a:ext cx="9144000" cy="58578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Экономическое развитие Иерусалимского королевства в годы правления четы достигло пика. Но в 1143 году Фульк умер на охоте, а Мелиседна стала регентом при новом короле, своем старшем сыне Балдуине 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III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Правление Фулька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Мелиседны</a:t>
            </a:r>
            <a:endParaRPr lang="ru-RU" sz="3200" dirty="0">
              <a:solidFill>
                <a:srgbClr val="FFFF99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0" y="1071546"/>
            <a:ext cx="9144000" cy="57864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1153 году Балдуин оттеснил мать от власти и взошел на престол. Но в следующем году он назначил ее регентом и своим советником. Балдуин 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III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остался в истории как самый образцовый король 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XII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века.</a:t>
            </a:r>
          </a:p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1162 году он умер, на год пережив свою мать. Престол унаследовал его брат Амори 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+mj-lt"/>
              </a:rPr>
              <a:t>Правление Балдуина </a:t>
            </a:r>
            <a:r>
              <a:rPr lang="en-US" sz="3200" dirty="0" smtClean="0">
                <a:latin typeface="+mj-lt"/>
              </a:rPr>
              <a:t>III</a:t>
            </a:r>
            <a:endParaRPr lang="ru-RU" sz="3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dirty="0" smtClean="0"/>
              <a:t>Правление Амори </a:t>
            </a:r>
            <a:r>
              <a:rPr lang="en-US" sz="3200" dirty="0" smtClean="0"/>
              <a:t>I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Амори тоже был способным правителем, но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склонен к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жестокости. При его правлении союз с Византией стал еще крепче. Эти оба государства начали совместное вторжение в Египет которое закончилось неудачей. Между тем окружавшие Иерусалим мусульманские земли начали объединятся под властью Нур – ад – Дина, а позже Салах – ад- Дина.</a:t>
            </a:r>
          </a:p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Амори умер 11 июля 1174 года от дизентерии или брюшного тифа. Наследником стал сын Балдуин 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IV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8572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Правление Балдуина </a:t>
            </a:r>
            <a:r>
              <a:rPr lang="en-US" sz="3200" dirty="0" smtClean="0"/>
              <a:t>IV</a:t>
            </a:r>
            <a:r>
              <a:rPr lang="ru-RU" sz="3200" dirty="0" smtClean="0"/>
              <a:t> ( Прокаженного) и потеря Иерусалима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857232"/>
            <a:ext cx="9144000" cy="6000768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С детства Балдуин болел страшной неизлечимой в те времена болезнью – проказой. Несмотря на это он до своего последнего вздоха защищал неприкосновенность Святого города, показав себя за свою недолгую жизнь (</a:t>
            </a:r>
            <a:r>
              <a:rPr lang="ru-RU" sz="2800" dirty="0" smtClean="0"/>
              <a:t>24 неполных </a:t>
            </a:r>
            <a:r>
              <a:rPr lang="ru-RU" sz="2800" dirty="0" smtClean="0"/>
              <a:t>года) мудрым правителем. В годы правления Балдуина королевство было со всех сторон окружено могущественными «клещами» мусульманских государств, которые безостановочно сужались. Балдуин умер в 1185 году и вместе с ним пал и Иерусалим. После его смерти на престол взошел его 6 – летний племянник, который умер из – за слабого здоровья в 1186 году. Затем на трон взошел его отчим- Ги де Лузиньян, который немедленно развязал войну с Салах-ад-Дином и в битве при Хаттине 1187 года Иерусалим был потерян.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После смерти Балдуина </a:t>
            </a:r>
            <a:r>
              <a:rPr lang="en-US" sz="2800" dirty="0" smtClean="0"/>
              <a:t>IV</a:t>
            </a:r>
            <a:r>
              <a:rPr lang="ru-RU" sz="2800" dirty="0" smtClean="0"/>
              <a:t> неудачи сопутствовали королевство постоянно. Крестоносцы уже не жили в мире: иоанниты и тамплиеры постоянно боролись за власть.</a:t>
            </a:r>
          </a:p>
          <a:p>
            <a:pPr algn="ctr"/>
            <a:r>
              <a:rPr lang="ru-RU" sz="2800" dirty="0" smtClean="0"/>
              <a:t>В 1187 году в Битве при Хаттине крестоносцы потерпели наисильнейшее поражение – потеряли Иерусалим. Это настолько всполошило всю Европу, что привело к Третьему Крестовому походу ( в 1189 году). Его возглавили Ричард Львиное Сердце и Филлип Август (Фридрих Барбаросса умер в пути).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В 1192 году королем вместо Ги де Лузиньяна стал Конрад Монферратский, а Ги де Лузиньяну предоставили Кипр. В этом же году Конрад умер в Тире.</a:t>
            </a:r>
          </a:p>
          <a:p>
            <a:pPr algn="ctr"/>
            <a:r>
              <a:rPr lang="ru-RU" sz="2800" dirty="0" smtClean="0"/>
              <a:t>В 1229 году королем стал Фридрих </a:t>
            </a:r>
            <a:r>
              <a:rPr lang="en-US" sz="2800" dirty="0" smtClean="0"/>
              <a:t>II</a:t>
            </a:r>
            <a:r>
              <a:rPr lang="ru-RU" sz="2800" dirty="0" smtClean="0"/>
              <a:t> Штауфен. Он смог на время  вернуть Иерусалим, воспользовавшись раздорами между мусульманами. Но в 1244 году его захватили хорезмийцы призванные айюбитским султаном ас - Салих – Айюбом. Это положило конец власти крестоносцев и существования самостоятельного Иерусалимского королевства.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85794"/>
            <a:ext cx="9144000" cy="6072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27 мая 1289 года султан Калаун после недлительной осады взял графство Триполи. В ноябре 1290 он внезапно заболел и умер (ему было за 70 лет). Но его сын Аль – Ашраф Халиль. Он обещал, что похоронит отца только тогда, когда будет взята Акра. И в марте 1290 он вошел в Палестину. Войска мусульман во много раз превышали число крестоносцев. У мусульман было 60 тысяч пехоты, 120 тысяч конницы и 92 осадные машины. У крестоносцев было 1100 конницы и 17 тысяч пехоты. После осады Акры с 5 апреля по 17 мая, начался штурм (18 – 20 мая), и Халиль взял Акру. После известий о взятии Акры 19 мая без боя сдался Тир, в июне был взят Сидон, 31 июля взят Бейрут. </a:t>
            </a:r>
          </a:p>
          <a:p>
            <a:pPr algn="ctr"/>
            <a:r>
              <a:rPr lang="ru-RU" sz="2800" dirty="0" smtClean="0"/>
              <a:t>Так закончилась история Иерусалимского королевства.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7857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Падение королевства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95B3D7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17365D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1808</TotalTime>
  <Words>775</Words>
  <Application>Microsoft Office PowerPoint</Application>
  <PresentationFormat>Экран (4:3)</PresentationFormat>
  <Paragraphs>26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Правление Амори I</vt:lpstr>
      <vt:lpstr>Слайд 10</vt:lpstr>
      <vt:lpstr>Слайд 11</vt:lpstr>
      <vt:lpstr>Слайд 12</vt:lpstr>
      <vt:lpstr>Слайд 13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170</cp:revision>
  <dcterms:created xsi:type="dcterms:W3CDTF">2014-03-15T11:36:55Z</dcterms:created>
  <dcterms:modified xsi:type="dcterms:W3CDTF">2014-05-28T15:43:24Z</dcterms:modified>
</cp:coreProperties>
</file>