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58" r:id="rId4"/>
    <p:sldId id="262" r:id="rId5"/>
    <p:sldId id="260" r:id="rId6"/>
    <p:sldId id="264" r:id="rId7"/>
    <p:sldId id="276" r:id="rId8"/>
    <p:sldId id="277" r:id="rId9"/>
    <p:sldId id="278" r:id="rId10"/>
    <p:sldId id="280" r:id="rId11"/>
    <p:sldId id="271" r:id="rId12"/>
    <p:sldId id="272" r:id="rId13"/>
    <p:sldId id="273" r:id="rId14"/>
    <p:sldId id="281" r:id="rId15"/>
    <p:sldId id="265" r:id="rId16"/>
    <p:sldId id="266" r:id="rId17"/>
    <p:sldId id="267" r:id="rId18"/>
    <p:sldId id="268" r:id="rId19"/>
    <p:sldId id="269" r:id="rId20"/>
    <p:sldId id="270" r:id="rId21"/>
    <p:sldId id="259" r:id="rId22"/>
    <p:sldId id="26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75" d="100"/>
          <a:sy n="75" d="100"/>
        </p:scale>
        <p:origin x="-122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G:\английский\хэлуин\хэл\25_hallow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-1"/>
            <a:ext cx="9144032" cy="7643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английский\хэлуин\хэл\Free-Haunted-Halloween-Screensaver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906039" cy="7429529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214290"/>
            <a:ext cx="4786346" cy="614364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4000" b="1" dirty="0" smtClean="0">
                <a:solidFill>
                  <a:srgbClr val="FFFF00"/>
                </a:solidFill>
              </a:rPr>
              <a:t>The sky is dark,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The stars are blue, 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The witches are making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Their witches’ brew.</a:t>
            </a:r>
            <a:endParaRPr lang="ru-RU" sz="4000" dirty="0" smtClean="0">
              <a:solidFill>
                <a:srgbClr val="FFFF00"/>
              </a:solidFill>
            </a:endParaRPr>
          </a:p>
          <a:p>
            <a:pPr algn="l"/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G:\английский\хэлуин\хэл\409055-1-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071546"/>
            <a:ext cx="7858180" cy="5786478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 smtClean="0">
                <a:solidFill>
                  <a:schemeClr val="bg1"/>
                </a:solidFill>
              </a:rPr>
              <a:t>Halloween</a:t>
            </a:r>
            <a:r>
              <a:rPr lang="ru-RU" sz="3600" b="1" dirty="0" smtClean="0">
                <a:solidFill>
                  <a:schemeClr val="bg1"/>
                </a:solidFill>
              </a:rPr>
              <a:t> – праздник, который берёт начало из культуры древних кельтов. Ночь с 31 октября на 1 ноября называли </a:t>
            </a:r>
            <a:r>
              <a:rPr lang="ru-RU" sz="3600" b="1" u="sng" dirty="0" err="1" smtClean="0">
                <a:solidFill>
                  <a:srgbClr val="C00000"/>
                </a:solidFill>
              </a:rPr>
              <a:t>Самайн</a:t>
            </a:r>
            <a:r>
              <a:rPr lang="ru-RU" sz="3600" b="1" dirty="0" smtClean="0">
                <a:solidFill>
                  <a:schemeClr val="bg1"/>
                </a:solidFill>
              </a:rPr>
              <a:t> – считалось, что в эту ночь граница между миром мёртвых и миром живых исчезает и для того, чтобы отпугнуть нечисть одевались в звериные шкуры.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G:\английский\хэлуин\хэл\Happy_Halloween_28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714356"/>
            <a:ext cx="75724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Ночь перед праздником, в средневековом английском языке, именовалась </a:t>
            </a:r>
          </a:p>
          <a:p>
            <a:r>
              <a:rPr lang="ru-RU" sz="4000" b="1" dirty="0" smtClean="0">
                <a:solidFill>
                  <a:srgbClr val="FFFF00"/>
                </a:solidFill>
              </a:rPr>
              <a:t>      All </a:t>
            </a:r>
            <a:r>
              <a:rPr lang="ru-RU" sz="4000" b="1" dirty="0" err="1" smtClean="0">
                <a:solidFill>
                  <a:srgbClr val="FFFF00"/>
                </a:solidFill>
              </a:rPr>
              <a:t>Hallows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Even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sz="4000" b="1" dirty="0" smtClean="0">
                <a:solidFill>
                  <a:srgbClr val="FFFF00"/>
                </a:solidFill>
              </a:rPr>
              <a:t>«Вечер</a:t>
            </a: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rgbClr val="FFFF00"/>
                </a:solidFill>
              </a:rPr>
              <a:t>всех святых»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G:\английский\хэлуин\хэл\36130-1-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642918"/>
            <a:ext cx="7815290" cy="2671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JACK-O'-LANTERN</a:t>
            </a:r>
            <a:r>
              <a:rPr kumimoji="0" lang="ru-RU" sz="6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800" b="1" i="1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Светильник Джека</a:t>
            </a:r>
            <a:r>
              <a:rPr kumimoji="0" lang="ru-RU" sz="4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ru-RU" sz="4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Джек-Фонарь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G:\английский\хэлуин\хэл\10000000000003200000025A4055C4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pic>
        <p:nvPicPr>
          <p:cNvPr id="9219" name="Picture 3" descr="G:\английский\хэлуин\хэл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550358"/>
            <a:ext cx="3857652" cy="5164790"/>
          </a:xfrm>
          <a:prstGeom prst="rect">
            <a:avLst/>
          </a:prstGeom>
          <a:noFill/>
        </p:spPr>
      </p:pic>
      <p:pic>
        <p:nvPicPr>
          <p:cNvPr id="9220" name="Picture 4" descr="G:\английский\хэлуин\хэл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0"/>
            <a:ext cx="421481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G:\английский\хэлуин\хэл\10000000000003200000025A4055C4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pic>
        <p:nvPicPr>
          <p:cNvPr id="10242" name="Picture 2" descr="G:\английский\хэлуин\хэл\Jackhy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65" y="785794"/>
            <a:ext cx="3520003" cy="5457832"/>
          </a:xfrm>
          <a:prstGeom prst="rect">
            <a:avLst/>
          </a:prstGeom>
          <a:noFill/>
        </p:spPr>
      </p:pic>
      <p:pic>
        <p:nvPicPr>
          <p:cNvPr id="10243" name="Picture 3" descr="G:\английский\хэлуин\хэл\ntau3tcx0hb1qzu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14290"/>
            <a:ext cx="3643338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G:\английский\хэлуин\хэл\10000000000003200000025A4055C4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pic>
        <p:nvPicPr>
          <p:cNvPr id="11266" name="Picture 2" descr="G:\английский\хэлуин\хэл\Halloween-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66695"/>
            <a:ext cx="3552572" cy="5476883"/>
          </a:xfrm>
          <a:prstGeom prst="rect">
            <a:avLst/>
          </a:prstGeom>
          <a:noFill/>
        </p:spPr>
      </p:pic>
      <p:pic>
        <p:nvPicPr>
          <p:cNvPr id="11267" name="Picture 3" descr="G:\английский\хэлуин\хэл\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00098" y="1571612"/>
            <a:ext cx="5414248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G:\английский\хэлуин\хэл\10000000000003200000025A4055C4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pic>
        <p:nvPicPr>
          <p:cNvPr id="12290" name="Picture 2" descr="G:\английский\хэлуин\хэл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877" y="2428892"/>
            <a:ext cx="4549561" cy="4214818"/>
          </a:xfrm>
          <a:prstGeom prst="rect">
            <a:avLst/>
          </a:prstGeom>
          <a:noFill/>
        </p:spPr>
      </p:pic>
      <p:pic>
        <p:nvPicPr>
          <p:cNvPr id="12291" name="Picture 3" descr="G:\английский\хэлуин\хэл\1320166688_0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85728"/>
            <a:ext cx="3786214" cy="4862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spc="300" dirty="0" smtClean="0"/>
              <a:t>Costumes</a:t>
            </a:r>
            <a:endParaRPr lang="ru-RU" sz="8000" b="1" i="1" spc="3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G:\английский\хэлуин\хэл\disn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85926"/>
            <a:ext cx="6836617" cy="4021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9" name="Picture 3" descr="G:\английский\хэлуин\хэл\199108_4513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15" y="214290"/>
            <a:ext cx="4333885" cy="3252147"/>
          </a:xfrm>
          <a:prstGeom prst="rect">
            <a:avLst/>
          </a:prstGeom>
          <a:noFill/>
        </p:spPr>
      </p:pic>
      <p:pic>
        <p:nvPicPr>
          <p:cNvPr id="19460" name="Picture 4" descr="G:\английский\хэлуин\хэл\411986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290"/>
            <a:ext cx="4040198" cy="4040198"/>
          </a:xfrm>
          <a:prstGeom prst="rect">
            <a:avLst/>
          </a:prstGeom>
          <a:noFill/>
        </p:spPr>
      </p:pic>
      <p:pic>
        <p:nvPicPr>
          <p:cNvPr id="19461" name="Picture 5" descr="G:\английский\хэлуин\хэл\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54" y="3429000"/>
            <a:ext cx="4381508" cy="3286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3" name="Picture 3" descr="G:\английский\хэлуин\хэл\1320064713_foto219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92" y="214290"/>
            <a:ext cx="3786194" cy="3786194"/>
          </a:xfrm>
          <a:prstGeom prst="rect">
            <a:avLst/>
          </a:prstGeom>
          <a:noFill/>
        </p:spPr>
      </p:pic>
      <p:pic>
        <p:nvPicPr>
          <p:cNvPr id="20484" name="Picture 4" descr="G:\английский\хэлуин\хэл\H93kf0_c9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14290"/>
            <a:ext cx="3976696" cy="3857652"/>
          </a:xfrm>
          <a:prstGeom prst="rect">
            <a:avLst/>
          </a:prstGeom>
          <a:noFill/>
        </p:spPr>
      </p:pic>
      <p:pic>
        <p:nvPicPr>
          <p:cNvPr id="20485" name="Picture 5" descr="G:\английский\хэлуин\хэл\1167688573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429024"/>
            <a:ext cx="3643314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i="1" spc="300" dirty="0" smtClean="0">
                <a:solidFill>
                  <a:schemeClr val="bg1"/>
                </a:solidFill>
              </a:rPr>
              <a:t>trick-or-treat</a:t>
            </a:r>
            <a:endParaRPr lang="ru-RU" sz="7200" b="1" i="1" spc="3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G:\английский\хэлуин\хэл\ar128857265123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5459677" cy="3643338"/>
          </a:xfrm>
          <a:prstGeom prst="rect">
            <a:avLst/>
          </a:prstGeom>
          <a:noFill/>
        </p:spPr>
      </p:pic>
      <p:pic>
        <p:nvPicPr>
          <p:cNvPr id="23555" name="Picture 3" descr="G:\английский\хэлуин\хэл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429000"/>
            <a:ext cx="5357818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spc="300" dirty="0" smtClean="0">
                <a:solidFill>
                  <a:schemeClr val="bg1"/>
                </a:solidFill>
              </a:rPr>
              <a:t>trick-or-treat</a:t>
            </a:r>
            <a:endParaRPr lang="ru-RU" sz="7200" b="1" i="1" spc="3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G:\английский\хэлуин\хэл\6F93339D48FA146D15C0A53AE36D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5808" y="1309688"/>
            <a:ext cx="7269530" cy="49768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G:\английский\хэлуин\хэл\0_6dcf3_7d34b1c0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1553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32" y="357166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Disney Halloween</a:t>
            </a:r>
            <a:endParaRPr lang="ru-RU" sz="72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G:\английский\хэлуин\хэл\0_8bfcc_7b356d4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500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G:\английский\хэлуин\хэл\x_587c317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32" cy="7358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G:\английский\хэлуин\хэл\59BCF3B5F09B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G:\английский\хэлуин\хэл\disney_halloween_wallpaper___pooh_and_friends-8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G:\английский\хэлуин\хэл\halloween_wallpaper_winnie_the_pooh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английский\хэлуин\хэл\0006-006-Halloween-wor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английский\хэлуин\хэл\nastol.com.ua_63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900"/>
            <a:ext cx="10644230" cy="70009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57354" y="285736"/>
            <a:ext cx="8229600" cy="1143000"/>
          </a:xfrm>
        </p:spPr>
        <p:txBody>
          <a:bodyPr/>
          <a:lstStyle/>
          <a:p>
            <a:r>
              <a:rPr lang="ru-RU" b="1" i="1" smtClean="0">
                <a:solidFill>
                  <a:schemeClr val="bg1"/>
                </a:solidFill>
              </a:rPr>
              <a:t>9</a:t>
            </a:r>
            <a:r>
              <a:rPr lang="ru-RU" b="1" i="1" smtClean="0">
                <a:solidFill>
                  <a:schemeClr val="bg1"/>
                </a:solidFill>
              </a:rPr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фактов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322"/>
            <a:ext cx="8501122" cy="592933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главные цвета </a:t>
            </a:r>
            <a:r>
              <a:rPr lang="ru-RU" b="1" u="sng" dirty="0" smtClean="0">
                <a:solidFill>
                  <a:schemeClr val="bg1"/>
                </a:solidFill>
              </a:rPr>
              <a:t>черный и оранжевый.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на первых строчках в рейтинге коммерческих фестивалей мира.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самый большой денежный приз на празднике равняется 25.000</a:t>
            </a:r>
            <a:r>
              <a:rPr lang="en-US" dirty="0" smtClean="0">
                <a:solidFill>
                  <a:schemeClr val="bg1"/>
                </a:solidFill>
              </a:rPr>
              <a:t>$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ru-RU" b="1" u="sng" dirty="0" smtClean="0">
                <a:solidFill>
                  <a:schemeClr val="bg1"/>
                </a:solidFill>
              </a:rPr>
              <a:t>“лидирующая” сладость</a:t>
            </a:r>
            <a:r>
              <a:rPr lang="ru-RU" u="sng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- шоколад!  </a:t>
            </a:r>
          </a:p>
          <a:p>
            <a:pPr algn="just"/>
            <a:r>
              <a:rPr lang="en-US" b="1" u="sng" dirty="0" smtClean="0">
                <a:solidFill>
                  <a:schemeClr val="bg1"/>
                </a:solidFill>
              </a:rPr>
              <a:t>c</a:t>
            </a:r>
            <a:r>
              <a:rPr lang="ru-RU" b="1" u="sng" dirty="0" err="1" smtClean="0">
                <a:solidFill>
                  <a:schemeClr val="bg1"/>
                </a:solidFill>
              </a:rPr>
              <a:t>амая</a:t>
            </a:r>
            <a:r>
              <a:rPr lang="ru-RU" b="1" u="sng" dirty="0" smtClean="0">
                <a:solidFill>
                  <a:schemeClr val="bg1"/>
                </a:solidFill>
              </a:rPr>
              <a:t> большая тыква</a:t>
            </a:r>
            <a:r>
              <a:rPr lang="ru-RU" dirty="0" smtClean="0">
                <a:solidFill>
                  <a:schemeClr val="bg1"/>
                </a:solidFill>
              </a:rPr>
              <a:t> весила 1446 фунтов (</a:t>
            </a:r>
            <a:r>
              <a:rPr lang="ru-RU" b="1" dirty="0" smtClean="0">
                <a:solidFill>
                  <a:schemeClr val="bg1"/>
                </a:solidFill>
              </a:rPr>
              <a:t>655,895 кг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в списке самых распространенных фобий среди детей.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в Мексике также отмечается еще и </a:t>
            </a:r>
            <a:r>
              <a:rPr lang="ru-RU" b="1" u="sng" dirty="0" smtClean="0">
                <a:solidFill>
                  <a:schemeClr val="bg1"/>
                </a:solidFill>
              </a:rPr>
              <a:t>День мертвых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первые </a:t>
            </a:r>
            <a:r>
              <a:rPr lang="ru-RU" dirty="0" err="1" smtClean="0">
                <a:solidFill>
                  <a:schemeClr val="bg1"/>
                </a:solidFill>
              </a:rPr>
              <a:t>джек-фонари</a:t>
            </a:r>
            <a:r>
              <a:rPr lang="ru-RU" dirty="0" smtClean="0">
                <a:solidFill>
                  <a:schemeClr val="bg1"/>
                </a:solidFill>
              </a:rPr>
              <a:t> вырезали из </a:t>
            </a:r>
            <a:r>
              <a:rPr lang="ru-RU" dirty="0" smtClean="0">
                <a:solidFill>
                  <a:schemeClr val="bg1"/>
                </a:solidFill>
              </a:rPr>
              <a:t>репы. </a:t>
            </a:r>
            <a:endParaRPr lang="ru-RU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традиционные страшные костюмы и маски сопровождают праздник 2000 лет.</a:t>
            </a:r>
          </a:p>
          <a:p>
            <a:pPr algn="just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37</Words>
  <PresentationFormat>Экран (4:3)</PresentationFormat>
  <Paragraphs>20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Costumes</vt:lpstr>
      <vt:lpstr>Слайд 11</vt:lpstr>
      <vt:lpstr>Слайд 12</vt:lpstr>
      <vt:lpstr>trick-or-treat</vt:lpstr>
      <vt:lpstr>trick-or-treat</vt:lpstr>
      <vt:lpstr>Disney Halloween</vt:lpstr>
      <vt:lpstr>Слайд 16</vt:lpstr>
      <vt:lpstr>Слайд 17</vt:lpstr>
      <vt:lpstr>Слайд 18</vt:lpstr>
      <vt:lpstr>Слайд 19</vt:lpstr>
      <vt:lpstr>Слайд 20</vt:lpstr>
      <vt:lpstr>Слайд 21</vt:lpstr>
      <vt:lpstr>9 фактов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TravelMate8573T</cp:lastModifiedBy>
  <cp:revision>13</cp:revision>
  <dcterms:modified xsi:type="dcterms:W3CDTF">2013-10-31T10:01:00Z</dcterms:modified>
</cp:coreProperties>
</file>