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60" r:id="rId4"/>
    <p:sldId id="262" r:id="rId5"/>
    <p:sldId id="259" r:id="rId6"/>
    <p:sldId id="261" r:id="rId7"/>
    <p:sldId id="263" r:id="rId8"/>
    <p:sldId id="264" r:id="rId9"/>
    <p:sldId id="278" r:id="rId10"/>
    <p:sldId id="266" r:id="rId11"/>
    <p:sldId id="265" r:id="rId12"/>
    <p:sldId id="267" r:id="rId13"/>
    <p:sldId id="277" r:id="rId14"/>
    <p:sldId id="269" r:id="rId15"/>
    <p:sldId id="271" r:id="rId16"/>
    <p:sldId id="270" r:id="rId17"/>
    <p:sldId id="274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C4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74" y="13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/>
              <a:t>Уровень</a:t>
            </a:r>
            <a:r>
              <a:rPr lang="ru-RU" baseline="0"/>
              <a:t> занятости видами спорта</a:t>
            </a:r>
            <a:endParaRPr lang="ru-RU"/>
          </a:p>
        </c:rich>
      </c:tx>
      <c:layout/>
      <c:overlay val="1"/>
    </c:title>
    <c:autoTitleDeleted val="0"/>
    <c:plotArea>
      <c:layout/>
      <c:lineChart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2005 год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Пляжный волейбол</c:v>
                </c:pt>
                <c:pt idx="1">
                  <c:v>Лыжный спорт</c:v>
                </c:pt>
                <c:pt idx="2">
                  <c:v>Катание на коньках</c:v>
                </c:pt>
                <c:pt idx="3">
                  <c:v>Хоккей</c:v>
                </c:pt>
                <c:pt idx="4">
                  <c:v>Спортивное ориентирование</c:v>
                </c:pt>
                <c:pt idx="5">
                  <c:v>Туризм</c:v>
                </c:pt>
                <c:pt idx="6">
                  <c:v>Катание на роликах и скейтборде</c:v>
                </c:pt>
                <c:pt idx="7">
                  <c:v>Занятия на тренажерах</c:v>
                </c:pt>
                <c:pt idx="8">
                  <c:v>Катание на велосипедах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0</c:v>
                </c:pt>
                <c:pt idx="1">
                  <c:v>15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10</c:v>
                </c:pt>
                <c:pt idx="6">
                  <c:v>4</c:v>
                </c:pt>
                <c:pt idx="7">
                  <c:v>7</c:v>
                </c:pt>
                <c:pt idx="8">
                  <c:v>23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год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Пляжный волейбол</c:v>
                </c:pt>
                <c:pt idx="1">
                  <c:v>Лыжный спорт</c:v>
                </c:pt>
                <c:pt idx="2">
                  <c:v>Катание на коньках</c:v>
                </c:pt>
                <c:pt idx="3">
                  <c:v>Хоккей</c:v>
                </c:pt>
                <c:pt idx="4">
                  <c:v>Спортивное ориентирование</c:v>
                </c:pt>
                <c:pt idx="5">
                  <c:v>Туризм</c:v>
                </c:pt>
                <c:pt idx="6">
                  <c:v>Катание на роликах и скейтборде</c:v>
                </c:pt>
                <c:pt idx="7">
                  <c:v>Занятия на тренажерах</c:v>
                </c:pt>
                <c:pt idx="8">
                  <c:v>Катание на велосипедах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25</c:v>
                </c:pt>
                <c:pt idx="1">
                  <c:v>40</c:v>
                </c:pt>
                <c:pt idx="2">
                  <c:v>48</c:v>
                </c:pt>
                <c:pt idx="3">
                  <c:v>22</c:v>
                </c:pt>
                <c:pt idx="4">
                  <c:v>15</c:v>
                </c:pt>
                <c:pt idx="5">
                  <c:v>15</c:v>
                </c:pt>
                <c:pt idx="6">
                  <c:v>33</c:v>
                </c:pt>
                <c:pt idx="7">
                  <c:v>26</c:v>
                </c:pt>
                <c:pt idx="8">
                  <c:v>70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013376"/>
        <c:axId val="101014912"/>
      </c:lineChart>
      <c:catAx>
        <c:axId val="101013376"/>
        <c:scaling>
          <c:orientation val="minMax"/>
        </c:scaling>
        <c:delete val="1"/>
        <c:axPos val="b"/>
        <c:majorTickMark val="none"/>
        <c:minorTickMark val="cross"/>
        <c:tickLblPos val="nextTo"/>
        <c:crossAx val="101014912"/>
        <c:crosses val="autoZero"/>
        <c:auto val="1"/>
        <c:lblAlgn val="ctr"/>
        <c:lblOffset val="100"/>
        <c:noMultiLvlLbl val="1"/>
      </c:catAx>
      <c:valAx>
        <c:axId val="101014912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cross"/>
        <c:tickLblPos val="nextTo"/>
        <c:crossAx val="101013376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/>
      <c:overlay val="1"/>
    </c:legend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Уровень</a:t>
            </a:r>
            <a:r>
              <a:rPr lang="ru-RU" sz="1200" baseline="0" dirty="0"/>
              <a:t> </a:t>
            </a:r>
            <a:r>
              <a:rPr lang="ru-RU" sz="1100" baseline="0" dirty="0"/>
              <a:t>заболеваемости</a:t>
            </a:r>
            <a:r>
              <a:rPr lang="ru-RU" sz="1200" baseline="0" dirty="0"/>
              <a:t> школьников в течение учебного года (%)</a:t>
            </a:r>
            <a:endParaRPr lang="ru-RU" sz="1200" dirty="0"/>
          </a:p>
        </c:rich>
      </c:tx>
      <c:layout/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4.6296296296296302E-3"/>
                  <c:y val="-4.3650793650793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148148148148147E-3"/>
                  <c:y val="-4.7619047619047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6.7460317460317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5.1587301587301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5.9523809523809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2.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4.7619047619047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2005-2006 уч.г.</c:v>
                </c:pt>
                <c:pt idx="1">
                  <c:v>2006-2007 уч.г.</c:v>
                </c:pt>
                <c:pt idx="2">
                  <c:v>2007-2008 уч.г.</c:v>
                </c:pt>
                <c:pt idx="3">
                  <c:v>2008-2009 уч.г.</c:v>
                </c:pt>
                <c:pt idx="4">
                  <c:v>2009-2010 уч.г.</c:v>
                </c:pt>
                <c:pt idx="5">
                  <c:v>2010-2011 уч.г.</c:v>
                </c:pt>
                <c:pt idx="6">
                  <c:v>2011-2012 уч.г.</c:v>
                </c:pt>
                <c:pt idx="7">
                  <c:v>2012-2013 уч.г</c:v>
                </c:pt>
                <c:pt idx="8">
                  <c:v>2013-2014 уч.г.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23</c:v>
                </c:pt>
                <c:pt idx="1">
                  <c:v>23</c:v>
                </c:pt>
                <c:pt idx="2">
                  <c:v>21</c:v>
                </c:pt>
                <c:pt idx="3">
                  <c:v>22</c:v>
                </c:pt>
                <c:pt idx="4">
                  <c:v>19</c:v>
                </c:pt>
                <c:pt idx="5">
                  <c:v>17</c:v>
                </c:pt>
                <c:pt idx="6">
                  <c:v>17</c:v>
                </c:pt>
                <c:pt idx="7">
                  <c:v>16</c:v>
                </c:pt>
                <c:pt idx="8">
                  <c:v>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2005-2006 уч.г.</c:v>
                </c:pt>
                <c:pt idx="1">
                  <c:v>2006-2007 уч.г.</c:v>
                </c:pt>
                <c:pt idx="2">
                  <c:v>2007-2008 уч.г.</c:v>
                </c:pt>
                <c:pt idx="3">
                  <c:v>2008-2009 уч.г.</c:v>
                </c:pt>
                <c:pt idx="4">
                  <c:v>2009-2010 уч.г.</c:v>
                </c:pt>
                <c:pt idx="5">
                  <c:v>2010-2011 уч.г.</c:v>
                </c:pt>
                <c:pt idx="6">
                  <c:v>2011-2012 уч.г.</c:v>
                </c:pt>
                <c:pt idx="7">
                  <c:v>2012-2013 уч.г</c:v>
                </c:pt>
                <c:pt idx="8">
                  <c:v>2013-2014 уч.г.</c:v>
                </c:pt>
              </c:strCache>
            </c:strRef>
          </c:cat>
          <c:val>
            <c:numRef>
              <c:f>Лист1!$C$2:$C$10</c:f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2005-2006 уч.г.</c:v>
                </c:pt>
                <c:pt idx="1">
                  <c:v>2006-2007 уч.г.</c:v>
                </c:pt>
                <c:pt idx="2">
                  <c:v>2007-2008 уч.г.</c:v>
                </c:pt>
                <c:pt idx="3">
                  <c:v>2008-2009 уч.г.</c:v>
                </c:pt>
                <c:pt idx="4">
                  <c:v>2009-2010 уч.г.</c:v>
                </c:pt>
                <c:pt idx="5">
                  <c:v>2010-2011 уч.г.</c:v>
                </c:pt>
                <c:pt idx="6">
                  <c:v>2011-2012 уч.г.</c:v>
                </c:pt>
                <c:pt idx="7">
                  <c:v>2012-2013 уч.г</c:v>
                </c:pt>
                <c:pt idx="8">
                  <c:v>2013-2014 уч.г.</c:v>
                </c:pt>
              </c:strCache>
            </c:strRef>
          </c:cat>
          <c:val>
            <c:numRef>
              <c:f>Лист1!$D$2:$D$10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074880"/>
        <c:axId val="212076416"/>
        <c:axId val="179718336"/>
      </c:line3DChart>
      <c:catAx>
        <c:axId val="212074880"/>
        <c:scaling>
          <c:orientation val="minMax"/>
        </c:scaling>
        <c:delete val="0"/>
        <c:axPos val="b"/>
        <c:majorTickMark val="out"/>
        <c:minorTickMark val="none"/>
        <c:tickLblPos val="nextTo"/>
        <c:crossAx val="212076416"/>
        <c:crosses val="autoZero"/>
        <c:auto val="1"/>
        <c:lblAlgn val="ctr"/>
        <c:lblOffset val="100"/>
        <c:noMultiLvlLbl val="0"/>
      </c:catAx>
      <c:valAx>
        <c:axId val="212076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074880"/>
        <c:crosses val="autoZero"/>
        <c:crossBetween val="between"/>
      </c:valAx>
      <c:serAx>
        <c:axId val="179718336"/>
        <c:scaling>
          <c:orientation val="minMax"/>
        </c:scaling>
        <c:delete val="1"/>
        <c:axPos val="b"/>
        <c:majorTickMark val="out"/>
        <c:minorTickMark val="none"/>
        <c:tickLblPos val="nextTo"/>
        <c:crossAx val="212076416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7DAEC-01E9-41A9-8AD5-E6B3457CCFF9}" type="datetimeFigureOut">
              <a:rPr lang="ru-RU" smtClean="0"/>
              <a:pPr/>
              <a:t>13.08.2014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9499F-22AB-4D32-858A-A66AC0541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313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9499F-22AB-4D32-858A-A66AC0541FC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533400"/>
            <a:ext cx="8915400" cy="1981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Конкурсное задание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Методический семинар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b="1" i="1" dirty="0" smtClean="0">
                <a:solidFill>
                  <a:srgbClr val="002060"/>
                </a:solidFill>
              </a:rPr>
              <a:t>Тема «Физическая культура  как личное достижение»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382000" cy="1981200"/>
          </a:xfrm>
          <a:solidFill>
            <a:schemeClr val="accent1">
              <a:lumMod val="20000"/>
              <a:lumOff val="80000"/>
              <a:alpha val="48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Участник всероссийского конкурса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«Учитель года»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Ионов Сергей Викторович,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учитель высшей квалификационной  категории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62000" y="5486400"/>
            <a:ext cx="76200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 smtClean="0">
                <a:solidFill>
                  <a:srgbClr val="002060"/>
                </a:solidFill>
              </a:rPr>
              <a:t>Московская область, </a:t>
            </a:r>
            <a:r>
              <a:rPr lang="ru-RU" sz="3200" dirty="0" err="1" smtClean="0">
                <a:solidFill>
                  <a:srgbClr val="002060"/>
                </a:solidFill>
              </a:rPr>
              <a:t>Серпуховский</a:t>
            </a:r>
            <a:r>
              <a:rPr lang="ru-RU" sz="3200" dirty="0" smtClean="0">
                <a:solidFill>
                  <a:srgbClr val="002060"/>
                </a:solidFill>
              </a:rPr>
              <a:t> муниципальный район , МОУ </a:t>
            </a:r>
            <a:r>
              <a:rPr lang="ru-RU" sz="3200" dirty="0" err="1" smtClean="0">
                <a:solidFill>
                  <a:srgbClr val="002060"/>
                </a:solidFill>
              </a:rPr>
              <a:t>Райсеменовская</a:t>
            </a:r>
            <a:r>
              <a:rPr lang="ru-RU" sz="3200" dirty="0" smtClean="0">
                <a:solidFill>
                  <a:srgbClr val="002060"/>
                </a:solidFill>
              </a:rPr>
              <a:t> средняя общеобразовательная школа»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04800" y="457200"/>
            <a:ext cx="8305800" cy="304800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533400" y="990600"/>
            <a:ext cx="8077200" cy="22860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То, что сегодня ребенок умеет делать в сотрудничестве и под руководством, </a:t>
            </a:r>
          </a:p>
          <a:p>
            <a:pPr algn="ctr">
              <a:buNone/>
            </a:pPr>
            <a:r>
              <a:rPr lang="ru-RU" dirty="0" smtClean="0"/>
              <a:t>завтра он становится способен</a:t>
            </a:r>
          </a:p>
          <a:p>
            <a:pPr algn="ctr">
              <a:buNone/>
            </a:pPr>
            <a:r>
              <a:rPr lang="ru-RU" dirty="0" smtClean="0"/>
              <a:t> выполнить самостоятельно…» </a:t>
            </a:r>
          </a:p>
          <a:p>
            <a:pPr>
              <a:buNone/>
            </a:pPr>
            <a:r>
              <a:rPr lang="ru-RU" dirty="0" smtClean="0"/>
              <a:t>                                                      Л.С. </a:t>
            </a:r>
            <a:r>
              <a:rPr lang="ru-RU" dirty="0" err="1" smtClean="0"/>
              <a:t>Выготский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5105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atin typeface="+mj-lt"/>
                <a:ea typeface="+mj-ea"/>
                <a:cs typeface="+mj-cs"/>
              </a:rPr>
              <a:t>  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Melekh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914400"/>
            <a:ext cx="139065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62745">
            <a:off x="278452" y="5221451"/>
            <a:ext cx="865771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40287">
            <a:off x="953220" y="5208901"/>
            <a:ext cx="763392" cy="105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63654">
            <a:off x="1651020" y="5218437"/>
            <a:ext cx="750844" cy="100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99881">
            <a:off x="6781800" y="4953000"/>
            <a:ext cx="1981200" cy="161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254312">
            <a:off x="2199868" y="5475593"/>
            <a:ext cx="1093647" cy="86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C:\Users\Lenovo\Downloads\портрет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91000" y="4495800"/>
            <a:ext cx="1371600" cy="205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Возникшие проблемы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" y="838200"/>
            <a:ext cx="3733800" cy="2590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Дети пассивны,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имеют увлекающего их дела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00600" y="838200"/>
            <a:ext cx="3733800" cy="2590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Отсутствие  в деревне условий для занятий спортом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9600" y="3581400"/>
            <a:ext cx="7772400" cy="1295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Отсутствие  психологического комфорта, ухудшение физического здоровья учеников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5800" y="5029200"/>
            <a:ext cx="7772400" cy="1524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Негативно сказывается  на результатах физкультурно-оздоровительной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работы в школе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Стрелка вниз 7"/>
          <p:cNvSpPr/>
          <p:nvPr/>
        </p:nvSpPr>
        <p:spPr>
          <a:xfrm rot="20667964">
            <a:off x="3719145" y="3130909"/>
            <a:ext cx="694790" cy="5543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391033">
            <a:off x="4500674" y="3162380"/>
            <a:ext cx="694790" cy="5543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267200" y="4800600"/>
            <a:ext cx="392343" cy="3692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Обсуждение проблемы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4800" y="1295400"/>
            <a:ext cx="27432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Совет  старшеклассников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00400" y="1295400"/>
            <a:ext cx="27432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Педагогический совет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96000" y="1295400"/>
            <a:ext cx="27432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Родительская общественность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62000" y="5486400"/>
            <a:ext cx="79248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Проект «Моя олимпийская деревня»</a:t>
            </a:r>
            <a:endParaRPr lang="ru-RU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8" name="Picture 3" descr="C:\Users\Lenovo\Downloads\Ионову\Ионову\IMG_23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38400"/>
            <a:ext cx="262597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Lenovo\Downloads\Ионову\Ионову\IMG_38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514600"/>
            <a:ext cx="22860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Lenovo\Downloads\Ионову\Ионову\DSC_72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2514600"/>
            <a:ext cx="2286532" cy="15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81000" y="1295400"/>
            <a:ext cx="8229600" cy="5257800"/>
          </a:xfrm>
          <a:prstGeom prst="round2Diag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нужно ученику для психологического комфорта?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990600" y="1447800"/>
            <a:ext cx="3581400" cy="9144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Чтобы он был здоров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990600" y="4419600"/>
            <a:ext cx="6172200" cy="9144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 был обременен внутренними психологическими проблемами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990600" y="3429000"/>
            <a:ext cx="5410200" cy="9144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Мог быть самими собой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990600" y="2438400"/>
            <a:ext cx="4419600" cy="9144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Был занят увлекательным           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   делом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990600" y="5410200"/>
            <a:ext cx="7086600" cy="9144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Чтобы его окружали педагоги с активной жизненной        позицией      и    увлеченные дети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457200" y="1524000"/>
            <a:ext cx="8001000" cy="5029200"/>
          </a:xfrm>
          <a:prstGeom prst="snip2Diag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«Моя олимпийская деревня» 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(2005-2015г.г.)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Цель: </a:t>
            </a:r>
            <a:r>
              <a:rPr lang="ru-RU" sz="2000" dirty="0" smtClean="0"/>
              <a:t>Сделать занятия физической культурой не только </a:t>
            </a:r>
            <a:r>
              <a:rPr lang="ru-RU" sz="2000" dirty="0" err="1" smtClean="0"/>
              <a:t>увлекатель</a:t>
            </a:r>
            <a:r>
              <a:rPr lang="ru-RU" sz="2000" dirty="0" smtClean="0"/>
              <a:t>-</a:t>
            </a:r>
          </a:p>
          <a:p>
            <a:pPr>
              <a:buNone/>
            </a:pPr>
            <a:r>
              <a:rPr lang="ru-RU" sz="2000" dirty="0" err="1" smtClean="0"/>
              <a:t>ным</a:t>
            </a:r>
            <a:r>
              <a:rPr lang="ru-RU" sz="2000" dirty="0" smtClean="0"/>
              <a:t> уроком, но и неотъемлемой частью жизни, личным достижением.</a:t>
            </a:r>
          </a:p>
          <a:p>
            <a:pPr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Миссия</a:t>
            </a:r>
            <a:r>
              <a:rPr lang="ru-RU" sz="2000" dirty="0" smtClean="0"/>
              <a:t>:  Привить ученикам желание активно участвовать в улучшении условий  жизни в родной деревне.</a:t>
            </a:r>
          </a:p>
          <a:p>
            <a:pPr>
              <a:buNone/>
            </a:pP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Задачи: </a:t>
            </a:r>
          </a:p>
          <a:p>
            <a:pPr>
              <a:buFontTx/>
              <a:buChar char="-"/>
            </a:pPr>
            <a:r>
              <a:rPr lang="ru-RU" sz="2000" dirty="0" smtClean="0"/>
              <a:t> создать  на территории деревни площадки для занятий разными видами спорта</a:t>
            </a:r>
          </a:p>
          <a:p>
            <a:pPr>
              <a:buFontTx/>
              <a:buChar char="-"/>
            </a:pPr>
            <a:r>
              <a:rPr lang="ru-RU" sz="2000" dirty="0" smtClean="0"/>
              <a:t>привлечь  жителей деревни, школьников, единомышленников к реализации проекта</a:t>
            </a:r>
          </a:p>
          <a:p>
            <a:pPr>
              <a:buFontTx/>
              <a:buChar char="-"/>
            </a:pPr>
            <a:r>
              <a:rPr lang="ru-RU" sz="2000" dirty="0" smtClean="0"/>
              <a:t>улучшить субъективное самочувствие,  укрепить физическое и психическое здоровье школьников</a:t>
            </a:r>
          </a:p>
          <a:p>
            <a:pPr>
              <a:buFontTx/>
              <a:buChar char="-"/>
            </a:pPr>
            <a:r>
              <a:rPr lang="ru-RU" sz="2000" dirty="0" smtClean="0"/>
              <a:t>создать  условия для двигательной активности, творческой самореализации и  психологической комфортности школьников.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Соответствие реализации проекта  требованиям ФГОС ОО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43000" y="609600"/>
            <a:ext cx="7543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Направленность федерального государственного стандарта ОО подтвердила важность проводимой  работы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52600" y="1447800"/>
            <a:ext cx="6934200" cy="990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None/>
            </a:pPr>
            <a:r>
              <a:rPr lang="ru-RU" dirty="0" smtClean="0">
                <a:solidFill>
                  <a:sysClr val="windowText" lastClr="000000"/>
                </a:solidFill>
              </a:rPr>
              <a:t>Обеспечение условий создания социальной ситуации развития обучающихся, обеспечивающей их социальную </a:t>
            </a:r>
            <a:r>
              <a:rPr lang="ru-RU" dirty="0" err="1" smtClean="0">
                <a:solidFill>
                  <a:sysClr val="windowText" lastClr="000000"/>
                </a:solidFill>
              </a:rPr>
              <a:t>самоиденти-фикацию</a:t>
            </a:r>
            <a:r>
              <a:rPr lang="ru-RU" dirty="0" smtClean="0">
                <a:solidFill>
                  <a:sysClr val="windowText" lastClr="000000"/>
                </a:solidFill>
              </a:rPr>
              <a:t> посредством личностно значимой деятельности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04800" y="762000"/>
            <a:ext cx="762000" cy="609600"/>
          </a:xfrm>
          <a:prstGeom prst="rightArrow">
            <a:avLst/>
          </a:prstGeom>
          <a:solidFill>
            <a:srgbClr val="C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04800" y="2895600"/>
            <a:ext cx="762000" cy="609600"/>
          </a:xfrm>
          <a:prstGeom prst="rightArrow">
            <a:avLst/>
          </a:prstGeom>
          <a:solidFill>
            <a:srgbClr val="C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43000" y="2514600"/>
            <a:ext cx="7543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Работа по проекту на основе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системно-деятельностного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подхода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52600" y="3352800"/>
            <a:ext cx="6934200" cy="1143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>
                <a:solidFill>
                  <a:sysClr val="windowText" lastClr="000000"/>
                </a:solidFill>
              </a:rPr>
              <a:t>Обеспечение: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формирования готовности к саморазвитию;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проектирование и конструирование  социальной среды развития обучающихся в системе образования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304800" y="4876800"/>
            <a:ext cx="762000" cy="609600"/>
          </a:xfrm>
          <a:prstGeom prst="rightArrow">
            <a:avLst/>
          </a:prstGeom>
          <a:solidFill>
            <a:srgbClr val="C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43000" y="4572000"/>
            <a:ext cx="7543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Единая нацеленность стандарта и проекта на  становление личностных характеристик обучающихся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28800" y="5410200"/>
            <a:ext cx="6858000" cy="1219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осознанно выполняющий правила здорового образа жизни;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осознающий и принимающий ценности человеческой жизни, семьи, гражданского общества;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любящий свой край и соё Отечество;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Соответствие реализации проекта  требованиям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к результатам освоения основной</a:t>
            </a:r>
            <a:r>
              <a:rPr kumimoji="0" lang="ru-RU" sz="2800" b="1" i="0" u="none" strike="noStrike" kern="1200" cap="none" spc="0" normalizeH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образовательной программы основного общего образования</a:t>
            </a:r>
            <a:endParaRPr kumimoji="0" lang="ru-RU" sz="28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1143000"/>
            <a:ext cx="27432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Предметные результаты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24200" y="1143000"/>
            <a:ext cx="28956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Метапредметные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результаты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72200" y="1143000"/>
            <a:ext cx="27432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Личностные результаты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4800" y="2209800"/>
            <a:ext cx="2743200" cy="441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endParaRPr lang="ru-RU" dirty="0" smtClean="0">
              <a:solidFill>
                <a:sysClr val="windowText" lastClr="000000"/>
              </a:solidFill>
            </a:endParaRP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развитие </a:t>
            </a:r>
            <a:r>
              <a:rPr lang="ru-RU" dirty="0" err="1" smtClean="0">
                <a:solidFill>
                  <a:sysClr val="windowText" lastClr="000000"/>
                </a:solidFill>
              </a:rPr>
              <a:t>двигатель-ной</a:t>
            </a:r>
            <a:r>
              <a:rPr lang="ru-RU" dirty="0" smtClean="0">
                <a:solidFill>
                  <a:sysClr val="windowText" lastClr="000000"/>
                </a:solidFill>
              </a:rPr>
              <a:t> активности  </a:t>
            </a:r>
            <a:r>
              <a:rPr lang="ru-RU" dirty="0" err="1" smtClean="0">
                <a:solidFill>
                  <a:sysClr val="windowText" lastClr="000000"/>
                </a:solidFill>
              </a:rPr>
              <a:t>обу-чающихся</a:t>
            </a:r>
            <a:r>
              <a:rPr lang="ru-RU" dirty="0" smtClean="0">
                <a:solidFill>
                  <a:sysClr val="windowText" lastClr="000000"/>
                </a:solidFill>
              </a:rPr>
              <a:t>, достижение положительной </a:t>
            </a:r>
            <a:r>
              <a:rPr lang="ru-RU" dirty="0" err="1" smtClean="0">
                <a:solidFill>
                  <a:sysClr val="windowText" lastClr="000000"/>
                </a:solidFill>
              </a:rPr>
              <a:t>дина-мики</a:t>
            </a:r>
            <a:r>
              <a:rPr lang="ru-RU" dirty="0" smtClean="0">
                <a:solidFill>
                  <a:sysClr val="windowText" lastClr="000000"/>
                </a:solidFill>
              </a:rPr>
              <a:t> в физическом развитии;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формирование </a:t>
            </a:r>
            <a:r>
              <a:rPr lang="ru-RU" dirty="0" err="1" smtClean="0">
                <a:solidFill>
                  <a:sysClr val="windowText" lastClr="000000"/>
                </a:solidFill>
              </a:rPr>
              <a:t>по-требности</a:t>
            </a:r>
            <a:r>
              <a:rPr lang="ru-RU" dirty="0" smtClean="0">
                <a:solidFill>
                  <a:sysClr val="windowText" lastClr="000000"/>
                </a:solidFill>
              </a:rPr>
              <a:t> в </a:t>
            </a:r>
            <a:r>
              <a:rPr lang="ru-RU" dirty="0" err="1" smtClean="0">
                <a:solidFill>
                  <a:sysClr val="windowText" lastClr="000000"/>
                </a:solidFill>
              </a:rPr>
              <a:t>система-тическом</a:t>
            </a:r>
            <a:r>
              <a:rPr lang="ru-RU" dirty="0" smtClean="0">
                <a:solidFill>
                  <a:sysClr val="windowText" lastClr="000000"/>
                </a:solidFill>
              </a:rPr>
              <a:t> участии в </a:t>
            </a:r>
            <a:r>
              <a:rPr lang="ru-RU" dirty="0" err="1" smtClean="0">
                <a:solidFill>
                  <a:sysClr val="windowText" lastClr="000000"/>
                </a:solidFill>
              </a:rPr>
              <a:t>физкультурно-спортив-ных</a:t>
            </a:r>
            <a:r>
              <a:rPr lang="ru-RU" dirty="0" smtClean="0">
                <a:solidFill>
                  <a:sysClr val="windowText" lastClr="000000"/>
                </a:solidFill>
              </a:rPr>
              <a:t> и </a:t>
            </a:r>
            <a:r>
              <a:rPr lang="ru-RU" dirty="0" err="1" smtClean="0">
                <a:solidFill>
                  <a:sysClr val="windowText" lastClr="000000"/>
                </a:solidFill>
              </a:rPr>
              <a:t>оздоровитель-ных</a:t>
            </a:r>
            <a:r>
              <a:rPr lang="ru-RU" dirty="0" smtClean="0">
                <a:solidFill>
                  <a:sysClr val="windowText" lastClr="000000"/>
                </a:solidFill>
              </a:rPr>
              <a:t>  мероприятиях; 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формирование и </a:t>
            </a:r>
            <a:r>
              <a:rPr lang="ru-RU" dirty="0" err="1" smtClean="0">
                <a:solidFill>
                  <a:sysClr val="windowText" lastClr="000000"/>
                </a:solidFill>
              </a:rPr>
              <a:t>раз-витие</a:t>
            </a:r>
            <a:r>
              <a:rPr lang="ru-RU" dirty="0" smtClean="0">
                <a:solidFill>
                  <a:sysClr val="windowText" lastClr="000000"/>
                </a:solidFill>
              </a:rPr>
              <a:t> установок </a:t>
            </a:r>
            <a:r>
              <a:rPr lang="ru-RU" dirty="0" err="1" smtClean="0">
                <a:solidFill>
                  <a:sysClr val="windowText" lastClr="000000"/>
                </a:solidFill>
              </a:rPr>
              <a:t>актив-ного</a:t>
            </a:r>
            <a:r>
              <a:rPr lang="ru-RU" dirty="0" smtClean="0">
                <a:solidFill>
                  <a:sysClr val="windowText" lastClr="000000"/>
                </a:solidFill>
              </a:rPr>
              <a:t>, здорового образа жизни;</a:t>
            </a:r>
          </a:p>
          <a:p>
            <a:pPr>
              <a:buFontTx/>
              <a:buChar char="-"/>
            </a:pPr>
            <a:endParaRPr lang="ru-RU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24200" y="2209800"/>
            <a:ext cx="2819400" cy="4343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умение определять цели и ставить для себя  задачи;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умение </a:t>
            </a:r>
            <a:r>
              <a:rPr lang="ru-RU" dirty="0" err="1" smtClean="0">
                <a:solidFill>
                  <a:sysClr val="windowText" lastClr="000000"/>
                </a:solidFill>
              </a:rPr>
              <a:t>самостоятель-но</a:t>
            </a:r>
            <a:r>
              <a:rPr lang="ru-RU" dirty="0" smtClean="0">
                <a:solidFill>
                  <a:sysClr val="windowText" lastClr="000000"/>
                </a:solidFill>
              </a:rPr>
              <a:t> планировать пути достижения цели, </a:t>
            </a:r>
            <a:r>
              <a:rPr lang="ru-RU" dirty="0" err="1" smtClean="0">
                <a:solidFill>
                  <a:sysClr val="windowText" lastClr="000000"/>
                </a:solidFill>
              </a:rPr>
              <a:t>соот-носить</a:t>
            </a:r>
            <a:r>
              <a:rPr lang="ru-RU" dirty="0" smtClean="0">
                <a:solidFill>
                  <a:sysClr val="windowText" lastClr="000000"/>
                </a:solidFill>
              </a:rPr>
              <a:t> свои действия с планируемыми </a:t>
            </a:r>
            <a:r>
              <a:rPr lang="ru-RU" dirty="0" err="1" smtClean="0">
                <a:solidFill>
                  <a:sysClr val="windowText" lastClr="000000"/>
                </a:solidFill>
              </a:rPr>
              <a:t>резуль-татами</a:t>
            </a:r>
            <a:r>
              <a:rPr lang="ru-RU" dirty="0" smtClean="0">
                <a:solidFill>
                  <a:sysClr val="windowText" lastClr="0000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умение </a:t>
            </a:r>
            <a:r>
              <a:rPr lang="ru-RU" dirty="0" err="1" smtClean="0">
                <a:solidFill>
                  <a:sysClr val="windowText" lastClr="000000"/>
                </a:solidFill>
              </a:rPr>
              <a:t>организовы-вать</a:t>
            </a:r>
            <a:r>
              <a:rPr lang="ru-RU" dirty="0" smtClean="0">
                <a:solidFill>
                  <a:sysClr val="windowText" lastClr="000000"/>
                </a:solidFill>
              </a:rPr>
              <a:t> учебное </a:t>
            </a:r>
            <a:r>
              <a:rPr lang="ru-RU" dirty="0" err="1" smtClean="0">
                <a:solidFill>
                  <a:sysClr val="windowText" lastClr="000000"/>
                </a:solidFill>
              </a:rPr>
              <a:t>сотруд-ничество</a:t>
            </a:r>
            <a:r>
              <a:rPr lang="ru-RU" dirty="0" smtClean="0">
                <a:solidFill>
                  <a:sysClr val="windowText" lastClr="000000"/>
                </a:solidFill>
              </a:rPr>
              <a:t> и совместную деятельность с </a:t>
            </a:r>
            <a:r>
              <a:rPr lang="ru-RU" dirty="0" err="1" smtClean="0">
                <a:solidFill>
                  <a:sysClr val="windowText" lastClr="000000"/>
                </a:solidFill>
              </a:rPr>
              <a:t>учите-лем</a:t>
            </a:r>
            <a:r>
              <a:rPr lang="ru-RU" dirty="0" smtClean="0">
                <a:solidFill>
                  <a:sysClr val="windowText" lastClr="000000"/>
                </a:solidFill>
              </a:rPr>
              <a:t> и сверстниками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96000" y="2209800"/>
            <a:ext cx="2743200" cy="4343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усвоение </a:t>
            </a:r>
            <a:r>
              <a:rPr lang="ru-RU" dirty="0" err="1" smtClean="0">
                <a:solidFill>
                  <a:sysClr val="windowText" lastClr="000000"/>
                </a:solidFill>
              </a:rPr>
              <a:t>традицион-ных</a:t>
            </a:r>
            <a:r>
              <a:rPr lang="ru-RU" dirty="0" smtClean="0">
                <a:solidFill>
                  <a:sysClr val="windowText" lastClr="000000"/>
                </a:solidFill>
              </a:rPr>
              <a:t> ценностей, ценности здорового образа жизни;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воспитание </a:t>
            </a:r>
            <a:r>
              <a:rPr lang="ru-RU" dirty="0" err="1" smtClean="0">
                <a:solidFill>
                  <a:sysClr val="windowText" lastClr="000000"/>
                </a:solidFill>
              </a:rPr>
              <a:t>патрио-тизма</a:t>
            </a:r>
            <a:r>
              <a:rPr lang="ru-RU" dirty="0" smtClean="0">
                <a:solidFill>
                  <a:sysClr val="windowText" lastClr="0000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развитие опыта участия в социально значимом труде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ysClr val="windowText" lastClr="000000"/>
                </a:solidFill>
              </a:rPr>
              <a:t> участие в </a:t>
            </a:r>
            <a:r>
              <a:rPr lang="ru-RU" dirty="0" err="1" smtClean="0">
                <a:solidFill>
                  <a:sysClr val="windowText" lastClr="000000"/>
                </a:solidFill>
              </a:rPr>
              <a:t>обществен-ной</a:t>
            </a:r>
            <a:r>
              <a:rPr lang="ru-RU" dirty="0" smtClean="0">
                <a:solidFill>
                  <a:sysClr val="windowText" lastClr="000000"/>
                </a:solidFill>
              </a:rPr>
              <a:t> жизни с учетом региональных </a:t>
            </a:r>
            <a:r>
              <a:rPr lang="ru-RU" dirty="0" err="1" smtClean="0">
                <a:solidFill>
                  <a:sysClr val="windowText" lastClr="000000"/>
                </a:solidFill>
              </a:rPr>
              <a:t>особен-ностей</a:t>
            </a:r>
            <a:endParaRPr lang="ru-RU"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0480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Межпредметные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связи: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2819400" cy="1900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одзаголовок 5"/>
          <p:cNvSpPr txBox="1">
            <a:spLocks/>
          </p:cNvSpPr>
          <p:nvPr/>
        </p:nvSpPr>
        <p:spPr>
          <a:xfrm>
            <a:off x="3352800" y="3657600"/>
            <a:ext cx="55626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Заседание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  </a:t>
            </a:r>
            <a:r>
              <a:rPr lang="ru-RU" sz="2000" dirty="0" smtClean="0">
                <a:cs typeface="Arial" pitchFamily="34" charset="0"/>
              </a:rPr>
              <a:t>школьного научного объединения РЭНО  «Естественное покрытие футбольного поля»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Печнова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 З.А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., Ионов С.В.)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  <p:pic>
        <p:nvPicPr>
          <p:cNvPr id="1027" name="Picture 3" descr="C:\Users\Lenovo\AppData\Local\Temp\Rar$DI01.713\IMG_24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57400"/>
            <a:ext cx="27432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одзаголовок 5"/>
          <p:cNvSpPr txBox="1">
            <a:spLocks/>
          </p:cNvSpPr>
          <p:nvPr/>
        </p:nvSpPr>
        <p:spPr>
          <a:xfrm>
            <a:off x="3352800" y="5181600"/>
            <a:ext cx="55626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Внеклассное мероприятие на английском языке «Спортивный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 репортаж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» (</a:t>
            </a:r>
            <a:r>
              <a:rPr lang="ru-RU" sz="2000" dirty="0" smtClean="0">
                <a:cs typeface="Arial" pitchFamily="34" charset="0"/>
              </a:rPr>
              <a:t>Гаврилин М.Н.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., Ионов С.В.)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  <p:pic>
        <p:nvPicPr>
          <p:cNvPr id="1029" name="Picture 5" descr="C:\Users\Lenovo\AppData\Local\Temp\Rar$DI65.900\DSC_8624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429000"/>
            <a:ext cx="2743200" cy="2072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Lenovo\Downloads\IMG_23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648200"/>
            <a:ext cx="27432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одзаголовок 5"/>
          <p:cNvSpPr txBox="1">
            <a:spLocks/>
          </p:cNvSpPr>
          <p:nvPr/>
        </p:nvSpPr>
        <p:spPr>
          <a:xfrm>
            <a:off x="3200400" y="914400"/>
            <a:ext cx="55626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Интегрированный урок географии и физической культуры «Карта нашей деревни» (Старых Ж.П., Ионов С.В.)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  <p:sp>
        <p:nvSpPr>
          <p:cNvPr id="12" name="Подзаголовок 5"/>
          <p:cNvSpPr txBox="1">
            <a:spLocks/>
          </p:cNvSpPr>
          <p:nvPr/>
        </p:nvSpPr>
        <p:spPr>
          <a:xfrm>
            <a:off x="3276600" y="2209800"/>
            <a:ext cx="55626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Интегрированный урок физики и физической культуры «Свойства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 льда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» 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Шмушкина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 С.Ю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itchFamily="34" charset="0"/>
              </a:rPr>
              <a:t>., Ионов С.В.)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1066800"/>
            <a:ext cx="83820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>
              <a:buFontTx/>
              <a:buChar char="-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>
              <a:buFontTx/>
              <a:buChar char="-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just">
              <a:buFontTx/>
              <a:buChar char="-"/>
            </a:pP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здоровьесберегающие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здоровьеформирующие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технологии </a:t>
            </a:r>
          </a:p>
          <a:p>
            <a:pPr algn="just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пилатес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использование  йоги пальцев);</a:t>
            </a:r>
          </a:p>
          <a:p>
            <a:pPr algn="just"/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>
              <a:buFontTx/>
              <a:buChar char="-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15240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Современные образовательные технологии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 в физкультурно-оздоровительной работе</a:t>
            </a:r>
            <a:endParaRPr kumimoji="0" lang="ru-RU" sz="2800" b="1" i="0" u="none" strike="noStrike" kern="120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4800" y="1905000"/>
            <a:ext cx="83820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sysClr val="windowText" lastClr="000000"/>
              </a:solidFill>
            </a:endParaRPr>
          </a:p>
          <a:p>
            <a:pPr algn="just">
              <a:buFontTx/>
              <a:buChar char="-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технология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деятельностного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метода</a:t>
            </a:r>
            <a:r>
              <a:rPr lang="ru-RU" dirty="0" smtClean="0">
                <a:solidFill>
                  <a:sysClr val="windowText" lastClr="000000"/>
                </a:solidFill>
              </a:rPr>
              <a:t>;</a:t>
            </a:r>
          </a:p>
          <a:p>
            <a:pPr algn="just"/>
            <a:endParaRPr lang="ru-RU" dirty="0" smtClean="0">
              <a:solidFill>
                <a:sysClr val="windowText" lastClr="0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800" y="2743200"/>
            <a:ext cx="83820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sysClr val="windowText" lastClr="000000"/>
              </a:solidFill>
            </a:endParaRPr>
          </a:p>
          <a:p>
            <a:pPr algn="just">
              <a:buFontTx/>
              <a:buChar char="-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игровая технология;</a:t>
            </a:r>
          </a:p>
          <a:p>
            <a:pPr algn="just"/>
            <a:endParaRPr lang="ru-RU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1000" y="4419600"/>
            <a:ext cx="83058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технология проектной  деятельности; </a:t>
            </a:r>
          </a:p>
          <a:p>
            <a:pPr algn="just"/>
            <a:endParaRPr lang="ru-RU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4800" y="3581400"/>
            <a:ext cx="83820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технология личностно-ориентированного обучения;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1000" y="5334000"/>
            <a:ext cx="83058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ИКТ </a:t>
            </a:r>
          </a:p>
          <a:p>
            <a:pPr algn="just"/>
            <a:endParaRPr lang="ru-RU"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152400"/>
            <a:ext cx="91440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Физкультурно-оздоровительная работа </a:t>
            </a:r>
            <a:endParaRPr kumimoji="0" lang="ru-RU" sz="2800" b="1" i="0" u="none" strike="noStrike" kern="120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1600200"/>
            <a:ext cx="2743200" cy="990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Современные образовательные технологии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24200" y="1600200"/>
            <a:ext cx="2743200" cy="990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опыт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96000" y="1600200"/>
            <a:ext cx="2743200" cy="990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Опыт знаменитых спортсменов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1000" y="685800"/>
            <a:ext cx="80772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Для повышения двигательной активности и физической подготовленности использую: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C:\Users\Lenovo\Downloads\DSCN2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819400"/>
            <a:ext cx="2667000" cy="173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Lenovo\Downloads\DSCN98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810000"/>
            <a:ext cx="26670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Lenovo\Downloads\DSCN98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4572000"/>
            <a:ext cx="26670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Lenovo\Desktop\ионов материалы\DSCN33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781300"/>
            <a:ext cx="2590800" cy="194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3810000"/>
            <a:ext cx="2519269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C:\Users\Lenovo\Downloads\IMG_24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2819400"/>
            <a:ext cx="2514600" cy="18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C:\Users\Lenovo\Desktop\ионов материалы\фото\IMG_220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3810000"/>
            <a:ext cx="2438400" cy="162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Users\Lenovo\Desktop\ионов материалы\фото\Рисунок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4800599"/>
            <a:ext cx="2514600" cy="1724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Lenovo\Desktop\ионов материалы\фото\хоккей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6600" y="4876800"/>
            <a:ext cx="2626726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" y="228600"/>
            <a:ext cx="86868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Разнообразие мировых оздоровительных технологий в моей работе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8600" y="1219200"/>
            <a:ext cx="7543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Отечественные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оздоровитиельные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технологии (музыкально-ритмическая гимнастика,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изотон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71600" y="3276600"/>
            <a:ext cx="7543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Восточные оздоровительные технологии (йога, релаксация)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14400" y="2209800"/>
            <a:ext cx="7543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Западные оздоровительные  технологии (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Пилатес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стретчинг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68680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Здоровьесберегающие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здоровьеформирующие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технологии –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технологии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оптимальной организации учебного процесса и физической активности школьников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95600" y="1295400"/>
            <a:ext cx="5638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реализую на основе личностно-ориентированного подхода и личностно-развивающих, игровых ситуаций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95600" y="3048000"/>
            <a:ext cx="5638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создаю достаточный и рационально организованный двигательный режим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95600" y="2133600"/>
            <a:ext cx="5638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на основе </a:t>
            </a:r>
            <a:r>
              <a:rPr lang="ru-RU" dirty="0" err="1" smtClean="0">
                <a:solidFill>
                  <a:schemeClr val="tx1"/>
                </a:solidFill>
              </a:rPr>
              <a:t>деятельностного</a:t>
            </a:r>
            <a:r>
              <a:rPr lang="ru-RU" dirty="0" smtClean="0">
                <a:solidFill>
                  <a:schemeClr val="tx1"/>
                </a:solidFill>
              </a:rPr>
              <a:t> подхода активно включаю обучающихся в формирование опыта </a:t>
            </a:r>
            <a:r>
              <a:rPr lang="ru-RU" dirty="0" err="1" smtClean="0">
                <a:solidFill>
                  <a:schemeClr val="tx1"/>
                </a:solidFill>
              </a:rPr>
              <a:t>здоровьесбережения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95600" y="3962400"/>
            <a:ext cx="5638800" cy="9906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постепенно расширяю сферы общения и деятельности учащегося, развитие его </a:t>
            </a:r>
            <a:r>
              <a:rPr lang="ru-RU" dirty="0" err="1" smtClean="0">
                <a:solidFill>
                  <a:schemeClr val="tx1"/>
                </a:solidFill>
              </a:rPr>
              <a:t>саморегуляции</a:t>
            </a:r>
            <a:r>
              <a:rPr lang="ru-RU" dirty="0" smtClean="0">
                <a:solidFill>
                  <a:schemeClr val="tx1"/>
                </a:solidFill>
              </a:rPr>
              <a:t> (от внешнего контроля к внутреннему самоконтролю),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95600" y="5029200"/>
            <a:ext cx="5638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воспитываю  у учащихся культуру здоровья, личностные качества, способствующие его сохранению и укреплению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95600" y="5867400"/>
            <a:ext cx="5638800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стараюсь донести важность здорового образа жизни в интересной для  обучающихся форме, в том числе на основе ИКТ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Lenovo\Desktop\ионов материалы\фото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224416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Lenovo\Desktop\ионов материалы\фото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14600"/>
            <a:ext cx="2209800" cy="1474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Lenovo\Desktop\ионов материалы\фото\Рисунок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810000"/>
            <a:ext cx="2243563" cy="160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5181600"/>
            <a:ext cx="23622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228600"/>
            <a:ext cx="86868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Реализация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здоровьесберегающих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здоровьеформирующих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технологий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38400" y="1066800"/>
            <a:ext cx="4343400" cy="1295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Пилатес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– 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это комплекс упражнений, который направлен на работу с мышцами, но без ударной нагрузки.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1000" y="1066800"/>
            <a:ext cx="1981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>
                  <a:prstDash val="solid"/>
                </a:ln>
                <a:solidFill>
                  <a:schemeClr val="tx1"/>
                </a:solidFill>
              </a:rPr>
              <a:t>Исключает нанесение травм и отрицательных реакций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81400" y="2590800"/>
            <a:ext cx="1981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rgbClr val="1D1F21"/>
                </a:solidFill>
              </a:rPr>
              <a:t>Помогает  контролировать как </a:t>
            </a:r>
            <a:r>
              <a:rPr lang="ru-RU" sz="1600" b="1" dirty="0" smtClean="0">
                <a:solidFill>
                  <a:srgbClr val="333538"/>
                </a:solidFill>
              </a:rPr>
              <a:t>разум</a:t>
            </a:r>
            <a:r>
              <a:rPr lang="ru-RU" sz="1600" b="1" dirty="0" smtClean="0">
                <a:solidFill>
                  <a:srgbClr val="1D1F21"/>
                </a:solidFill>
              </a:rPr>
              <a:t> и </a:t>
            </a:r>
            <a:r>
              <a:rPr lang="ru-RU" sz="1600" b="1" dirty="0" smtClean="0">
                <a:solidFill>
                  <a:srgbClr val="333538"/>
                </a:solidFill>
              </a:rPr>
              <a:t>дух</a:t>
            </a:r>
            <a:r>
              <a:rPr lang="ru-RU" sz="1600" b="1" dirty="0" smtClean="0">
                <a:solidFill>
                  <a:srgbClr val="1D1F21"/>
                </a:solidFill>
              </a:rPr>
              <a:t>, так и </a:t>
            </a:r>
            <a:r>
              <a:rPr lang="ru-RU" sz="1600" b="1" dirty="0" smtClean="0">
                <a:solidFill>
                  <a:srgbClr val="333538"/>
                </a:solidFill>
              </a:rPr>
              <a:t>тело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" y="2438400"/>
            <a:ext cx="2743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Помогает укрепить мышцы в   логической </a:t>
            </a:r>
            <a:r>
              <a:rPr lang="ru-RU" sz="1600" b="1" dirty="0" err="1" smtClean="0">
                <a:solidFill>
                  <a:schemeClr val="tx1"/>
                </a:solidFill>
              </a:rPr>
              <a:t>последова-тельности</a:t>
            </a:r>
            <a:r>
              <a:rPr lang="ru-RU" sz="1600" b="1" dirty="0" smtClean="0">
                <a:solidFill>
                  <a:schemeClr val="tx1"/>
                </a:solidFill>
              </a:rPr>
              <a:t>, включая в </a:t>
            </a:r>
            <a:r>
              <a:rPr lang="ru-RU" sz="1600" b="1" dirty="0" err="1" smtClean="0">
                <a:solidFill>
                  <a:schemeClr val="tx1"/>
                </a:solidFill>
              </a:rPr>
              <a:t>рабо-ту</a:t>
            </a:r>
            <a:r>
              <a:rPr lang="ru-RU" sz="1600" b="1" dirty="0" smtClean="0">
                <a:solidFill>
                  <a:schemeClr val="tx1"/>
                </a:solidFill>
              </a:rPr>
              <a:t>  и более слабые мышцы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34200" y="1066800"/>
            <a:ext cx="1981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rgbClr val="333538"/>
                </a:solidFill>
              </a:rPr>
              <a:t>Проясняет сознание, повышает выносливость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15000" y="2438400"/>
            <a:ext cx="3124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 Основополагающий принцип – контроль над выполнением всех упражнений и движений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8600" y="3733800"/>
            <a:ext cx="3124200" cy="121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«СОТНЯ»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разминки тела и подготовки к последующим упражнениям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29000" y="3733800"/>
            <a:ext cx="2286000" cy="121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«КРУГИ НОГОЙ»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 подготовки к прыжкам, бегу,        метанию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91200" y="3733800"/>
            <a:ext cx="3124200" cy="121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«ПЕРЕКАТЫ НА СПИНЕ»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развития силы мышц брюшного пресса, массажирует спину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00600" y="5181600"/>
            <a:ext cx="4114800" cy="121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«РАСТЯГИВАНИЕ НОГ ОДНОВРЕМЕННО»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укрепления мышц живота, растягивания рук и ног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81000" y="5181600"/>
            <a:ext cx="4114800" cy="121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«РАСТЯГИВАНИЕ СПИНЫ ВПЕРЕД»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формирования правильной осанки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228600"/>
            <a:ext cx="86868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Реализация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здоровьесберегающих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здоровьеформирующих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технологий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4600" y="990600"/>
            <a:ext cx="4343400" cy="1295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Йога пальцев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1000" y="1066800"/>
            <a:ext cx="1981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восстанавливают физические силы организма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81400" y="2590800"/>
            <a:ext cx="1981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дают внутреннее спокойствие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" y="2438400"/>
            <a:ext cx="2743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восстанавливают физиологическое равновесие в организме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34200" y="1066800"/>
            <a:ext cx="1981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восстанавливают психику</a:t>
            </a: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15000" y="2438400"/>
            <a:ext cx="31242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 убирают негативные  эмоции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endParaRPr lang="ru-RU" sz="1600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28600" y="3657600"/>
            <a:ext cx="27432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«МУДРА ЗНАНИЯ»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 активизации мыслительных процессов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48000" y="4419600"/>
            <a:ext cx="31242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«МУДРА ЖИЗНИ»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повышения работоспособности и выносливости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4800" y="5257800"/>
            <a:ext cx="2667000" cy="1295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«МУДРА ДИНАМИЧЕСКАЯ»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 снятия напряжения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48400" y="3733800"/>
            <a:ext cx="25908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«МУДРА ЗЕМЛЯ»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придачи уверенности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24600" y="5257800"/>
            <a:ext cx="2590800" cy="1295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УПРАЖНЕНИЕ «МУДРА АТМАНДЖАЛИ»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 ясности мышления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0480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Проверь силу пальчиковой йоги!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" y="1295400"/>
            <a:ext cx="26670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упражнение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 болях в ухе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52800" y="1295400"/>
            <a:ext cx="26670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упражнение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 стрессах, физической слабости</a:t>
            </a: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48400" y="1295400"/>
            <a:ext cx="26670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упражнение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  усталости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" y="2819400"/>
            <a:ext cx="26670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упражнение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 болях в сердце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29000" y="2819400"/>
            <a:ext cx="26670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Упражнение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для спины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 перегрузке позвоночника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48400" y="2819400"/>
            <a:ext cx="26670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Упражнение 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Для успокоения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8100" y="2743200"/>
            <a:ext cx="3429000" cy="243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30480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Результаты применения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" y="1143000"/>
            <a:ext cx="25908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Снижение уровня заболеваемости учащихся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48400" y="1143000"/>
            <a:ext cx="25908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Устойчивая заинтересованность детей в   проведении спортивного досуга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52800" y="838200"/>
            <a:ext cx="2590800" cy="1371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Ориентация молодежи на здоровый образ жизни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86400" y="2743200"/>
            <a:ext cx="3657600" cy="2514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07115987"/>
              </p:ext>
            </p:extLst>
          </p:nvPr>
        </p:nvGraphicFramePr>
        <p:xfrm>
          <a:off x="5600700" y="2971800"/>
          <a:ext cx="3429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C:\Users\Lenovo\AppData\Local\Temp\Rar$DI00.670\IMG_14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352800"/>
            <a:ext cx="32004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Lenovo\AppData\Local\Temp\Rar$DI05.875\IMG_22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519635"/>
            <a:ext cx="3048000" cy="2181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Lenovo\AppData\Local\Temp\Rar$DI13.936\IMG_25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4622800"/>
            <a:ext cx="3048000" cy="20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786315700"/>
              </p:ext>
            </p:extLst>
          </p:nvPr>
        </p:nvGraphicFramePr>
        <p:xfrm>
          <a:off x="-190500" y="2752725"/>
          <a:ext cx="3886200" cy="196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0480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Литература и электронные ресурсы: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</TotalTime>
  <Words>971</Words>
  <Application>Microsoft Office PowerPoint</Application>
  <PresentationFormat>Экран (4:3)</PresentationFormat>
  <Paragraphs>176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 Конкурсное задание Методический семинар  Тема «Физическая культура  как личное достижение»</vt:lpstr>
      <vt:lpstr>Презентация PowerPoint</vt:lpstr>
      <vt:lpstr>Возникшие проблемы</vt:lpstr>
      <vt:lpstr>Обсуждение проблемы</vt:lpstr>
      <vt:lpstr>Что нужно ученику для психологического комфорта?</vt:lpstr>
      <vt:lpstr>Проект  «Моя олимпийская деревня»  (2005-2015г.г.) </vt:lpstr>
      <vt:lpstr>Соответствие реализации проекта  требованиям ФГОС ОО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Методический семинар Тема «    »</dc:title>
  <dc:creator>Lenovo</dc:creator>
  <cp:lastModifiedBy>User1</cp:lastModifiedBy>
  <cp:revision>219</cp:revision>
  <cp:lastPrinted>2014-08-13T16:21:38Z</cp:lastPrinted>
  <dcterms:created xsi:type="dcterms:W3CDTF">2014-07-25T05:44:37Z</dcterms:created>
  <dcterms:modified xsi:type="dcterms:W3CDTF">2014-08-13T16:57:15Z</dcterms:modified>
</cp:coreProperties>
</file>