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DAE94B-D2DD-48A1-9DC7-42F7A172CD6C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BEA5E01-AB98-4DD7-B93E-9E89453E95F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Золотая Орда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428998"/>
            <a:ext cx="4824536" cy="3216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7636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 Золотой Орды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www.eu3wiki.com/images/6/62/Golden_Hor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780412" cy="518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86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 Золотой Орды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4320480" cy="448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918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447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496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Золота́я</a:t>
            </a:r>
            <a:r>
              <a:rPr lang="ru-RU" dirty="0"/>
              <a:t> Орда́ (Улус </a:t>
            </a:r>
            <a:r>
              <a:rPr lang="ru-RU" dirty="0" err="1"/>
              <a:t>Джучи</a:t>
            </a:r>
            <a:r>
              <a:rPr lang="ru-RU" dirty="0"/>
              <a:t>, самоназвание на тюркском Улу Улус — «Великое государство</a:t>
            </a:r>
            <a:r>
              <a:rPr lang="ru-RU" dirty="0" smtClean="0"/>
              <a:t>») </a:t>
            </a:r>
            <a:r>
              <a:rPr lang="ru-RU" dirty="0"/>
              <a:t>— средневековое государство в Евразии.</a:t>
            </a:r>
          </a:p>
          <a:p>
            <a:endParaRPr lang="ru-RU" dirty="0"/>
          </a:p>
          <a:p>
            <a:r>
              <a:rPr lang="ru-RU" dirty="0"/>
              <a:t>С 1224 по 1266 год находилось в составе Монгольской </a:t>
            </a:r>
            <a:r>
              <a:rPr lang="ru-RU" dirty="0" smtClean="0"/>
              <a:t>империи.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1266 году при хане </a:t>
            </a:r>
            <a:r>
              <a:rPr lang="ru-RU" dirty="0" err="1"/>
              <a:t>Менгу</a:t>
            </a:r>
            <a:r>
              <a:rPr lang="ru-RU" dirty="0"/>
              <a:t>-Тимуре обрела полную самостоятельность, сохранив только формальную зависимость от имперского центра.</a:t>
            </a:r>
          </a:p>
          <a:p>
            <a:endParaRPr lang="ru-RU" dirty="0"/>
          </a:p>
          <a:p>
            <a:r>
              <a:rPr lang="ru-RU" dirty="0"/>
              <a:t>В начале 1320-х годов при хане Узбеке государственной религией стал ислам.</a:t>
            </a:r>
          </a:p>
          <a:p>
            <a:endParaRPr lang="ru-RU" dirty="0"/>
          </a:p>
          <a:p>
            <a:r>
              <a:rPr lang="ru-RU" dirty="0"/>
              <a:t>К середине XV века Золотая Орда распалась на несколько самостоятельных ханств; её центральная часть, номинально продолжавшая считаться верховной — Большая Орда, прекратила существование в начале XVI века.</a:t>
            </a:r>
          </a:p>
        </p:txBody>
      </p:sp>
      <p:pic>
        <p:nvPicPr>
          <p:cNvPr id="5122" name="Picture 2" descr="Tamga Mengu-Timu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80" y="2132856"/>
            <a:ext cx="1657251" cy="271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927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Образование Улуса </a:t>
            </a:r>
            <a:r>
              <a:rPr lang="ru-RU" dirty="0" err="1"/>
              <a:t>Джучи</a:t>
            </a:r>
            <a:r>
              <a:rPr lang="ru-RU" dirty="0"/>
              <a:t> (Золотой Орды)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Разделение Чингисханом империи между своими сыновьями, произведённое к 1224 году, можно считать возникновением Улуса </a:t>
            </a:r>
            <a:r>
              <a:rPr lang="ru-RU" dirty="0" err="1"/>
              <a:t>Джучи</a:t>
            </a:r>
            <a:r>
              <a:rPr lang="ru-RU" dirty="0"/>
              <a:t>. После Западного похода (1236—1242), возглавляемого сыном </a:t>
            </a:r>
            <a:r>
              <a:rPr lang="ru-RU" dirty="0" err="1"/>
              <a:t>Джучи</a:t>
            </a:r>
            <a:r>
              <a:rPr lang="ru-RU" dirty="0"/>
              <a:t> Бату (в русских летописях Батый) улус расширился на запад и его центром стало Нижнее Поволжье. В 1251 году в столице Монгольской империи Каракоруме состоялся курултай, где великим ханом был провозглашён </a:t>
            </a:r>
            <a:r>
              <a:rPr lang="ru-RU" dirty="0" err="1"/>
              <a:t>Мункэ</a:t>
            </a:r>
            <a:r>
              <a:rPr lang="ru-RU" dirty="0"/>
              <a:t>, сын </a:t>
            </a:r>
            <a:r>
              <a:rPr lang="ru-RU" dirty="0" err="1"/>
              <a:t>Толуя</a:t>
            </a:r>
            <a:r>
              <a:rPr lang="ru-RU" dirty="0"/>
              <a:t>. Бату, «старший в роде» (</a:t>
            </a:r>
            <a:r>
              <a:rPr lang="ru-RU" dirty="0" err="1"/>
              <a:t>ака</a:t>
            </a:r>
            <a:r>
              <a:rPr lang="ru-RU" dirty="0"/>
              <a:t>), поддержал </a:t>
            </a:r>
            <a:r>
              <a:rPr lang="ru-RU" dirty="0" err="1"/>
              <a:t>Мункэ</a:t>
            </a:r>
            <a:r>
              <a:rPr lang="ru-RU" dirty="0"/>
              <a:t>, вероятно, надеясь получить полную автономию для своего </a:t>
            </a:r>
            <a:r>
              <a:rPr lang="ru-RU" dirty="0" smtClean="0"/>
              <a:t>улуса. </a:t>
            </a:r>
            <a:r>
              <a:rPr lang="ru-RU" dirty="0"/>
              <a:t>Противники </a:t>
            </a:r>
            <a:r>
              <a:rPr lang="ru-RU" dirty="0" err="1"/>
              <a:t>джучидов</a:t>
            </a:r>
            <a:r>
              <a:rPr lang="ru-RU" dirty="0"/>
              <a:t> и </a:t>
            </a:r>
            <a:r>
              <a:rPr lang="ru-RU" dirty="0" err="1"/>
              <a:t>толуидов</a:t>
            </a:r>
            <a:r>
              <a:rPr lang="ru-RU" dirty="0"/>
              <a:t> из потомков </a:t>
            </a:r>
            <a:r>
              <a:rPr lang="ru-RU" dirty="0" err="1"/>
              <a:t>Чагатая</a:t>
            </a:r>
            <a:r>
              <a:rPr lang="ru-RU" dirty="0"/>
              <a:t> и </a:t>
            </a:r>
            <a:r>
              <a:rPr lang="ru-RU" dirty="0" err="1"/>
              <a:t>Угэдэя</a:t>
            </a:r>
            <a:r>
              <a:rPr lang="ru-RU" dirty="0"/>
              <a:t> были казнены, а конфискованные у них владения были разделены между </a:t>
            </a:r>
            <a:r>
              <a:rPr lang="ru-RU" dirty="0" err="1"/>
              <a:t>Мункэ</a:t>
            </a:r>
            <a:r>
              <a:rPr lang="ru-RU" dirty="0"/>
              <a:t>, Бату и другими </a:t>
            </a:r>
            <a:r>
              <a:rPr lang="ru-RU" dirty="0" err="1"/>
              <a:t>чингизидами</a:t>
            </a:r>
            <a:r>
              <a:rPr lang="ru-RU" dirty="0"/>
              <a:t>, признавшими их власть.</a:t>
            </a:r>
          </a:p>
        </p:txBody>
      </p:sp>
      <p:pic>
        <p:nvPicPr>
          <p:cNvPr id="6146" name="Picture 2" descr="https://upload.wikimedia.org/wikipedia/commons/thumb/b/be/Batu.png/150px-Bat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1700808"/>
            <a:ext cx="1901850" cy="329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1263" y="4997349"/>
            <a:ext cx="3079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Бату, средневековый китайский рисунок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052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Обособление от Монгольской империи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После смерти Бату законным наследником должен был стать его сын </a:t>
            </a:r>
            <a:r>
              <a:rPr lang="ru-RU" dirty="0" err="1"/>
              <a:t>Сартак</a:t>
            </a:r>
            <a:r>
              <a:rPr lang="ru-RU" dirty="0"/>
              <a:t>, который находился в это время в Монголии, при дворе Мунке-хана. Однако по пути домой новый хан неожиданно скончался. Новым ханом был провозглашён малолетний </a:t>
            </a:r>
            <a:r>
              <a:rPr lang="ru-RU" dirty="0" err="1"/>
              <a:t>Улагчи</a:t>
            </a:r>
            <a:r>
              <a:rPr lang="ru-RU" dirty="0"/>
              <a:t> — другой сын </a:t>
            </a:r>
            <a:r>
              <a:rPr lang="ru-RU" dirty="0" smtClean="0"/>
              <a:t>Бату (по </a:t>
            </a:r>
            <a:r>
              <a:rPr lang="ru-RU" dirty="0"/>
              <a:t>другим данным сын </a:t>
            </a:r>
            <a:r>
              <a:rPr lang="ru-RU" dirty="0" err="1"/>
              <a:t>Сартака</a:t>
            </a:r>
            <a:r>
              <a:rPr lang="ru-RU" dirty="0"/>
              <a:t>, внук </a:t>
            </a:r>
            <a:r>
              <a:rPr lang="ru-RU" dirty="0" smtClean="0"/>
              <a:t>Бату). </a:t>
            </a:r>
            <a:r>
              <a:rPr lang="ru-RU" dirty="0"/>
              <a:t>Но и он вскоре умер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Правителем улуса стал </a:t>
            </a:r>
            <a:r>
              <a:rPr lang="ru-RU" dirty="0" err="1"/>
              <a:t>Берке</a:t>
            </a:r>
            <a:r>
              <a:rPr lang="ru-RU" dirty="0"/>
              <a:t> (1257—1266), брат Бату. </a:t>
            </a:r>
            <a:r>
              <a:rPr lang="ru-RU" dirty="0" err="1"/>
              <a:t>Берке</a:t>
            </a:r>
            <a:r>
              <a:rPr lang="ru-RU" dirty="0"/>
              <a:t> ещё в молодости принял ислам, но это было, по-видимому, политическим шагом, не повлёкшим исламизации широких слоёв кочевого населения. Этот шаг позволил правителю получить поддержку влиятельных торговых кругов городских центров Волжской </a:t>
            </a:r>
            <a:r>
              <a:rPr lang="ru-RU" dirty="0" err="1"/>
              <a:t>Булгарии</a:t>
            </a:r>
            <a:r>
              <a:rPr lang="ru-RU" dirty="0"/>
              <a:t> и Средней Азии, привлечь на службу образованных </a:t>
            </a:r>
            <a:r>
              <a:rPr lang="ru-RU" dirty="0" smtClean="0"/>
              <a:t>мусульман. </a:t>
            </a:r>
            <a:r>
              <a:rPr lang="ru-RU" dirty="0"/>
              <a:t>В его правление значительных масштабов достигло градостроительство, ордынские города застраивались мечетями, минаретами, медресе, караван-сараями. В первую очередь это относится к Сарай-Бату, столице государства, которая в это время стала известна как Сарай-</a:t>
            </a:r>
            <a:r>
              <a:rPr lang="ru-RU" dirty="0" err="1"/>
              <a:t>Берке</a:t>
            </a:r>
            <a:r>
              <a:rPr lang="ru-RU" dirty="0"/>
              <a:t> (бытует спорное отождествление Сарай-</a:t>
            </a:r>
            <a:r>
              <a:rPr lang="ru-RU" dirty="0" err="1"/>
              <a:t>Берке</a:t>
            </a:r>
            <a:r>
              <a:rPr lang="ru-RU" dirty="0"/>
              <a:t> и Сарай аль-</a:t>
            </a:r>
            <a:r>
              <a:rPr lang="ru-RU" dirty="0" err="1"/>
              <a:t>Джедида</a:t>
            </a:r>
            <a:r>
              <a:rPr lang="ru-RU" dirty="0" smtClean="0"/>
              <a:t>). </a:t>
            </a:r>
            <a:r>
              <a:rPr lang="ru-RU" dirty="0"/>
              <a:t>Оправившийся после завоевания Булгар, город в Среднем Поволжье, стал одним из важнейших экономических и политических центров улуса</a:t>
            </a:r>
            <a:r>
              <a:rPr lang="ru-RU" dirty="0" smtClean="0"/>
              <a:t>.</a:t>
            </a:r>
          </a:p>
          <a:p>
            <a:r>
              <a:rPr lang="ru-RU" dirty="0" err="1"/>
              <a:t>Берке</a:t>
            </a:r>
            <a:r>
              <a:rPr lang="ru-RU" dirty="0"/>
              <a:t> приглашал из Ирана и Египта учёных, богословов, поэтов, из Хорезма — ремесленников и купцов. Заметно оживились торговые и дипломатические связи со странами Востока. На ответственные государственные посты стали назначаться высокообразованные выходцы из Ирана и арабских стран, что вызывало недовольство монгольской и кыпчакской кочевой знати. Однако это недовольство пока не выражалось открыто.</a:t>
            </a:r>
          </a:p>
        </p:txBody>
      </p:sp>
      <p:pic>
        <p:nvPicPr>
          <p:cNvPr id="7170" name="Picture 2" descr="https://upload.wikimedia.org/wikipedia/commons/thumb/1/1c/%D0%9C%D0%B8%D0%BD%D0%B0%D1%80%D0%B5%D1%82.jpg/150px-%D0%9C%D0%B8%D0%BD%D0%B0%D1%80%D0%B5%D1%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22" y="1772816"/>
            <a:ext cx="2099502" cy="313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005" y="4910583"/>
            <a:ext cx="35101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Большой минарет Соборной мечети Булгара, строительство которой было начато вскоре после 1236 года и завершено в конце XIII 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081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Расцвет Золотой Орды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Во времена правления хана Узбека (1313—1341) и его сына </a:t>
            </a:r>
            <a:r>
              <a:rPr lang="ru-RU" dirty="0" err="1"/>
              <a:t>Джанибека</a:t>
            </a:r>
            <a:r>
              <a:rPr lang="ru-RU" dirty="0"/>
              <a:t> (1342—1357) Золотая Орда достигла своего расцвета. В начале 1320-х годов Узбек-хан провозгласил ислам государственной религией, пригрозив «неверным» физической расправой. Мятежи </a:t>
            </a:r>
            <a:r>
              <a:rPr lang="ru-RU" dirty="0" smtClean="0"/>
              <a:t>эмиров, </a:t>
            </a:r>
            <a:r>
              <a:rPr lang="ru-RU" dirty="0"/>
              <a:t>не желавших принимать ислам, были жестоко подавлены. Время его </a:t>
            </a:r>
            <a:r>
              <a:rPr lang="ru-RU" dirty="0" err="1"/>
              <a:t>ханствования</a:t>
            </a:r>
            <a:r>
              <a:rPr lang="ru-RU" dirty="0"/>
              <a:t> отличалось строгой расправой. Русские князья, отправляясь в столицу Золотой Орды, писали духовные завещания и отеческие наставления детям, на случай своей там погибели. Несколько из них, действительно, были убиты. Узбек построил город Сарай аль-</a:t>
            </a:r>
            <a:r>
              <a:rPr lang="ru-RU" dirty="0" err="1"/>
              <a:t>Джедид</a:t>
            </a:r>
            <a:r>
              <a:rPr lang="ru-RU" dirty="0"/>
              <a:t> («Новый дворец»), много внимания уделял развитию караванной торговли. Торговые пути стали не только безопасными, но и благоустроенными. Орда вела оживлённую торговлю со странами Западной Европы, Малой Азии, Египтом, Индией, Китаем. После Узбека на престол ханства вступил его сын </a:t>
            </a:r>
            <a:r>
              <a:rPr lang="ru-RU" dirty="0" err="1"/>
              <a:t>Джанибек</a:t>
            </a:r>
            <a:r>
              <a:rPr lang="ru-RU" dirty="0"/>
              <a:t>, которого русские летописи называют «добрым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8196" name="Picture 4" descr="https://upload.wikimedia.org/wikipedia/commons/thumb/a/ad/Tamga_Mengu-Timur.png/100px-Tamga_Mengu-Timu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1872208" cy="305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7849" y="4608492"/>
            <a:ext cx="4014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Тамга </a:t>
            </a:r>
            <a:r>
              <a:rPr lang="ru-RU" dirty="0" err="1" smtClean="0"/>
              <a:t>Менгу</a:t>
            </a:r>
            <a:r>
              <a:rPr lang="ru-RU" dirty="0" smtClean="0"/>
              <a:t>-Тимура, </a:t>
            </a:r>
            <a:r>
              <a:rPr lang="ru-RU" dirty="0" err="1" smtClean="0"/>
              <a:t>чеканившаяся</a:t>
            </a:r>
            <a:r>
              <a:rPr lang="ru-RU" dirty="0" smtClean="0"/>
              <a:t> на золотоордынских монетах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432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«Великая </a:t>
            </a:r>
            <a:r>
              <a:rPr lang="ru-RU" dirty="0" err="1"/>
              <a:t>замятня</a:t>
            </a:r>
            <a:r>
              <a:rPr lang="ru-RU" dirty="0"/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С 1359 по 1380 год на золотоордынском престоле сменилось более 25 ханов, а многие улусы попытались стать независимыми. Это время в русских источниках получило название «Великая </a:t>
            </a:r>
            <a:r>
              <a:rPr lang="ru-RU" dirty="0" err="1"/>
              <a:t>замятня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Ещё при жизни хана </a:t>
            </a:r>
            <a:r>
              <a:rPr lang="ru-RU" dirty="0" err="1"/>
              <a:t>Джанибека</a:t>
            </a:r>
            <a:r>
              <a:rPr lang="ru-RU" dirty="0"/>
              <a:t> (не позже 1357 года) в Улусе </a:t>
            </a:r>
            <a:r>
              <a:rPr lang="ru-RU" dirty="0" err="1"/>
              <a:t>Шибана</a:t>
            </a:r>
            <a:r>
              <a:rPr lang="ru-RU" dirty="0"/>
              <a:t> был провозглашён свой хан </a:t>
            </a:r>
            <a:r>
              <a:rPr lang="ru-RU" dirty="0" err="1" smtClean="0"/>
              <a:t>Минг</a:t>
            </a:r>
            <a:r>
              <a:rPr lang="ru-RU" dirty="0" smtClean="0"/>
              <a:t>-Тимур. </a:t>
            </a:r>
            <a:r>
              <a:rPr lang="ru-RU" dirty="0"/>
              <a:t>А убийство в 1359 году хана </a:t>
            </a:r>
            <a:r>
              <a:rPr lang="ru-RU" dirty="0" err="1"/>
              <a:t>Бердибека</a:t>
            </a:r>
            <a:r>
              <a:rPr lang="ru-RU" dirty="0"/>
              <a:t> (сына </a:t>
            </a:r>
            <a:r>
              <a:rPr lang="ru-RU" dirty="0" err="1"/>
              <a:t>Джанибека</a:t>
            </a:r>
            <a:r>
              <a:rPr lang="ru-RU" dirty="0"/>
              <a:t>) положило конец династии </a:t>
            </a:r>
            <a:r>
              <a:rPr lang="ru-RU" dirty="0" err="1"/>
              <a:t>Батуидов</a:t>
            </a:r>
            <a:r>
              <a:rPr lang="ru-RU" dirty="0"/>
              <a:t>, что стало причиной появления самых различных претендентов на </a:t>
            </a:r>
            <a:r>
              <a:rPr lang="ru-RU" dirty="0" err="1"/>
              <a:t>сарайский</a:t>
            </a:r>
            <a:r>
              <a:rPr lang="ru-RU" dirty="0"/>
              <a:t> престол из числа восточных ветвей </a:t>
            </a:r>
            <a:r>
              <a:rPr lang="ru-RU" dirty="0" err="1"/>
              <a:t>Джучидов</a:t>
            </a:r>
            <a:r>
              <a:rPr lang="ru-RU" dirty="0"/>
              <a:t>. Воспользовавшись нестабильностью центральной власти, ряд областей Орды на какое-то время вслед за Улусом </a:t>
            </a:r>
            <a:r>
              <a:rPr lang="ru-RU" dirty="0" err="1"/>
              <a:t>Шибана</a:t>
            </a:r>
            <a:r>
              <a:rPr lang="ru-RU" dirty="0"/>
              <a:t> обрёл собственных ханов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Права на ордынский престол самозванца </a:t>
            </a:r>
            <a:r>
              <a:rPr lang="ru-RU" dirty="0" err="1"/>
              <a:t>Кульпы</a:t>
            </a:r>
            <a:r>
              <a:rPr lang="ru-RU" dirty="0"/>
              <a:t> сразу же были подвергнуты сомнению зятем и одновременно </a:t>
            </a:r>
            <a:r>
              <a:rPr lang="ru-RU" dirty="0" err="1"/>
              <a:t>беклярибеком</a:t>
            </a:r>
            <a:r>
              <a:rPr lang="ru-RU" dirty="0"/>
              <a:t> убитого хана темником Мамаем. В итоге Мамай, приходившийся внуком </a:t>
            </a:r>
            <a:r>
              <a:rPr lang="ru-RU" dirty="0" err="1"/>
              <a:t>Исатаю</a:t>
            </a:r>
            <a:r>
              <a:rPr lang="ru-RU" dirty="0"/>
              <a:t>, влиятельному эмиру времён хана Узбека, создал самостоятельный улус в западной части Орды, вплоть до правого берега Волги. Не будучи </a:t>
            </a:r>
            <a:r>
              <a:rPr lang="ru-RU" dirty="0" err="1"/>
              <a:t>Чингизидом</a:t>
            </a:r>
            <a:r>
              <a:rPr lang="ru-RU" dirty="0"/>
              <a:t>, Мамай не имел прав на титул хана, поэтому ограничился должностью </a:t>
            </a:r>
            <a:r>
              <a:rPr lang="ru-RU" dirty="0" err="1"/>
              <a:t>беклярибека</a:t>
            </a:r>
            <a:r>
              <a:rPr lang="ru-RU" dirty="0"/>
              <a:t> при ханах-марионетках из рода </a:t>
            </a:r>
            <a:r>
              <a:rPr lang="ru-RU" dirty="0" err="1"/>
              <a:t>Батуидов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Ханы из Улуса </a:t>
            </a:r>
            <a:r>
              <a:rPr lang="ru-RU" dirty="0" err="1"/>
              <a:t>Шибана</a:t>
            </a:r>
            <a:r>
              <a:rPr lang="ru-RU" dirty="0"/>
              <a:t>, потомки </a:t>
            </a:r>
            <a:r>
              <a:rPr lang="ru-RU" dirty="0" err="1"/>
              <a:t>Минг</a:t>
            </a:r>
            <a:r>
              <a:rPr lang="ru-RU" dirty="0"/>
              <a:t>-Тимура, попытались закрепиться в Сарае. По-настоящему это им не удалось, ханы менялись с калейдоскопической быстротой. Судьба ханов во многом зависела от благосклонности купеческой верхушки городов Поволжья, которая не была заинтересована в сильной ханской власти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По примеру Мамая другие потомки эмиров также проявили стремление к самостоятельности. Тенгиз-Буга, тоже внук </a:t>
            </a:r>
            <a:r>
              <a:rPr lang="ru-RU" dirty="0" err="1"/>
              <a:t>Исатая</a:t>
            </a:r>
            <a:r>
              <a:rPr lang="ru-RU" dirty="0"/>
              <a:t>, попытался создать самостоятельный улус на Сырдарье. Восставшие против Тенгиз-Буги в 1360 году и убившие его </a:t>
            </a:r>
            <a:r>
              <a:rPr lang="ru-RU" dirty="0" err="1"/>
              <a:t>Джучиды</a:t>
            </a:r>
            <a:r>
              <a:rPr lang="ru-RU" dirty="0"/>
              <a:t> продолжили его сепаратистскую политику, провозгласив хана из своей среды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Салчен</a:t>
            </a:r>
            <a:r>
              <a:rPr lang="ru-RU" dirty="0"/>
              <a:t>, третий внук того же </a:t>
            </a:r>
            <a:r>
              <a:rPr lang="ru-RU" dirty="0" err="1"/>
              <a:t>Исатая</a:t>
            </a:r>
            <a:r>
              <a:rPr lang="ru-RU" dirty="0"/>
              <a:t> и в то же время внук хана </a:t>
            </a:r>
            <a:r>
              <a:rPr lang="ru-RU" dirty="0" err="1"/>
              <a:t>Джанибека</a:t>
            </a:r>
            <a:r>
              <a:rPr lang="ru-RU" dirty="0"/>
              <a:t>, захватил Хаджи-Тархан. Хусейн-</a:t>
            </a:r>
            <a:r>
              <a:rPr lang="ru-RU" dirty="0" err="1"/>
              <a:t>Суфи</a:t>
            </a:r>
            <a:r>
              <a:rPr lang="ru-RU" dirty="0"/>
              <a:t>, сын эмира </a:t>
            </a:r>
            <a:r>
              <a:rPr lang="ru-RU" dirty="0" err="1"/>
              <a:t>Нангудая</a:t>
            </a:r>
            <a:r>
              <a:rPr lang="ru-RU" dirty="0"/>
              <a:t> и внук хана Узбека, в 1361 году создал независимый улус в </a:t>
            </a:r>
            <a:r>
              <a:rPr lang="ru-RU" dirty="0" smtClean="0"/>
              <a:t>Хорезме. </a:t>
            </a:r>
            <a:r>
              <a:rPr lang="ru-RU" dirty="0"/>
              <a:t>В 1362 году литовский князь Ольгерд захватил земли в бассейне Днепра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Смута в Золотой Орде закончилась после того, как </a:t>
            </a:r>
            <a:r>
              <a:rPr lang="ru-RU" dirty="0" err="1"/>
              <a:t>чингизид</a:t>
            </a:r>
            <a:r>
              <a:rPr lang="ru-RU" dirty="0"/>
              <a:t> </a:t>
            </a:r>
            <a:r>
              <a:rPr lang="ru-RU" dirty="0" err="1"/>
              <a:t>Тохтамыш</a:t>
            </a:r>
            <a:r>
              <a:rPr lang="ru-RU" dirty="0"/>
              <a:t> при поддержке эмира Тамерлана из </a:t>
            </a:r>
            <a:r>
              <a:rPr lang="ru-RU" dirty="0" err="1"/>
              <a:t>Мавераннахра</a:t>
            </a:r>
            <a:r>
              <a:rPr lang="ru-RU" dirty="0"/>
              <a:t> в 1377—1380 годах сначала захватил улусы на Сырдарье, разгромив сыновей </a:t>
            </a:r>
            <a:r>
              <a:rPr lang="ru-RU" dirty="0" err="1"/>
              <a:t>Урус</a:t>
            </a:r>
            <a:r>
              <a:rPr lang="ru-RU" dirty="0"/>
              <a:t>-хана, а затем и престол в Сарае, когда Мамай вступил в прямой конфликт с Московским княжеством (поражение на </a:t>
            </a:r>
            <a:r>
              <a:rPr lang="ru-RU" dirty="0" err="1"/>
              <a:t>Воже</a:t>
            </a:r>
            <a:r>
              <a:rPr lang="ru-RU" dirty="0"/>
              <a:t> (1378)). </a:t>
            </a:r>
            <a:r>
              <a:rPr lang="ru-RU" dirty="0" err="1"/>
              <a:t>Тохтамыш</a:t>
            </a:r>
            <a:r>
              <a:rPr lang="ru-RU" dirty="0"/>
              <a:t> в 1380 году разгромил собранные Мамаем после поражения в Куликовской битве остатки войск на реке </a:t>
            </a:r>
            <a:r>
              <a:rPr lang="ru-RU" dirty="0" smtClean="0"/>
              <a:t>Калке.</a:t>
            </a:r>
            <a:endParaRPr lang="ru-RU" dirty="0"/>
          </a:p>
        </p:txBody>
      </p:sp>
      <p:pic>
        <p:nvPicPr>
          <p:cNvPr id="9218" name="Picture 2" descr="https://upload.wikimedia.org/wikipedia/commons/thumb/f/f2/Ghengisid%27s_palace_tile_decor_detail.jpg/200px-Ghengisid%27s_palace_tile_decor_det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39"/>
            <a:ext cx="2448272" cy="215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8640" y="4145872"/>
            <a:ext cx="32941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Фрагменты изразцового декора дворца </a:t>
            </a:r>
            <a:r>
              <a:rPr lang="ru-RU" dirty="0" err="1" smtClean="0"/>
              <a:t>чингизида</a:t>
            </a:r>
            <a:r>
              <a:rPr lang="ru-RU" dirty="0" smtClean="0"/>
              <a:t>. Золотая Орда, г. Сарай-Бату. Керамика, </a:t>
            </a:r>
            <a:r>
              <a:rPr lang="ru-RU" dirty="0" err="1" smtClean="0"/>
              <a:t>надглазурная</a:t>
            </a:r>
            <a:r>
              <a:rPr lang="ru-RU" dirty="0" smtClean="0"/>
              <a:t> роспись, мозаика, позолота. </a:t>
            </a:r>
            <a:r>
              <a:rPr lang="ru-RU" dirty="0" err="1" smtClean="0"/>
              <a:t>Селитренное</a:t>
            </a:r>
            <a:r>
              <a:rPr lang="ru-RU" dirty="0" smtClean="0"/>
              <a:t> городище. Раскопки 1980-х. ГИМ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694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Правление </a:t>
            </a:r>
            <a:r>
              <a:rPr lang="ru-RU" dirty="0" err="1"/>
              <a:t>Тохтамыша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правление </a:t>
            </a:r>
            <a:r>
              <a:rPr lang="ru-RU" dirty="0" err="1"/>
              <a:t>Тохтамыша</a:t>
            </a:r>
            <a:r>
              <a:rPr lang="ru-RU" dirty="0"/>
              <a:t> (1380—1395) прекратились смуты, и центральная власть вновь стала контролировать всю основную территорию Золотой Орды. В 1382 году совершил поход на Москву и добился восстановления выплаты дани. После укрепления своего положения </a:t>
            </a:r>
            <a:r>
              <a:rPr lang="ru-RU" dirty="0" err="1"/>
              <a:t>Тохтамыш</a:t>
            </a:r>
            <a:r>
              <a:rPr lang="ru-RU" dirty="0"/>
              <a:t> выступил против среднеазиатского правителя Тамерлана, с которым ранее поддерживал союзные отношения. В итоге ряда опустошительных походов 1391—1396 годов Тамерлан разбил войска </a:t>
            </a:r>
            <a:r>
              <a:rPr lang="ru-RU" dirty="0" err="1"/>
              <a:t>Тохтамыша</a:t>
            </a:r>
            <a:r>
              <a:rPr lang="ru-RU" dirty="0"/>
              <a:t>, захватил и разрушил поволжские города, в том числе Сарай-</a:t>
            </a:r>
            <a:r>
              <a:rPr lang="ru-RU" dirty="0" err="1"/>
              <a:t>Берке</a:t>
            </a:r>
            <a:r>
              <a:rPr lang="ru-RU" dirty="0"/>
              <a:t>, ограбил города Крыма и др. Золотой Орде был нанесён удар, от которого она уже не смогла оправиться.</a:t>
            </a:r>
          </a:p>
        </p:txBody>
      </p:sp>
      <p:pic>
        <p:nvPicPr>
          <p:cNvPr id="10242" name="Picture 2" descr="https://upload.wikimedia.org/wikipedia/commons/thumb/e/e2/Kulikovo05.jpg/220px-Kulikovo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3"/>
            <a:ext cx="2520280" cy="284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0648" y="4702137"/>
            <a:ext cx="3510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Куликовская битва. Миниатюра из «Сказания о Мамаевом побоище»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721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Распад Золотой Орды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С шестидесятых годов XIV века, со времён Великой </a:t>
            </a:r>
            <a:r>
              <a:rPr lang="ru-RU" dirty="0" err="1"/>
              <a:t>замятни</a:t>
            </a:r>
            <a:r>
              <a:rPr lang="ru-RU" dirty="0"/>
              <a:t>, произошли важные политические перемены в жизни Золотой Орды. Начался постепенный распад государства. Правители отдалённых частей улуса приобрели фактическую самостоятельность, в частности, в 1361 году обрёл независимость Улус Орда-</a:t>
            </a:r>
            <a:r>
              <a:rPr lang="ru-RU" dirty="0" err="1"/>
              <a:t>Эджена</a:t>
            </a:r>
            <a:r>
              <a:rPr lang="ru-RU" dirty="0"/>
              <a:t>. Однако, до 1390-х годов Золотая Орда ещё оставалась более или менее единым государством, но с поражением в войне с Тамерланом и разорением экономических центров начался процесс распада, ускорившийся с 1420-х годов.</a:t>
            </a:r>
          </a:p>
          <a:p>
            <a:endParaRPr lang="ru-RU" dirty="0"/>
          </a:p>
          <a:p>
            <a:r>
              <a:rPr lang="ru-RU" dirty="0"/>
              <a:t>В начале 1420-х годов образовалось Сибирское ханство, в 1428 — Узбекское ханство, затем возникли Казанское (1438), Крымское (1441) ханства, Ногайская Орда (1440-е) и Казахское ханство (1465</a:t>
            </a:r>
            <a:r>
              <a:rPr lang="ru-RU" dirty="0" smtClean="0"/>
              <a:t>). </a:t>
            </a:r>
            <a:r>
              <a:rPr lang="ru-RU" dirty="0"/>
              <a:t>После смерти хана </a:t>
            </a:r>
            <a:r>
              <a:rPr lang="ru-RU" dirty="0" err="1"/>
              <a:t>Кичи</a:t>
            </a:r>
            <a:r>
              <a:rPr lang="ru-RU" dirty="0"/>
              <a:t>-Мухаммеда Золотая Орда прекратила существовать как единое государство.</a:t>
            </a:r>
          </a:p>
          <a:p>
            <a:endParaRPr lang="ru-RU" dirty="0"/>
          </a:p>
          <a:p>
            <a:r>
              <a:rPr lang="ru-RU" dirty="0"/>
              <a:t>Главным среди </a:t>
            </a:r>
            <a:r>
              <a:rPr lang="ru-RU" dirty="0" err="1"/>
              <a:t>джучидских</a:t>
            </a:r>
            <a:r>
              <a:rPr lang="ru-RU" dirty="0"/>
              <a:t> государств формально продолжала считаться Большая Орда. В 1480 году Ахмат, хан Большой Орды, пытался добиться повиновения от Ивана III, но эта попытка окончилась неудачно, и Русь окончательно освободилась от татаро-монгольского ига. В начале 1481 года Ахмат был убит при нападении на его ставку сибирской и ногайской конницы. При его детях, в начале XVI века, Большая Орда прекратила существование.</a:t>
            </a:r>
          </a:p>
        </p:txBody>
      </p:sp>
      <p:pic>
        <p:nvPicPr>
          <p:cNvPr id="11266" name="Picture 2" descr="http://shkilna-istoriy.at.ua/_fr/0/377629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88" y="0"/>
            <a:ext cx="9189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355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Армия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Подавляющей частью ордынского войска являлась конница, использовавшая в бою традиционную тактику ведения боя мобильными конными массами лучников. Её ядром были </a:t>
            </a:r>
            <a:r>
              <a:rPr lang="ru-RU" dirty="0" err="1"/>
              <a:t>тяжеловооружённые</a:t>
            </a:r>
            <a:r>
              <a:rPr lang="ru-RU" dirty="0"/>
              <a:t> отряды, состоявшие из знати, основой которых была гвардия ордынского правителя. Помимо золотоордынских воинов, ханы набирали в войско солдат из числа покорённых народов, а также наёмников из Поволжья, Крыма и Северного Кавказа. Основным оружием ордынских воинов был лук, которым ордынцы пользовались с большим мастерством. Широко распространены были и копья, применявшиеся ордынцами во время массированного копейного удара, следовавшего за первым ударом стрелами. Из клинкового оружия наиболее популярными были палаши и сабли. Распространено было и ударно-дробящее оружие: булавы, шестопёры, чеканы, </a:t>
            </a:r>
            <a:r>
              <a:rPr lang="ru-RU" dirty="0" err="1"/>
              <a:t>клевцы</a:t>
            </a:r>
            <a:r>
              <a:rPr lang="ru-RU" dirty="0"/>
              <a:t>, кистени.</a:t>
            </a:r>
          </a:p>
          <a:p>
            <a:endParaRPr lang="ru-RU" dirty="0"/>
          </a:p>
          <a:p>
            <a:r>
              <a:rPr lang="ru-RU" dirty="0"/>
              <a:t>Среди ордынских воинов были распространены ламеллярные и ламинарные металлические панцири, с XIV века — кольчуги и кольчато-пластинчатые доспехи. Самым распространённым доспехом был </a:t>
            </a:r>
            <a:r>
              <a:rPr lang="ru-RU" dirty="0" err="1"/>
              <a:t>хатангу-дегель</a:t>
            </a:r>
            <a:r>
              <a:rPr lang="ru-RU" dirty="0"/>
              <a:t>, усиленный изнутри металлическими пластинами (</a:t>
            </a:r>
            <a:r>
              <a:rPr lang="ru-RU" dirty="0" err="1"/>
              <a:t>куяк</a:t>
            </a:r>
            <a:r>
              <a:rPr lang="ru-RU" dirty="0"/>
              <a:t>). Несмотря на это, ордынцы продолжали пользоваться ламеллярными панцирями. Пользовались монголы и доспехами </a:t>
            </a:r>
            <a:r>
              <a:rPr lang="ru-RU" dirty="0" err="1"/>
              <a:t>бригантинного</a:t>
            </a:r>
            <a:r>
              <a:rPr lang="ru-RU" dirty="0"/>
              <a:t> типа. Получили распространение зерцала, ожерелья, наручи и поножи. Мечи практически повсеместно были вытеснены саблями. С конца XIV века на вооружении появляются пушки. Ордынские воины стали применять также полевые укрепления, в частности, большие станковые щиты-</a:t>
            </a:r>
            <a:r>
              <a:rPr lang="ru-RU" dirty="0" err="1"/>
              <a:t>чапары</a:t>
            </a:r>
            <a:r>
              <a:rPr lang="ru-RU" dirty="0"/>
              <a:t>. В полевом бою они также использовали некоторые военно-технические средства, в частности, арбалеты.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57" y="0"/>
            <a:ext cx="91644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305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Население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 Золотой Орде проживали тюркские (кипчаки, волжские булгары, </a:t>
            </a:r>
            <a:r>
              <a:rPr lang="ru-RU" dirty="0" err="1"/>
              <a:t>хорезмийцы</a:t>
            </a:r>
            <a:r>
              <a:rPr lang="ru-RU" dirty="0"/>
              <a:t>, башкиры и др.), славянские, финно-угорские (мордва, черемисы, вотяки и др.), северокавказские (ясы, аланы, </a:t>
            </a:r>
            <a:r>
              <a:rPr lang="ru-RU" dirty="0" err="1"/>
              <a:t>черкасы</a:t>
            </a:r>
            <a:r>
              <a:rPr lang="ru-RU" dirty="0"/>
              <a:t> и др.) народы</a:t>
            </a:r>
            <a:r>
              <a:rPr lang="ru-RU" dirty="0" smtClean="0"/>
              <a:t>. </a:t>
            </a:r>
            <a:r>
              <a:rPr lang="ru-RU" dirty="0"/>
              <a:t>Немногочисленная монгольская верхушка очень быстро ассимилировалась среди местного тюркского населения. К концу XIV — началу XV в. кочевое население Золотой Орды обозначалось этнонимом «татары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Золотой Орде происходил этногенез волжских, крымских, сибирских татар</a:t>
            </a:r>
            <a:r>
              <a:rPr lang="ru-RU" dirty="0" smtClean="0"/>
              <a:t>. </a:t>
            </a:r>
            <a:r>
              <a:rPr lang="ru-RU" dirty="0"/>
              <a:t>Тюркское население восточного крыла Золотой Орды составило основу современных казахов, каракалпаков и ногайцев.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29261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681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Города и торговля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На землях от Дуная до Иртыша археологически зафиксированы 110 городских центров с материальной культурой восточного облика, расцвет которых пришёлся на первую половину XIV в. Общее же число золотоордынских городов, по всей видимости, приближалось к 150</a:t>
            </a:r>
            <a:r>
              <a:rPr lang="ru-RU" dirty="0" smtClean="0"/>
              <a:t>. </a:t>
            </a:r>
            <a:r>
              <a:rPr lang="ru-RU" dirty="0"/>
              <a:t>Крупными центрами главным образом караванной торговли были города Сарай-Бату, Сарай-</a:t>
            </a:r>
            <a:r>
              <a:rPr lang="ru-RU" dirty="0" err="1"/>
              <a:t>Берке</a:t>
            </a:r>
            <a:r>
              <a:rPr lang="ru-RU" dirty="0"/>
              <a:t>, </a:t>
            </a:r>
            <a:r>
              <a:rPr lang="ru-RU" dirty="0" err="1"/>
              <a:t>Увек</a:t>
            </a:r>
            <a:r>
              <a:rPr lang="ru-RU" dirty="0"/>
              <a:t>, Булгар, Хаджи-Тархан, </a:t>
            </a:r>
            <a:r>
              <a:rPr lang="ru-RU" dirty="0" err="1"/>
              <a:t>Бельджамен</a:t>
            </a:r>
            <a:r>
              <a:rPr lang="ru-RU" dirty="0"/>
              <a:t>, Казань, </a:t>
            </a:r>
            <a:r>
              <a:rPr lang="ru-RU" dirty="0" err="1"/>
              <a:t>Джукетау</a:t>
            </a:r>
            <a:r>
              <a:rPr lang="ru-RU" dirty="0"/>
              <a:t>, </a:t>
            </a:r>
            <a:r>
              <a:rPr lang="ru-RU" dirty="0" err="1"/>
              <a:t>Маджар</a:t>
            </a:r>
            <a:r>
              <a:rPr lang="ru-RU" dirty="0"/>
              <a:t>, </a:t>
            </a:r>
            <a:r>
              <a:rPr lang="ru-RU" dirty="0" err="1"/>
              <a:t>Мохши</a:t>
            </a:r>
            <a:r>
              <a:rPr lang="ru-RU" dirty="0"/>
              <a:t>, </a:t>
            </a:r>
            <a:r>
              <a:rPr lang="ru-RU" dirty="0" err="1"/>
              <a:t>Азак</a:t>
            </a:r>
            <a:r>
              <a:rPr lang="ru-RU" dirty="0"/>
              <a:t> (Азов), Ургенч и др.</a:t>
            </a:r>
          </a:p>
          <a:p>
            <a:endParaRPr lang="ru-RU" dirty="0"/>
          </a:p>
          <a:p>
            <a:r>
              <a:rPr lang="ru-RU" dirty="0"/>
              <a:t>Торговые колонии генуэзцев в Крыму (</a:t>
            </a:r>
            <a:r>
              <a:rPr lang="ru-RU" dirty="0" err="1"/>
              <a:t>капитанство</a:t>
            </a:r>
            <a:r>
              <a:rPr lang="ru-RU" dirty="0"/>
              <a:t> </a:t>
            </a:r>
            <a:r>
              <a:rPr lang="ru-RU" dirty="0" err="1"/>
              <a:t>Готия</a:t>
            </a:r>
            <a:r>
              <a:rPr lang="ru-RU" dirty="0"/>
              <a:t>) и в устье Дона использовались Ордой для торговли сукном, тканями и льняным холстом, оружием, женскими украшениями, ювелирными изделиями, драгоценными кам­нями, пряностями, ладаном, мехами, кожей, медом, воском, солью, зерном, лесом, рыбой, икрой, оливковым маслом и рабами.</a:t>
            </a:r>
          </a:p>
          <a:p>
            <a:endParaRPr lang="ru-RU" dirty="0"/>
          </a:p>
          <a:p>
            <a:r>
              <a:rPr lang="ru-RU" dirty="0"/>
              <a:t>Из крымских торговых городов начинались торговые пути, ведущие как в южную Европу, так и в Среднюю Азию, Индию и Китай. Торговые пути, ведущие в Среднюю Азию и Иран, проходили по Волге.</a:t>
            </a:r>
          </a:p>
          <a:p>
            <a:endParaRPr lang="ru-RU" dirty="0"/>
          </a:p>
          <a:p>
            <a:r>
              <a:rPr lang="ru-RU" dirty="0"/>
              <a:t>Внешние и внутригосударственные торговые отношения обеспечивались выпускаемыми деньгами Золотой Орды: серебряными дирхемами, медными пулами и сумами.</a:t>
            </a:r>
          </a:p>
        </p:txBody>
      </p:sp>
      <p:pic>
        <p:nvPicPr>
          <p:cNvPr id="14338" name="Picture 2" descr="https://upload.wikimedia.org/wikipedia/commons/thumb/2/22/%D0%9A%D0%B5%D1%80%D0%B0%D0%BC%D0%B8%D0%BA%D0%B0_%D0%97%D0%BE%D0%BB%D0%BE%D1%82%D0%BE%D0%B9_%D0%9E%D1%80%D0%B4%D1%8B_%D0%93%D0%98%D0%9C.JPG/220px-%D0%9A%D0%B5%D1%80%D0%B0%D0%BC%D0%B8%D0%BA%D0%B0_%D0%97%D0%BE%D0%BB%D0%BE%D1%82%D0%BE%D0%B9_%D0%9E%D1%80%D0%B4%D1%8B_%D0%93%D0%98%D0%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5"/>
            <a:ext cx="2880320" cy="192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6652" y="4419889"/>
            <a:ext cx="3366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Керамика Золотой Орды в собрании Государственного исторического музея.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216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Сарай-Бату-1 столица орды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1" y="1556792"/>
            <a:ext cx="85725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170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Сарай-Берке-2 столица орды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3"/>
            <a:ext cx="6264696" cy="39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62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598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73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920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16586"/>
            <a:ext cx="9160768" cy="684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706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261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429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558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4"/>
            <a:ext cx="9144000" cy="68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191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75</TotalTime>
  <Words>1928</Words>
  <Application>Microsoft Office PowerPoint</Application>
  <PresentationFormat>Экран (4:3)</PresentationFormat>
  <Paragraphs>60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Золотая Орда</vt:lpstr>
      <vt:lpstr>Флаг Золотой Орды</vt:lpstr>
      <vt:lpstr>Герб Золотой Орды</vt:lpstr>
      <vt:lpstr>Презентация PowerPoint</vt:lpstr>
      <vt:lpstr>Презентация PowerPoint</vt:lpstr>
      <vt:lpstr>Образование Улуса Джучи (Золотой Орды)</vt:lpstr>
      <vt:lpstr>Обособление от Монгольской империи</vt:lpstr>
      <vt:lpstr>Расцвет Золотой Орды</vt:lpstr>
      <vt:lpstr>«Великая замятня»</vt:lpstr>
      <vt:lpstr>Правление Тохтамыша</vt:lpstr>
      <vt:lpstr>Распад Золотой Орды</vt:lpstr>
      <vt:lpstr>Армия</vt:lpstr>
      <vt:lpstr>Население</vt:lpstr>
      <vt:lpstr>Города и торговля</vt:lpstr>
      <vt:lpstr>Сарай-Бату-1 столица орды</vt:lpstr>
      <vt:lpstr>Сарай-Берке-2 столица орды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SimartSOFT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Золотая Орда</dc:title>
  <dc:creator>Юля</dc:creator>
  <cp:lastModifiedBy>Юля</cp:lastModifiedBy>
  <cp:revision>7</cp:revision>
  <dcterms:created xsi:type="dcterms:W3CDTF">2016-03-19T08:07:11Z</dcterms:created>
  <dcterms:modified xsi:type="dcterms:W3CDTF">2016-03-19T09:22:53Z</dcterms:modified>
</cp:coreProperties>
</file>