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7CE-08E5-4D80-8DD5-3CE5939E421E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9CEE00F-B64D-42B4-8EAA-5A0A0586EF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7CE-08E5-4D80-8DD5-3CE5939E421E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9CEE00F-B64D-42B4-8EAA-5A0A0586EF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7CE-08E5-4D80-8DD5-3CE5939E421E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EE00F-B64D-42B4-8EAA-5A0A0586EF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7CE-08E5-4D80-8DD5-3CE5939E421E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EE00F-B64D-42B4-8EAA-5A0A0586EF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7CE-08E5-4D80-8DD5-3CE5939E421E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9CEE00F-B64D-42B4-8EAA-5A0A0586EF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med"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7CE-08E5-4D80-8DD5-3CE5939E421E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EE00F-B64D-42B4-8EAA-5A0A0586EF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7CE-08E5-4D80-8DD5-3CE5939E421E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EE00F-B64D-42B4-8EAA-5A0A0586EF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7CE-08E5-4D80-8DD5-3CE5939E421E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EE00F-B64D-42B4-8EAA-5A0A0586EF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7CE-08E5-4D80-8DD5-3CE5939E421E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EE00F-B64D-42B4-8EAA-5A0A0586EF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7CE-08E5-4D80-8DD5-3CE5939E421E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EE00F-B64D-42B4-8EAA-5A0A0586EF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B7CE-08E5-4D80-8DD5-3CE5939E421E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EE00F-B64D-42B4-8EAA-5A0A0586EF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0D7B7CE-08E5-4D80-8DD5-3CE5939E421E}" type="datetimeFigureOut">
              <a:rPr lang="ru-RU" smtClean="0"/>
              <a:pPr/>
              <a:t>03.11.2013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9CEE00F-B64D-42B4-8EAA-5A0A0586EF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med">
    <p:strips dir="ru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6"/>
            <a:ext cx="8458200" cy="1222375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  <a:latin typeface="Bookman Old Style" pitchFamily="18" charset="0"/>
              </a:rPr>
              <a:t>Використання найпростіших формул. Абсолютні і відносні посилання</a:t>
            </a:r>
            <a:endParaRPr lang="ru-RU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5" name="Рисунок 4" descr="Рисунок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926" y="2071678"/>
            <a:ext cx="3388738" cy="3671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http://files.megalins.webnode.com.br/200000010-a12daa2278/E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95898" cy="1071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C00000"/>
                </a:solidFill>
                <a:latin typeface="Bookman Old Style" pitchFamily="18" charset="0"/>
              </a:rPr>
              <a:t>Вправа </a:t>
            </a:r>
            <a:br>
              <a:rPr lang="uk-UA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uk-UA" dirty="0" err="1" smtClean="0">
                <a:solidFill>
                  <a:srgbClr val="C00000"/>
                </a:solidFill>
                <a:latin typeface="Bookman Old Style" pitchFamily="18" charset="0"/>
              </a:rPr>
              <a:t>“таблиця</a:t>
            </a:r>
            <a:r>
              <a:rPr lang="uk-UA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uk-UA" dirty="0" err="1" smtClean="0">
                <a:solidFill>
                  <a:srgbClr val="C00000"/>
                </a:solidFill>
                <a:latin typeface="Bookman Old Style" pitchFamily="18" charset="0"/>
              </a:rPr>
              <a:t>припущень”</a:t>
            </a:r>
            <a:endParaRPr lang="ru-RU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2643182"/>
          <a:ext cx="8686800" cy="215171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552952"/>
                <a:gridCol w="4133848"/>
              </a:tblGrid>
              <a:tr h="1783854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Що, за вашими припущеннями, вивчається на даній темі уроку?</a:t>
                      </a:r>
                      <a:endParaRPr lang="ru-RU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Поясніть свої припущення</a:t>
                      </a:r>
                      <a:endParaRPr lang="ru-RU" sz="2800" dirty="0"/>
                    </a:p>
                  </a:txBody>
                  <a:tcPr anchor="ctr"/>
                </a:tc>
              </a:tr>
              <a:tr h="36785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2" name="Picture 4" descr="http://tdvarowe.pbworks.com/f/1244579876/writi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285728"/>
            <a:ext cx="1323454" cy="1714475"/>
          </a:xfrm>
          <a:prstGeom prst="rect">
            <a:avLst/>
          </a:prstGeom>
          <a:noFill/>
        </p:spPr>
      </p:pic>
      <p:pic>
        <p:nvPicPr>
          <p:cNvPr id="8" name="Picture 6" descr="http://files.megalins.webnode.com.br/200000010-a12daa2278/E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95898" cy="1071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8686800" cy="838200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  <a:latin typeface="Bookman Old Style" pitchFamily="18" charset="0"/>
              </a:rPr>
              <a:t>Поняття формули. </a:t>
            </a:r>
            <a:endParaRPr lang="ru-RU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54162"/>
            <a:ext cx="8715436" cy="4525963"/>
          </a:xfrm>
        </p:spPr>
        <p:txBody>
          <a:bodyPr/>
          <a:lstStyle/>
          <a:p>
            <a:pPr marL="2330450" indent="-2330450" algn="just">
              <a:buNone/>
            </a:pPr>
            <a:r>
              <a:rPr lang="uk-UA" b="1" dirty="0" smtClean="0"/>
              <a:t>Формули</a:t>
            </a:r>
            <a:r>
              <a:rPr lang="uk-UA" dirty="0" smtClean="0"/>
              <a:t> – це вирази, які задають порядок обчислення в електронній таблиці.</a:t>
            </a:r>
          </a:p>
          <a:p>
            <a:pPr marL="0" indent="354013" algn="just">
              <a:buNone/>
            </a:pPr>
            <a:endParaRPr lang="uk-UA" sz="1000" dirty="0" smtClean="0"/>
          </a:p>
          <a:p>
            <a:pPr marL="0" indent="354013" algn="just">
              <a:buNone/>
            </a:pPr>
            <a:r>
              <a:rPr lang="uk-UA" dirty="0" smtClean="0"/>
              <a:t>Формула може містити такі елементи: числа, тексти, посилання на клітинки, знаки дій (оператори), дужки та функції.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85786" y="4786322"/>
          <a:ext cx="792961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330"/>
                <a:gridCol w="542928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Формула</a:t>
                      </a:r>
                      <a:endParaRPr lang="ru-RU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Пояснення формули</a:t>
                      </a:r>
                      <a:endParaRPr lang="ru-RU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=В1+В2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Додається вміст клітинки В1 і В2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=А1</a:t>
                      </a:r>
                      <a:r>
                        <a:rPr lang="uk-UA" dirty="0" smtClean="0">
                          <a:cs typeface="Vrinda"/>
                        </a:rPr>
                        <a:t>^(1/3)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Підносить до степеня (1/3) вміст клітинки А1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=СУММ(А1:А5)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Знаходить суму значень клітинок діапазону А1:А5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266" name="Picture 2" descr="http://tdvarowe.pbworks.com/f/1244579876/writi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460675">
            <a:off x="7728242" y="171989"/>
            <a:ext cx="1158037" cy="1500185"/>
          </a:xfrm>
          <a:prstGeom prst="rect">
            <a:avLst/>
          </a:prstGeom>
          <a:noFill/>
        </p:spPr>
      </p:pic>
      <p:pic>
        <p:nvPicPr>
          <p:cNvPr id="6" name="Picture 6" descr="http://files.megalins.webnode.com.br/200000010-a12daa2278/E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95898" cy="1071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357166"/>
            <a:ext cx="8686800" cy="838200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  <a:latin typeface="Bookman Old Style" pitchFamily="18" charset="0"/>
              </a:rPr>
              <a:t>Правила запису формул</a:t>
            </a:r>
            <a:endParaRPr lang="ru-RU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85860"/>
            <a:ext cx="8929718" cy="4525963"/>
          </a:xfrm>
        </p:spPr>
        <p:txBody>
          <a:bodyPr>
            <a:normAutofit fontScale="77500" lnSpcReduction="20000"/>
          </a:bodyPr>
          <a:lstStyle/>
          <a:p>
            <a:r>
              <a:rPr lang="uk-UA" dirty="0" smtClean="0"/>
              <a:t>формула завжди починається знаком “=“;</a:t>
            </a:r>
          </a:p>
          <a:p>
            <a:r>
              <a:rPr lang="uk-UA" dirty="0" smtClean="0"/>
              <a:t>для позначення арифметичних дій використовуються такі оператори: +, *, -, /, </a:t>
            </a:r>
            <a:r>
              <a:rPr lang="uk-UA" dirty="0" smtClean="0">
                <a:cs typeface="Vrinda"/>
              </a:rPr>
              <a:t>^;</a:t>
            </a:r>
          </a:p>
          <a:p>
            <a:r>
              <a:rPr lang="uk-UA" dirty="0" smtClean="0">
                <a:cs typeface="Vrinda"/>
              </a:rPr>
              <a:t>для позначення дій знаходження відсотків використовується оператор </a:t>
            </a:r>
            <a:r>
              <a:rPr lang="en-US" dirty="0" smtClean="0">
                <a:cs typeface="Vrinda"/>
              </a:rPr>
              <a:t>%</a:t>
            </a:r>
            <a:r>
              <a:rPr lang="uk-UA" dirty="0" smtClean="0">
                <a:cs typeface="Vrinda"/>
              </a:rPr>
              <a:t>: </a:t>
            </a:r>
            <a:r>
              <a:rPr lang="uk-UA" i="1" dirty="0" smtClean="0">
                <a:cs typeface="Vrinda"/>
              </a:rPr>
              <a:t>=134*25</a:t>
            </a:r>
            <a:r>
              <a:rPr lang="en-US" i="1" dirty="0" smtClean="0">
                <a:cs typeface="Vrinda"/>
              </a:rPr>
              <a:t> %</a:t>
            </a:r>
            <a:r>
              <a:rPr lang="uk-UA" dirty="0" smtClean="0">
                <a:cs typeface="Vrinda"/>
              </a:rPr>
              <a:t>;</a:t>
            </a:r>
          </a:p>
          <a:p>
            <a:r>
              <a:rPr lang="uk-UA" dirty="0" smtClean="0">
                <a:cs typeface="Vrinda"/>
              </a:rPr>
              <a:t>у записі формул на можна опускати оператор множення;</a:t>
            </a:r>
          </a:p>
          <a:p>
            <a:r>
              <a:rPr lang="uk-UA" dirty="0" smtClean="0">
                <a:cs typeface="Vrinda"/>
              </a:rPr>
              <a:t>порядок виконання операцій збігається з порядком прийнятим в математиці;</a:t>
            </a:r>
          </a:p>
          <a:p>
            <a:r>
              <a:rPr lang="uk-UA" dirty="0" smtClean="0">
                <a:cs typeface="Vrinda"/>
              </a:rPr>
              <a:t>для зміни порядку виконання дій використовують круглі дужки;</a:t>
            </a:r>
          </a:p>
          <a:p>
            <a:r>
              <a:rPr lang="uk-UA" dirty="0" smtClean="0">
                <a:cs typeface="Vrinda"/>
              </a:rPr>
              <a:t>в записі формули між операторами та посиланнями не повинно бути пробілів.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0242" name="Picture 2" descr="http://tdvarowe.pbworks.com/f/1244579876/writi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283252">
            <a:off x="7842691" y="149138"/>
            <a:ext cx="1082821" cy="1402745"/>
          </a:xfrm>
          <a:prstGeom prst="rect">
            <a:avLst/>
          </a:prstGeom>
          <a:noFill/>
        </p:spPr>
      </p:pic>
      <p:pic>
        <p:nvPicPr>
          <p:cNvPr id="5" name="Picture 6" descr="http://files.megalins.webnode.com.br/200000010-a12daa2278/E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95898" cy="1071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8686800" cy="838200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  <a:latin typeface="Bookman Old Style" pitchFamily="18" charset="0"/>
              </a:rPr>
              <a:t>Копіювання формул</a:t>
            </a:r>
            <a:endParaRPr lang="ru-RU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265113" algn="just">
              <a:buNone/>
            </a:pPr>
            <a:r>
              <a:rPr lang="uk-UA" b="1" dirty="0" smtClean="0"/>
              <a:t>Копіювання формули </a:t>
            </a:r>
            <a:r>
              <a:rPr lang="uk-UA" dirty="0" smtClean="0"/>
              <a:t>– це процес поширення дії формули, записаної в одну клітинку, на інші клітинки.</a:t>
            </a:r>
          </a:p>
          <a:p>
            <a:pPr marL="0" indent="265113" algn="just">
              <a:buNone/>
            </a:pPr>
            <a:r>
              <a:rPr lang="uk-UA" dirty="0" smtClean="0"/>
              <a:t>Копіювання формули виконується методом перетягування маркера </a:t>
            </a:r>
            <a:r>
              <a:rPr lang="uk-UA" dirty="0" err="1" smtClean="0"/>
              <a:t>автозаповнення</a:t>
            </a:r>
            <a:r>
              <a:rPr lang="uk-UA" dirty="0" smtClean="0"/>
              <a:t> </a:t>
            </a:r>
            <a:r>
              <a:rPr lang="uk-UA" dirty="0" smtClean="0"/>
              <a:t>вибраної клітинки, що містить формулу, у потрібному напрямку.</a:t>
            </a:r>
          </a:p>
          <a:p>
            <a:pPr marL="0" indent="265113" algn="just">
              <a:buNone/>
            </a:pPr>
            <a:r>
              <a:rPr lang="uk-UA" dirty="0" smtClean="0"/>
              <a:t>Цей метод називається </a:t>
            </a:r>
            <a:r>
              <a:rPr lang="uk-UA" b="1" dirty="0" err="1" smtClean="0"/>
              <a:t>автозаповненням</a:t>
            </a:r>
            <a:r>
              <a:rPr lang="uk-UA" b="1" dirty="0" smtClean="0"/>
              <a:t> діапазону.</a:t>
            </a:r>
            <a:endParaRPr lang="ru-RU" b="1" dirty="0"/>
          </a:p>
        </p:txBody>
      </p:sp>
      <p:pic>
        <p:nvPicPr>
          <p:cNvPr id="3074" name="Picture 2" descr="http://tdvarowe.pbworks.com/f/1244579876/writi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0"/>
            <a:ext cx="1310940" cy="1698263"/>
          </a:xfrm>
          <a:prstGeom prst="rect">
            <a:avLst/>
          </a:prstGeom>
          <a:noFill/>
        </p:spPr>
      </p:pic>
      <p:pic>
        <p:nvPicPr>
          <p:cNvPr id="5" name="Picture 6" descr="http://files.megalins.webnode.com.br/200000010-a12daa2278/E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95898" cy="1071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357166"/>
            <a:ext cx="8686800" cy="838200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  <a:latin typeface="Bookman Old Style" pitchFamily="18" charset="0"/>
              </a:rPr>
              <a:t>Посилання на клітинки</a:t>
            </a:r>
            <a:endParaRPr lang="ru-RU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519238" indent="-1519238" algn="just">
              <a:buNone/>
            </a:pPr>
            <a:r>
              <a:rPr lang="uk-UA" b="1" dirty="0" smtClean="0"/>
              <a:t>Посилання на клітинку –</a:t>
            </a:r>
            <a:r>
              <a:rPr lang="uk-UA" dirty="0" smtClean="0"/>
              <a:t> це адреса клітинки, </a:t>
            </a:r>
            <a:r>
              <a:rPr lang="uk-UA" dirty="0" smtClean="0"/>
              <a:t>над значеннями якої потрібно виконати певні дії.</a:t>
            </a:r>
            <a:endParaRPr lang="uk-UA" dirty="0" smtClean="0"/>
          </a:p>
          <a:p>
            <a:pPr marL="1519238" indent="-1519238" algn="just">
              <a:buNone/>
            </a:pPr>
            <a:endParaRPr lang="uk-UA" sz="800" dirty="0" smtClean="0"/>
          </a:p>
          <a:p>
            <a:pPr marL="4572000" indent="-4572000" algn="just">
              <a:buNone/>
            </a:pPr>
            <a:r>
              <a:rPr lang="uk-UA" b="1" dirty="0" smtClean="0"/>
              <a:t>Типи адресації клітинок: </a:t>
            </a:r>
            <a:r>
              <a:rPr lang="uk-UA" i="1" dirty="0" smtClean="0"/>
              <a:t>абсолютні, відносні та мішані</a:t>
            </a:r>
            <a:endParaRPr lang="ru-RU" i="1" dirty="0"/>
          </a:p>
        </p:txBody>
      </p:sp>
      <p:pic>
        <p:nvPicPr>
          <p:cNvPr id="9218" name="Picture 2" descr="http://tdvarowe.pbworks.com/f/1244579876/writi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72" y="214290"/>
            <a:ext cx="1158019" cy="1500161"/>
          </a:xfrm>
          <a:prstGeom prst="rect">
            <a:avLst/>
          </a:prstGeom>
          <a:noFill/>
        </p:spPr>
      </p:pic>
      <p:pic>
        <p:nvPicPr>
          <p:cNvPr id="5" name="Picture 6" descr="http://files.megalins.webnode.com.br/200000010-a12daa2278/E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95898" cy="1071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142852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C00000"/>
                </a:solidFill>
                <a:latin typeface="Bookman Old Style" pitchFamily="18" charset="0"/>
              </a:rPr>
              <a:t>Абсолютні та відносні посилання</a:t>
            </a:r>
            <a:endParaRPr lang="ru-RU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4162"/>
            <a:ext cx="8991600" cy="4525963"/>
          </a:xfrm>
        </p:spPr>
        <p:txBody>
          <a:bodyPr/>
          <a:lstStyle/>
          <a:p>
            <a:pPr marL="0" indent="265113" algn="just">
              <a:buNone/>
            </a:pPr>
            <a:r>
              <a:rPr lang="uk-UA" b="1" dirty="0" smtClean="0"/>
              <a:t>Абсолютні посилання </a:t>
            </a:r>
            <a:r>
              <a:rPr lang="uk-UA" dirty="0" smtClean="0"/>
              <a:t>не змінюються при копіюванні.</a:t>
            </a:r>
          </a:p>
          <a:p>
            <a:pPr marL="0" indent="265113" algn="just">
              <a:buNone/>
            </a:pPr>
            <a:r>
              <a:rPr lang="uk-UA" b="1" dirty="0" smtClean="0"/>
              <a:t>Відносні посилання </a:t>
            </a:r>
            <a:r>
              <a:rPr lang="uk-UA" dirty="0" smtClean="0"/>
              <a:t>автоматично оновлюються залежно від нового розташування формули.</a:t>
            </a:r>
          </a:p>
          <a:p>
            <a:pPr marL="0" indent="265113" algn="just">
              <a:buNone/>
            </a:pPr>
            <a:r>
              <a:rPr lang="uk-UA" dirty="0" smtClean="0"/>
              <a:t>Відносні посилання перетворюються на абсолютні за допомогою знака </a:t>
            </a:r>
            <a:r>
              <a:rPr lang="en-US" dirty="0" smtClean="0"/>
              <a:t>$</a:t>
            </a:r>
            <a:r>
              <a:rPr lang="uk-UA" dirty="0" smtClean="0"/>
              <a:t>.</a:t>
            </a:r>
          </a:p>
          <a:p>
            <a:pPr marL="0" indent="265113" algn="ctr">
              <a:buNone/>
            </a:pPr>
            <a:r>
              <a:rPr lang="uk-UA" sz="3600" dirty="0" smtClean="0"/>
              <a:t>А1</a:t>
            </a:r>
            <a:r>
              <a:rPr lang="uk-UA" sz="3600" dirty="0" smtClean="0">
                <a:sym typeface="Wingdings"/>
              </a:rPr>
              <a:t></a:t>
            </a:r>
            <a:r>
              <a:rPr lang="en-US" sz="3600" dirty="0" smtClean="0"/>
              <a:t>$</a:t>
            </a:r>
            <a:r>
              <a:rPr lang="uk-UA" sz="3600" dirty="0" smtClean="0"/>
              <a:t>А</a:t>
            </a:r>
            <a:r>
              <a:rPr lang="en-US" sz="3600" dirty="0" smtClean="0"/>
              <a:t>$</a:t>
            </a:r>
            <a:r>
              <a:rPr lang="uk-UA" sz="3600" dirty="0" smtClean="0"/>
              <a:t>1</a:t>
            </a:r>
            <a:endParaRPr lang="ru-RU" sz="3600" dirty="0"/>
          </a:p>
        </p:txBody>
      </p:sp>
      <p:pic>
        <p:nvPicPr>
          <p:cNvPr id="8194" name="Picture 2" descr="http://tdvarowe.pbworks.com/f/1244579876/writi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710" y="214290"/>
            <a:ext cx="1119166" cy="1449829"/>
          </a:xfrm>
          <a:prstGeom prst="rect">
            <a:avLst/>
          </a:prstGeom>
          <a:noFill/>
        </p:spPr>
      </p:pic>
      <p:pic>
        <p:nvPicPr>
          <p:cNvPr id="6" name="Picture 6" descr="http://files.megalins.webnode.com.br/200000010-a12daa2278/E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95898" cy="1071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85728"/>
            <a:ext cx="8686800" cy="838200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  <a:latin typeface="Bookman Old Style" pitchFamily="18" charset="0"/>
              </a:rPr>
              <a:t>Мішані посилання</a:t>
            </a:r>
            <a:endParaRPr lang="ru-RU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uk-UA" dirty="0" smtClean="0"/>
              <a:t>Якщо символ долара стоїть перед буквою (наприклад, </a:t>
            </a:r>
            <a:r>
              <a:rPr lang="en-US" dirty="0" smtClean="0"/>
              <a:t>$</a:t>
            </a:r>
            <a:r>
              <a:rPr lang="uk-UA" dirty="0" smtClean="0"/>
              <a:t>А1), то координата стовпця абсолютна, а рядків – відносна.</a:t>
            </a:r>
          </a:p>
          <a:p>
            <a:pPr algn="just"/>
            <a:r>
              <a:rPr lang="uk-UA" dirty="0" smtClean="0"/>
              <a:t>Якщо символ долара стоїть перед числом (наприклад , А</a:t>
            </a:r>
            <a:r>
              <a:rPr lang="en-US" dirty="0" smtClean="0"/>
              <a:t>$</a:t>
            </a:r>
            <a:r>
              <a:rPr lang="uk-UA" dirty="0" smtClean="0"/>
              <a:t>1), то навпаки, координата стовпця відносна, а рядків абсолютна.</a:t>
            </a:r>
            <a:endParaRPr lang="ru-RU" dirty="0"/>
          </a:p>
        </p:txBody>
      </p:sp>
      <p:pic>
        <p:nvPicPr>
          <p:cNvPr id="7170" name="Picture 2" descr="http://tdvarowe.pbworks.com/f/1244579876/writi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72" y="214290"/>
            <a:ext cx="1047729" cy="1357285"/>
          </a:xfrm>
          <a:prstGeom prst="rect">
            <a:avLst/>
          </a:prstGeom>
          <a:noFill/>
        </p:spPr>
      </p:pic>
      <p:pic>
        <p:nvPicPr>
          <p:cNvPr id="5" name="Picture 6" descr="http://files.megalins.webnode.com.br/200000010-a12daa2278/E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95898" cy="1071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1429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C00000"/>
                </a:solidFill>
                <a:latin typeface="Bookman Old Style" pitchFamily="18" charset="0"/>
              </a:rPr>
              <a:t>Посилання на інші</a:t>
            </a:r>
            <a:br>
              <a:rPr lang="uk-UA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uk-UA" dirty="0" smtClean="0">
                <a:solidFill>
                  <a:srgbClr val="C00000"/>
                </a:solidFill>
                <a:latin typeface="Bookman Old Style" pitchFamily="18" charset="0"/>
              </a:rPr>
              <a:t> аркуші</a:t>
            </a:r>
            <a:endParaRPr lang="ru-RU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42913" algn="just">
              <a:buNone/>
            </a:pPr>
            <a:r>
              <a:rPr lang="uk-UA" dirty="0" smtClean="0"/>
              <a:t>Вони використовуються, якщо необхідно виконати дії з даними із тієї самої клітинки або діапазону клітинок на декількох аркушах однієї книги. </a:t>
            </a:r>
          </a:p>
          <a:p>
            <a:pPr marL="0" indent="442913" algn="just">
              <a:buNone/>
            </a:pPr>
            <a:r>
              <a:rPr lang="uk-UA" dirty="0" smtClean="0"/>
              <a:t>У цьому випадку </a:t>
            </a:r>
            <a:r>
              <a:rPr lang="uk-UA" dirty="0" err="1" smtClean="0"/>
              <a:t>ім</a:t>
            </a:r>
            <a:r>
              <a:rPr lang="en-US" dirty="0" smtClean="0"/>
              <a:t>’</a:t>
            </a:r>
            <a:r>
              <a:rPr lang="uk-UA" dirty="0" smtClean="0"/>
              <a:t>я аркуша відокремлюється від адреси клітинки знаком оклику.</a:t>
            </a:r>
          </a:p>
          <a:p>
            <a:pPr marL="0" indent="442913" algn="ctr">
              <a:buNone/>
            </a:pPr>
            <a:r>
              <a:rPr lang="uk-UA" sz="3600" dirty="0" smtClean="0"/>
              <a:t>Аркуш1!А4</a:t>
            </a:r>
            <a:endParaRPr lang="ru-RU" sz="3600" dirty="0"/>
          </a:p>
        </p:txBody>
      </p:sp>
      <p:pic>
        <p:nvPicPr>
          <p:cNvPr id="6146" name="Picture 2" descr="http://tdvarowe.pbworks.com/f/1244579876/writi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710" y="285728"/>
            <a:ext cx="1047739" cy="1357298"/>
          </a:xfrm>
          <a:prstGeom prst="rect">
            <a:avLst/>
          </a:prstGeom>
          <a:noFill/>
        </p:spPr>
      </p:pic>
      <p:pic>
        <p:nvPicPr>
          <p:cNvPr id="5" name="Picture 6" descr="http://files.megalins.webnode.com.br/200000010-a12daa2278/E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95898" cy="1071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C00000"/>
                </a:solidFill>
                <a:latin typeface="Bookman Old Style" pitchFamily="18" charset="0"/>
              </a:rPr>
              <a:t>Інтерактивна вправа</a:t>
            </a:r>
            <a:br>
              <a:rPr lang="uk-UA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uk-UA" dirty="0" err="1" smtClean="0">
                <a:solidFill>
                  <a:srgbClr val="C00000"/>
                </a:solidFill>
                <a:latin typeface="Bookman Old Style" pitchFamily="18" charset="0"/>
              </a:rPr>
              <a:t>“перевір</a:t>
            </a:r>
            <a:r>
              <a:rPr lang="uk-UA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uk-UA" dirty="0" err="1" smtClean="0">
                <a:solidFill>
                  <a:srgbClr val="C00000"/>
                </a:solidFill>
                <a:latin typeface="Bookman Old Style" pitchFamily="18" charset="0"/>
              </a:rPr>
              <a:t>себе”</a:t>
            </a:r>
            <a:endParaRPr lang="ru-RU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5" name="Picture 6" descr="http://files.megalins.webnode.com.br/200000010-a12daa2278/E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95898" cy="1071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42910" y="1428736"/>
            <a:ext cx="7358114" cy="640175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595563"/>
            <a:r>
              <a:rPr lang="ru-RU" sz="4000" b="1" dirty="0" smtClean="0"/>
              <a:t>1. </a:t>
            </a:r>
            <a:r>
              <a:rPr lang="en-US" sz="4000" b="1" dirty="0" smtClean="0"/>
              <a:t>$</a:t>
            </a:r>
            <a:r>
              <a:rPr lang="uk-UA" sz="4000" b="1" dirty="0" smtClean="0"/>
              <a:t>А1</a:t>
            </a:r>
            <a:r>
              <a:rPr lang="en-US" sz="4000" b="1" dirty="0" smtClean="0"/>
              <a:t>$</a:t>
            </a:r>
            <a:r>
              <a:rPr lang="ru-RU" sz="4000" b="1" dirty="0" smtClean="0"/>
              <a:t> </a:t>
            </a:r>
          </a:p>
          <a:p>
            <a:pPr marL="2595563"/>
            <a:r>
              <a:rPr lang="uk-UA" sz="4000" b="1" dirty="0" smtClean="0"/>
              <a:t>2. В2</a:t>
            </a:r>
            <a:endParaRPr lang="ru-RU" sz="4000" b="1" dirty="0" smtClean="0"/>
          </a:p>
          <a:p>
            <a:pPr marL="2595563"/>
            <a:r>
              <a:rPr lang="ru-RU" sz="4000" b="1" dirty="0" smtClean="0"/>
              <a:t>3. </a:t>
            </a:r>
            <a:r>
              <a:rPr lang="en-US" sz="4000" b="1" dirty="0" smtClean="0"/>
              <a:t>$</a:t>
            </a:r>
            <a:r>
              <a:rPr lang="uk-UA" sz="4000" b="1" dirty="0" smtClean="0"/>
              <a:t> В2</a:t>
            </a:r>
            <a:endParaRPr lang="ru-RU" sz="4000" b="1" dirty="0" smtClean="0"/>
          </a:p>
          <a:p>
            <a:pPr marL="2595563"/>
            <a:r>
              <a:rPr lang="ru-RU" sz="4000" b="1" dirty="0" smtClean="0"/>
              <a:t>4. </a:t>
            </a:r>
            <a:r>
              <a:rPr lang="en-US" sz="4000" b="1" dirty="0" smtClean="0"/>
              <a:t>$</a:t>
            </a:r>
            <a:r>
              <a:rPr lang="uk-UA" sz="4000" b="1" dirty="0" smtClean="0"/>
              <a:t>В</a:t>
            </a:r>
            <a:r>
              <a:rPr lang="en-US" sz="4000" b="1" dirty="0" smtClean="0"/>
              <a:t>$</a:t>
            </a:r>
            <a:r>
              <a:rPr lang="uk-UA" sz="4000" b="1" dirty="0" smtClean="0"/>
              <a:t>3</a:t>
            </a:r>
          </a:p>
          <a:p>
            <a:pPr marL="2595563"/>
            <a:r>
              <a:rPr lang="uk-UA" sz="4000" b="1" dirty="0" smtClean="0"/>
              <a:t>5. В</a:t>
            </a:r>
            <a:r>
              <a:rPr lang="en-US" sz="4000" b="1" dirty="0" smtClean="0"/>
              <a:t>$</a:t>
            </a:r>
            <a:r>
              <a:rPr lang="uk-UA" sz="4000" b="1" dirty="0" smtClean="0"/>
              <a:t>1</a:t>
            </a:r>
          </a:p>
          <a:p>
            <a:pPr marL="2595563"/>
            <a:r>
              <a:rPr lang="ru-RU" sz="4000" b="1" dirty="0" smtClean="0"/>
              <a:t>6. </a:t>
            </a:r>
            <a:r>
              <a:rPr lang="en-US" sz="4000" b="1" dirty="0" smtClean="0"/>
              <a:t>F</a:t>
            </a:r>
            <a:r>
              <a:rPr lang="uk-UA" sz="4000" b="1" dirty="0" smtClean="0"/>
              <a:t>12</a:t>
            </a:r>
          </a:p>
          <a:p>
            <a:pPr marL="2595563"/>
            <a:r>
              <a:rPr lang="ru-RU" sz="4000" b="1" dirty="0" smtClean="0"/>
              <a:t>7. </a:t>
            </a:r>
            <a:r>
              <a:rPr lang="en-US" sz="4000" b="1" dirty="0" smtClean="0"/>
              <a:t>$</a:t>
            </a:r>
            <a:r>
              <a:rPr lang="uk-UA" sz="4000" b="1" dirty="0" smtClean="0"/>
              <a:t> С5</a:t>
            </a:r>
          </a:p>
          <a:p>
            <a:pPr marL="2595563"/>
            <a:r>
              <a:rPr lang="ru-RU" sz="4000" b="1" dirty="0" smtClean="0"/>
              <a:t>8. </a:t>
            </a:r>
            <a:r>
              <a:rPr lang="en-US" sz="4000" b="1" dirty="0" smtClean="0"/>
              <a:t>$D</a:t>
            </a:r>
            <a:r>
              <a:rPr lang="uk-UA" sz="4000" b="1" dirty="0" smtClean="0"/>
              <a:t>1</a:t>
            </a:r>
            <a:r>
              <a:rPr lang="en-US" sz="4000" b="1" dirty="0" smtClean="0"/>
              <a:t>$$</a:t>
            </a:r>
            <a:endParaRPr lang="ru-RU" sz="4000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/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1429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C00000"/>
                </a:solidFill>
                <a:latin typeface="Bookman Old Style" pitchFamily="18" charset="0"/>
              </a:rPr>
              <a:t>Повідомлення про помилки під час введення формул</a:t>
            </a:r>
            <a:endParaRPr lang="ru-RU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28736"/>
            <a:ext cx="8858280" cy="471490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60000"/>
              </a:lnSpc>
              <a:spcBef>
                <a:spcPts val="0"/>
              </a:spcBef>
              <a:buNone/>
            </a:pPr>
            <a:r>
              <a:rPr lang="en-US" sz="3600" b="1" dirty="0" smtClean="0"/>
              <a:t>#</a:t>
            </a:r>
            <a:r>
              <a:rPr lang="uk-UA" sz="3600" b="1" dirty="0" err="1" smtClean="0"/>
              <a:t>ДЕЛ</a:t>
            </a:r>
            <a:r>
              <a:rPr lang="uk-UA" sz="3600" b="1" dirty="0" smtClean="0"/>
              <a:t>/0! </a:t>
            </a:r>
            <a:r>
              <a:rPr lang="uk-UA" sz="3600" dirty="0" smtClean="0"/>
              <a:t>– спроба поділити на нуль;</a:t>
            </a:r>
          </a:p>
          <a:p>
            <a:pPr>
              <a:lnSpc>
                <a:spcPct val="160000"/>
              </a:lnSpc>
              <a:spcBef>
                <a:spcPts val="0"/>
              </a:spcBef>
              <a:buNone/>
            </a:pPr>
            <a:r>
              <a:rPr lang="en-US" sz="3600" b="1" dirty="0" smtClean="0"/>
              <a:t>#</a:t>
            </a:r>
            <a:r>
              <a:rPr lang="uk-UA" sz="3600" b="1" dirty="0" smtClean="0"/>
              <a:t>Н/Д </a:t>
            </a:r>
            <a:r>
              <a:rPr lang="uk-UA" sz="3600" dirty="0" smtClean="0"/>
              <a:t>– відповідь неможлива через неповноту даних;</a:t>
            </a:r>
          </a:p>
          <a:p>
            <a:pPr marL="88900" indent="-88900">
              <a:lnSpc>
                <a:spcPct val="160000"/>
              </a:lnSpc>
              <a:spcBef>
                <a:spcPts val="0"/>
              </a:spcBef>
              <a:buNone/>
            </a:pPr>
            <a:r>
              <a:rPr lang="en-US" sz="3600" b="1" dirty="0" smtClean="0"/>
              <a:t>#</a:t>
            </a:r>
            <a:r>
              <a:rPr lang="uk-UA" sz="3600" b="1" dirty="0" smtClean="0"/>
              <a:t>ИМЯ? </a:t>
            </a:r>
            <a:r>
              <a:rPr lang="uk-UA" sz="3600" dirty="0" smtClean="0"/>
              <a:t>– незрозуміла формула, помилка в адресі  клітинки або в назві функції;</a:t>
            </a:r>
          </a:p>
          <a:p>
            <a:pPr>
              <a:lnSpc>
                <a:spcPct val="160000"/>
              </a:lnSpc>
              <a:spcBef>
                <a:spcPts val="0"/>
              </a:spcBef>
              <a:buNone/>
            </a:pPr>
            <a:r>
              <a:rPr lang="en-US" sz="3600" b="1" dirty="0" smtClean="0"/>
              <a:t>#</a:t>
            </a:r>
            <a:r>
              <a:rPr lang="uk-UA" sz="3600" b="1" dirty="0" smtClean="0"/>
              <a:t>ПУСТО! </a:t>
            </a:r>
            <a:r>
              <a:rPr lang="uk-UA" sz="3600" dirty="0" smtClean="0"/>
              <a:t>– незрозуміла адреса клітинки;</a:t>
            </a:r>
          </a:p>
          <a:p>
            <a:pPr>
              <a:lnSpc>
                <a:spcPct val="160000"/>
              </a:lnSpc>
              <a:spcBef>
                <a:spcPts val="0"/>
              </a:spcBef>
              <a:buNone/>
            </a:pPr>
            <a:r>
              <a:rPr lang="en-US" sz="3600" b="1" dirty="0" smtClean="0"/>
              <a:t>#</a:t>
            </a:r>
            <a:r>
              <a:rPr lang="uk-UA" sz="3600" b="1" dirty="0" smtClean="0"/>
              <a:t>ЧИСЛО! </a:t>
            </a:r>
            <a:r>
              <a:rPr lang="uk-UA" sz="3600" dirty="0" smtClean="0"/>
              <a:t>– проблема з числом у формулі;</a:t>
            </a:r>
          </a:p>
          <a:p>
            <a:pPr>
              <a:lnSpc>
                <a:spcPct val="160000"/>
              </a:lnSpc>
              <a:spcBef>
                <a:spcPts val="0"/>
              </a:spcBef>
              <a:buNone/>
            </a:pPr>
            <a:r>
              <a:rPr lang="en-US" sz="3600" b="1" dirty="0" smtClean="0"/>
              <a:t>#</a:t>
            </a:r>
            <a:r>
              <a:rPr lang="uk-UA" sz="3600" b="1" dirty="0" smtClean="0"/>
              <a:t>СС</a:t>
            </a:r>
            <a:r>
              <a:rPr lang="ru-RU" sz="3600" b="1" dirty="0" smtClean="0"/>
              <a:t>ЫЛКА! </a:t>
            </a:r>
            <a:r>
              <a:rPr lang="ru-RU" sz="3600" dirty="0" smtClean="0"/>
              <a:t>– стерта </a:t>
            </a:r>
            <a:r>
              <a:rPr lang="ru-RU" sz="3600" dirty="0" err="1" smtClean="0"/>
              <a:t>клітинка</a:t>
            </a:r>
            <a:r>
              <a:rPr lang="ru-RU" sz="3600" dirty="0" smtClean="0"/>
              <a:t>, на яку </a:t>
            </a:r>
            <a:r>
              <a:rPr lang="ru-RU" sz="3600" dirty="0" err="1" smtClean="0"/>
              <a:t>посилається</a:t>
            </a:r>
            <a:r>
              <a:rPr lang="ru-RU" sz="3600" dirty="0" smtClean="0"/>
              <a:t> формула;</a:t>
            </a:r>
          </a:p>
          <a:p>
            <a:pPr>
              <a:lnSpc>
                <a:spcPct val="160000"/>
              </a:lnSpc>
              <a:spcBef>
                <a:spcPts val="0"/>
              </a:spcBef>
              <a:buNone/>
            </a:pPr>
            <a:r>
              <a:rPr lang="en-US" sz="3600" b="1" dirty="0" smtClean="0"/>
              <a:t>#</a:t>
            </a:r>
            <a:r>
              <a:rPr lang="uk-UA" sz="3600" b="1" dirty="0" smtClean="0"/>
              <a:t>ЗНАЧ! </a:t>
            </a:r>
            <a:r>
              <a:rPr lang="uk-UA" sz="3600" dirty="0" smtClean="0"/>
              <a:t>– незрозуміле значення в клітинці;</a:t>
            </a:r>
          </a:p>
          <a:p>
            <a:pPr>
              <a:lnSpc>
                <a:spcPct val="160000"/>
              </a:lnSpc>
              <a:spcBef>
                <a:spcPts val="0"/>
              </a:spcBef>
              <a:buNone/>
            </a:pPr>
            <a:r>
              <a:rPr lang="en-US" sz="3600" b="1" dirty="0" smtClean="0"/>
              <a:t># # # #</a:t>
            </a:r>
            <a:r>
              <a:rPr lang="uk-UA" sz="3600" b="1" dirty="0" smtClean="0"/>
              <a:t> </a:t>
            </a:r>
            <a:r>
              <a:rPr lang="uk-UA" sz="3600" dirty="0" smtClean="0"/>
              <a:t>- число не вміщується в клітинку за довжиною.</a:t>
            </a:r>
            <a:endParaRPr lang="ru-RU" sz="3600" dirty="0"/>
          </a:p>
        </p:txBody>
      </p:sp>
      <p:pic>
        <p:nvPicPr>
          <p:cNvPr id="4098" name="Picture 2" descr="http://tdvarowe.pbworks.com/f/1244579876/writi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710" y="642918"/>
            <a:ext cx="1002610" cy="1298836"/>
          </a:xfrm>
          <a:prstGeom prst="rect">
            <a:avLst/>
          </a:prstGeom>
          <a:noFill/>
        </p:spPr>
      </p:pic>
      <p:pic>
        <p:nvPicPr>
          <p:cNvPr id="5" name="Picture 6" descr="http://files.megalins.webnode.com.br/200000010-a12daa2278/E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95898" cy="1071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686800" cy="838200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  <a:latin typeface="Bookman Old Style" pitchFamily="18" charset="0"/>
              </a:rPr>
              <a:t>Практична робота</a:t>
            </a:r>
            <a:endParaRPr lang="ru-RU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4" name="Picture 11" descr="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500438"/>
            <a:ext cx="3429023" cy="2725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71472" y="1357298"/>
            <a:ext cx="82153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C00000"/>
                </a:solidFill>
                <a:latin typeface="Bookman Old Style" pitchFamily="18" charset="0"/>
              </a:rPr>
              <a:t>Використання формул в електронних таблицях</a:t>
            </a:r>
            <a:endParaRPr lang="ru-RU" sz="28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155</TotalTime>
  <Words>508</Words>
  <Application>Microsoft Office PowerPoint</Application>
  <PresentationFormat>Экран (4:3)</PresentationFormat>
  <Paragraphs>67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Використання найпростіших формул. Абсолютні і відносні посилання</vt:lpstr>
      <vt:lpstr>Вправа  “таблиця припущень”</vt:lpstr>
      <vt:lpstr>Поняття формули. </vt:lpstr>
      <vt:lpstr>Правила запису формул</vt:lpstr>
      <vt:lpstr>Копіювання формул</vt:lpstr>
      <vt:lpstr>Посилання на клітинки</vt:lpstr>
      <vt:lpstr>Абсолютні та відносні посилання</vt:lpstr>
      <vt:lpstr>Мішані посилання</vt:lpstr>
      <vt:lpstr>Посилання на інші  аркуші</vt:lpstr>
      <vt:lpstr>Інтерактивна вправа “перевір себе”</vt:lpstr>
      <vt:lpstr>Повідомлення про помилки під час введення формул</vt:lpstr>
      <vt:lpstr>Практична робота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Використання найпростіших формул. Абсолютні і відносні посилання</dc:title>
  <dc:creator>Пользователь Windows</dc:creator>
  <cp:lastModifiedBy>Пользователь Windows</cp:lastModifiedBy>
  <cp:revision>15</cp:revision>
  <dcterms:created xsi:type="dcterms:W3CDTF">2013-11-03T08:05:07Z</dcterms:created>
  <dcterms:modified xsi:type="dcterms:W3CDTF">2013-11-03T19:31:07Z</dcterms:modified>
</cp:coreProperties>
</file>