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2" r:id="rId2"/>
    <p:sldId id="275" r:id="rId3"/>
    <p:sldId id="277" r:id="rId4"/>
    <p:sldId id="256" r:id="rId5"/>
    <p:sldId id="264" r:id="rId6"/>
    <p:sldId id="263" r:id="rId7"/>
    <p:sldId id="260" r:id="rId8"/>
    <p:sldId id="265" r:id="rId9"/>
    <p:sldId id="267" r:id="rId10"/>
    <p:sldId id="272" r:id="rId11"/>
    <p:sldId id="266" r:id="rId12"/>
    <p:sldId id="261" r:id="rId13"/>
    <p:sldId id="262" r:id="rId14"/>
    <p:sldId id="271" r:id="rId15"/>
    <p:sldId id="273" r:id="rId16"/>
    <p:sldId id="270" r:id="rId17"/>
    <p:sldId id="274" r:id="rId18"/>
    <p:sldId id="269" r:id="rId19"/>
    <p:sldId id="276" r:id="rId20"/>
    <p:sldId id="278" r:id="rId21"/>
    <p:sldId id="279" r:id="rId22"/>
    <p:sldId id="281" r:id="rId2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3E9D6-C369-4A7A-B468-D969E0826D89}" type="datetimeFigureOut">
              <a:rPr lang="uk-UA" smtClean="0"/>
              <a:t>22.01.2014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DD45CB-AD68-4438-BDAE-2778F463075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4630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3CE1-867E-4A12-A1EF-5CFA2758884C}" type="datetimeFigureOut">
              <a:rPr lang="uk-UA" smtClean="0"/>
              <a:t>22.01.2014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C7B-49DB-4722-864F-70F585AAC1B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738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3CE1-867E-4A12-A1EF-5CFA2758884C}" type="datetimeFigureOut">
              <a:rPr lang="uk-UA" smtClean="0"/>
              <a:t>22.01.2014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C7B-49DB-4722-864F-70F585AAC1B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104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3CE1-867E-4A12-A1EF-5CFA2758884C}" type="datetimeFigureOut">
              <a:rPr lang="uk-UA" smtClean="0"/>
              <a:t>22.01.2014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C7B-49DB-4722-864F-70F585AAC1B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561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3CE1-867E-4A12-A1EF-5CFA2758884C}" type="datetimeFigureOut">
              <a:rPr lang="uk-UA" smtClean="0"/>
              <a:t>22.01.2014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C7B-49DB-4722-864F-70F585AAC1B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687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3CE1-867E-4A12-A1EF-5CFA2758884C}" type="datetimeFigureOut">
              <a:rPr lang="uk-UA" smtClean="0"/>
              <a:t>22.01.2014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C7B-49DB-4722-864F-70F585AAC1B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96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3CE1-867E-4A12-A1EF-5CFA2758884C}" type="datetimeFigureOut">
              <a:rPr lang="uk-UA" smtClean="0"/>
              <a:t>22.01.2014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C7B-49DB-4722-864F-70F585AAC1B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902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3CE1-867E-4A12-A1EF-5CFA2758884C}" type="datetimeFigureOut">
              <a:rPr lang="uk-UA" smtClean="0"/>
              <a:t>22.01.2014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C7B-49DB-4722-864F-70F585AAC1B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970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3CE1-867E-4A12-A1EF-5CFA2758884C}" type="datetimeFigureOut">
              <a:rPr lang="uk-UA" smtClean="0"/>
              <a:t>22.01.2014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C7B-49DB-4722-864F-70F585AAC1B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943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3CE1-867E-4A12-A1EF-5CFA2758884C}" type="datetimeFigureOut">
              <a:rPr lang="uk-UA" smtClean="0"/>
              <a:t>22.01.2014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C7B-49DB-4722-864F-70F585AAC1B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971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3CE1-867E-4A12-A1EF-5CFA2758884C}" type="datetimeFigureOut">
              <a:rPr lang="uk-UA" smtClean="0"/>
              <a:t>22.01.2014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C7B-49DB-4722-864F-70F585AAC1B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512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3CE1-867E-4A12-A1EF-5CFA2758884C}" type="datetimeFigureOut">
              <a:rPr lang="uk-UA" smtClean="0"/>
              <a:t>22.01.2014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C7B-49DB-4722-864F-70F585AAC1B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891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C3CE1-867E-4A12-A1EF-5CFA2758884C}" type="datetimeFigureOut">
              <a:rPr lang="uk-UA" smtClean="0"/>
              <a:t>22.01.2014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B3C7B-49DB-4722-864F-70F585AAC1B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2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1%82%D0%B0%D1%80%D0%B0%D1%81+%D1%88%D0%B5%D0%B2%D1%87%D0%B5%D0%BD%D0%BA%D0%BE&amp;source=images&amp;cd=&amp;cad=rja&amp;docid=XAJ92gmMzZzkyM&amp;tbnid=ONI4ubfgOa6PJM:&amp;ved=0CAUQjRw&amp;url=http://ia-prometei.org.ua/?p=14011&amp;ei=eHYKUfzGLojpswaaioCACQ&amp;bvm=bv.41642243,d.bGE&amp;psig=AFQjCNFOUotY-q8k-H5Wm13dZcJnzzs5og&amp;ust=1359725971414607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A2.+%D0%A8%D0%B5%D0%B2%D1%87%D0%B5%D0%BD%D0%BA%D0%BE:+%D1%84%D0%BE%D1%82%D0%BE,+%D0%BF%D0%BE%D1%80%D1%82%D1%80%D0%B5%D1%82%D0%B8,+%D0%B0%D0%B2%D1%82%D0%BE%D0%BF%D0%BE%D1%80%D1%82%D1%80%D0%B5%D1%82%D0%B8&amp;source=images&amp;cd=&amp;cad=rja&amp;docid=-g_3Sm-2QLUjRM&amp;tbnid=vS38qSEhc6sSDM:&amp;ved=0CAUQjRw&amp;url=http://www.house-art.com.ua/product/300/&amp;ei=imUKUb6uB9HotQak2IG4Bw&amp;bvm=bv.41642243,d.ZG4&amp;psig=AFQjCNGdTX1TeWDZeeRsOJ2ItBHk0jy1VQ&amp;ust=135972172725315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A2.+%D0%A8%D0%B5%D0%B2%D1%87%D0%B5%D0%BD%D0%BA%D0%BE:+%D1%84%D0%BE%D1%82%D0%BE,+%D0%BF%D0%BE%D1%80%D1%82%D1%80%D0%B5%D1%82%D0%B8,+%D0%B0%D0%B2%D1%82%D0%BE%D0%BF%D0%BE%D1%80%D1%82%D1%80%D0%B5%D1%82%D0%B8&amp;source=images&amp;cd=&amp;cad=rja&amp;docid=qFzbEaB-F7TFhM&amp;tbnid=Mq92l88NbR3nKM:&amp;ved=0CAUQjRw&amp;url=http://www.day.kiev.ua/ru/article/ukraina-incognita/yunost-geniya&amp;ei=t2oKUeXADoWXtAbylIGABQ&amp;bvm=bv.41642243,d.ZG4&amp;psig=AFQjCNF3jfqxIl4iAAWW_vDlDowibRI9-g&amp;ust=1359723212766147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A2.+%D0%A8%D0%B5%D0%B2%D1%87%D0%B5%D0%BD%D0%BA%D0%BE:+%D1%84%D0%BE%D1%82%D0%BE,+%D0%BF%D0%BE%D1%80%D1%82%D1%80%D0%B5%D1%82%D0%B8,+%D0%B0%D0%B2%D1%82%D0%BE%D0%BF%D0%BE%D1%80%D1%82%D1%80%D0%B5%D1%82%D0%B8&amp;source=images&amp;cd=&amp;cad=rja&amp;docid=qg7kr-s89ZhRBM&amp;tbnid=Nc312ITibFIppM:&amp;ved=0CAUQjRw&amp;url=http://storinka-m.kiev.ua/article.php?id=812&amp;ei=EGgKUbHQLYfLswbTt4H4Dg&amp;bvm=bv.41642243,d.ZG4&amp;psig=AFQjCNGdTX1TeWDZeeRsOJ2ItBHk0jy1VQ&amp;ust=135972172725315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A2.+%D0%A8%D0%B5%D0%B2%D1%87%D0%B5%D0%BD%D0%BA%D0%BE:+%D1%84%D0%BE%D1%82%D0%BE,+%D0%BF%D0%BE%D1%80%D1%82%D1%80%D0%B5%D1%82%D0%B8,+%D0%B0%D0%B2%D1%82%D0%BE%D0%BF%D0%BE%D1%80%D1%82%D1%80%D0%B5%D1%82%D0%B8&amp;source=images&amp;cd=&amp;cad=rja&amp;docid=xSEZrQMjw-EdTM&amp;tbnid=rD5kdH9d5zZRIM:&amp;ved=0CAUQjRw&amp;url=http://litopys.org.ua/shevchenko/shev8193.htm&amp;ei=22kKUZfHDoHBtAav5IDACQ&amp;bvm=bv.41642243,d.ZG4&amp;psig=AFQjCNF3jfqxIl4iAAWW_vDlDowibRI9-g&amp;ust=1359723212766147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A2.+%D0%A8%D0%B5%D0%B2%D1%87%D0%B5%D0%BD%D0%BA%D0%BE:+%D1%84%D0%BE%D1%82%D0%BE,+%D0%BF%D0%BE%D1%80%D1%82%D1%80%D0%B5%D1%82%D0%B8,+%D0%B0%D0%B2%D1%82%D0%BE%D0%BF%D0%BE%D1%80%D1%82%D1%80%D0%B5%D1%82%D0%B8&amp;source=images&amp;cd=&amp;cad=rja&amp;docid=IZrYqr5vf0I5HM&amp;tbnid=PYaVvP9d4rK01M:&amp;ved=0CAUQjRw&amp;url=http://izbornyk.org.ua/shevchenko/shev8052.htm&amp;ei=82oKUf-OBozAtAasuIHABA&amp;bvm=bv.41642243,d.ZG4&amp;psig=AFQjCNF3jfqxIl4iAAWW_vDlDowibRI9-g&amp;ust=1359723212766147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wiki/%D0%A4%D0%B0%D0%B9%D0%BB:Avtoportret_Shevchenka_1849-1850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1%82%D0%B0%D1%80%D0%B0%D1%81+%D1%88%D0%B5%D0%B2%D1%87%D0%B5%D0%BD%D0%BA%D0%BE&amp;source=images&amp;cd=&amp;cad=rja&amp;docid=4Mwt63Gu1BJpmM&amp;tbnid=bSAdcsm5w3x7lM:&amp;ved=0CAUQjRw&amp;url=http://vseslova.com.ua/word/%D0%9C%D0%B5%D0%BB%D1%96%D1%85%D0%BE%D0%B2_%D0%A0._%D0%A1._%C2%AB%D0%9C%D0%BE%D0%BB%D0%BE%D0%B4%D0%B8%D0%B9_%D0%A2%D0%B0%D1%80%D0%B0%D1%81_%D0%A8%D0%B5%D0%B2%D1%87%D0%B5%D0%BD%D0%BA%D0%BE_%D0%B2_%D0%BC%D0%B0%D0%B9%D1%81%D1%82%D0%B5%D1%80%D0%BD%D1%96_%D0%B2_%D0%94%D0%BE._%D0%9F._%D0%91%D1%80%D1%8E%D0%BB%D0%BB%D0%BE%D0%B2%D0%B0%C2%BB_(%D0%B7%D0%BE%D0%B1%D1%80%D0%B0%D0%B6%D0%B5%D0%BD%D0%BD%D1%8F)-63829u&amp;ei=UnUKUaSMPMaYtAbK_YCACg&amp;bvm=bv.41642243,d.bGE&amp;psig=AFQjCNFOUotY-q8k-H5Wm13dZcJnzzs5og&amp;ust=1359725971414607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wiki/%D0%A4%D0%B0%D0%B9%D0%BB:Shevchenko_avtoportret_1853-1854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A2.+%D0%A8%D0%B5%D0%B2%D1%87%D0%B5%D0%BD%D0%BA%D0%BE:+%D1%84%D0%BE%D1%82%D0%BE,+%D0%BF%D0%BE%D1%80%D1%82%D1%80%D0%B5%D1%82%D0%B8,+%D0%B0%D0%B2%D1%82%D0%BE%D0%BF%D0%BE%D1%80%D1%82%D1%80%D0%B5%D1%82%D0%B8&amp;source=images&amp;cd=&amp;cad=rja&amp;docid=pBJdb2bIe4LlNM&amp;tbnid=7mPQ_PKKwjIPJM:&amp;ved=0CAUQjRw&amp;url=http://zbar.ho.ua/gallery/5.html&amp;ei=gmgKUZiqIsTmswb36YDoCg&amp;bvm=bv.41642243,d.ZG4&amp;psig=AFQjCNGdTX1TeWDZeeRsOJ2ItBHk0jy1VQ&amp;ust=135972172725315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A2.+%D0%A8%D0%B5%D0%B2%D1%87%D0%B5%D0%BD%D0%BA%D0%BE:+%D1%84%D0%BE%D1%82%D0%BE,+%D0%BF%D0%BE%D1%80%D1%82%D1%80%D0%B5%D1%82%D0%B8,+%D0%B0%D0%B2%D1%82%D0%BE%D0%BF%D0%BE%D1%80%D1%82%D1%80%D0%B5%D1%82%D0%B8&amp;source=images&amp;cd=&amp;cad=rja&amp;docid=mpbm79Z_p18MWM&amp;tbnid=HaWI2E03fLOl-M:&amp;ved=0CAUQjRw&amp;url=http://www.tretyakovgallery.ru/ru/collection/_show/image/_id/2510&amp;ei=U2kKUb7VFIKbtQaBqIGIAQ&amp;bvm=bv.41642243,d.ZG4&amp;psig=AFQjCNF3jfqxIl4iAAWW_vDlDowibRI9-g&amp;ust=1359723212766147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picasaweb.google.com.ua/lh/photo/JHArmYpUFnlbR7d6oGUnHA?feat=embedwebsit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A2.+%D0%A8%D0%B5%D0%B2%D1%87%D0%B5%D0%BD%D0%BA%D0%BE:+%D1%84%D0%BE%D1%82%D0%BE,+%D0%BF%D0%BE%D1%80%D1%82%D1%80%D0%B5%D1%82%D0%B8,+%D0%B0%D0%B2%D1%82%D0%BE%D0%BF%D0%BE%D1%80%D1%82%D1%80%D0%B5%D1%82%D0%B8&amp;source=images&amp;cd=&amp;cad=rja&amp;docid=nB7iZSdbDVtVeM&amp;tbnid=-J-zSO9z_SJYhM:&amp;ved=0CAUQjRw&amp;url=http://taras-shevchenko.in.ua/foto.html&amp;ei=NHAKUcTFNYfEtQa7l4HoBA&amp;bvm=bv.41642243,d.bGE&amp;psig=AFQjCNH4r5TfiZW3HoIMAQdTG7e6dre1sQ&amp;ust=1359724945744668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wiki/%D0%A4%D0%B0%D0%B9%D0%BB:Kaniv1914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//commons.wikimedia.org/wiki/File:Grave_of_Taras_Shevchenko.jpg?uselang=ru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2" descr="C:\Users\bibliomist\Desktop\12092617050056792_f0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498" y="0"/>
            <a:ext cx="73375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:\ОТДЕЛ ОБСЛУЖИВАНИЯ\картинки\шаблони запрошень\2766198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58"/>
          <a:stretch/>
        </p:blipFill>
        <p:spPr bwMode="auto">
          <a:xfrm>
            <a:off x="0" y="0"/>
            <a:ext cx="18064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64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http://ia-prometei.org.ua/wp-content/uploads/2012/03/тарас-шевченко-0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242" y="1032603"/>
            <a:ext cx="3241666" cy="432222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9632" y="5373216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solidFill>
                  <a:schemeClr val="bg1"/>
                </a:solidFill>
              </a:rPr>
              <a:t>в</a:t>
            </a:r>
            <a:r>
              <a:rPr lang="uk-UA" sz="2800" dirty="0" smtClean="0">
                <a:solidFill>
                  <a:schemeClr val="bg1"/>
                </a:solidFill>
              </a:rPr>
              <a:t> світлинах і репродукціях картин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6" y="404664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chemeClr val="bg1"/>
                </a:solidFill>
              </a:rPr>
              <a:t>Поет, мислитель, революціонер</a:t>
            </a:r>
          </a:p>
        </p:txBody>
      </p:sp>
    </p:spTree>
    <p:extLst>
      <p:ext uri="{BB962C8B-B14F-4D97-AF65-F5344CB8AC3E}">
        <p14:creationId xmlns:p14="http://schemas.microsoft.com/office/powerpoint/2010/main" val="216353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4941168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Народився Тарас Шевченко 9 березня 1814 року в селі Моринці колишнього Звенигородського повіту ( тепер Черкаська область) у родині кріпаків</a:t>
            </a:r>
            <a:endParaRPr lang="uk-UA" sz="2800" dirty="0">
              <a:solidFill>
                <a:schemeClr val="bg1"/>
              </a:solidFill>
            </a:endParaRPr>
          </a:p>
        </p:txBody>
      </p:sp>
      <p:pic>
        <p:nvPicPr>
          <p:cNvPr id="1028" name="Picture 4" descr="Шевченкове: малий Тара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5715000" cy="37909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27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8" name="Picture 4" descr="Шаблон (фон) презентации &quot;Бордовый&quot; (3 варианта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house-art.com.ua/resources/images/mm_files/371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9"/>
          <a:stretch/>
        </p:blipFill>
        <p:spPr bwMode="auto">
          <a:xfrm>
            <a:off x="2267744" y="188640"/>
            <a:ext cx="3846150" cy="496855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7704" y="515719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Перший автопортрет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day.kiev.ua/sites/default/files/main/openpublish_article/20050922/4173-12-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209" y="404664"/>
            <a:ext cx="3473490" cy="437659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79712" y="5085184"/>
            <a:ext cx="4392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Автопортрет </a:t>
            </a:r>
            <a:r>
              <a:rPr lang="uk-UA" sz="2800" dirty="0" err="1" smtClean="0">
                <a:solidFill>
                  <a:schemeClr val="bg1"/>
                </a:solidFill>
              </a:rPr>
              <a:t>подарений</a:t>
            </a:r>
            <a:r>
              <a:rPr lang="uk-UA" sz="2800" dirty="0" smtClean="0">
                <a:solidFill>
                  <a:schemeClr val="bg1"/>
                </a:solidFill>
              </a:rPr>
              <a:t> Варварі Рєпніній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211894"/>
      </p:ext>
    </p:extLst>
  </p:cSld>
  <p:clrMapOvr>
    <a:masterClrMapping/>
  </p:clrMapOvr>
  <p:transition spd="slow" advTm="80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storinka-m.kiev.ua/uploaded/ShevchenkoTaras/198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263" y="476672"/>
            <a:ext cx="3487466" cy="442210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672" y="4437112"/>
            <a:ext cx="4752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dirty="0" smtClean="0">
              <a:solidFill>
                <a:schemeClr val="bg1"/>
              </a:solidFill>
            </a:endParaRPr>
          </a:p>
          <a:p>
            <a:pPr algn="ctr"/>
            <a:endParaRPr lang="uk-UA" dirty="0" smtClean="0">
              <a:solidFill>
                <a:schemeClr val="bg1"/>
              </a:solidFill>
            </a:endParaRPr>
          </a:p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Автопортрет зі свічкою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23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lh4.ggpht.com/_FP9AXc5yaBA/R9KLpnVfH5I/AAAAAAAAA0o/59tgAWy4tSw/s800/0193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" r="2187" b="7374"/>
          <a:stretch/>
        </p:blipFill>
        <p:spPr bwMode="auto">
          <a:xfrm>
            <a:off x="2339752" y="764704"/>
            <a:ext cx="3483428" cy="454109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5445224"/>
            <a:ext cx="4680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Автопортрет у чорному кашкеті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26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5750" cy="688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lh6.ggpht.com/_FP9AXc5yaBA/R9K5THVfIuI/AAAAAAAAA74/1JHQyc_elnI/s800/0052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3"/>
          <a:stretch/>
        </p:blipFill>
        <p:spPr bwMode="auto">
          <a:xfrm>
            <a:off x="2615242" y="510952"/>
            <a:ext cx="4039748" cy="493427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79712" y="5445224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    Автопортрет. 1849 рік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0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281" y="-27384"/>
            <a:ext cx="9238793" cy="692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Avtoportret Shevchenka 1849-1850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765" y="476672"/>
            <a:ext cx="3631371" cy="482453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835696" y="4941168"/>
            <a:ext cx="4752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sz="2800" dirty="0" smtClean="0">
              <a:solidFill>
                <a:schemeClr val="bg1"/>
              </a:solidFill>
              <a:effectLst/>
            </a:endParaRPr>
          </a:p>
          <a:p>
            <a:pPr algn="ctr"/>
            <a:r>
              <a:rPr lang="uk-UA" sz="2800" dirty="0" smtClean="0">
                <a:solidFill>
                  <a:schemeClr val="bg1"/>
                </a:solidFill>
                <a:effectLst/>
              </a:rPr>
              <a:t>Автопортрет 1849—1850 рр</a:t>
            </a:r>
            <a:r>
              <a:rPr lang="uk-UA" dirty="0" smtClean="0">
                <a:effectLst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7134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7" y="0"/>
            <a:ext cx="91651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vseslova.com.ua/images/bse/0006/63829/1_big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5112568" cy="35433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672" y="5013176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Молодий Тарас Шевченко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89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Шаблон (фон) презентации &quot;Бордовый&quot; (3 варианта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5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411760" y="126876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pic>
        <p:nvPicPr>
          <p:cNvPr id="10242" name="Picture 2" descr="Shevchenko avtoportret 1853-185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4664"/>
            <a:ext cx="3534752" cy="464820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59632" y="5301208"/>
            <a:ext cx="59766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  <a:effectLst/>
              </a:rPr>
              <a:t>Фоторепродукція автопортрету,</a:t>
            </a:r>
            <a:br>
              <a:rPr lang="uk-UA" sz="2800" dirty="0" smtClean="0">
                <a:solidFill>
                  <a:schemeClr val="bg1"/>
                </a:solidFill>
                <a:effectLst/>
              </a:rPr>
            </a:br>
            <a:r>
              <a:rPr lang="uk-UA" sz="2800" dirty="0" smtClean="0">
                <a:solidFill>
                  <a:schemeClr val="bg1"/>
                </a:solidFill>
                <a:effectLst/>
              </a:rPr>
              <a:t>подарованого Кухаренкові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95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zbar.ho.ua/galleries/portrait/medium/portrait_shevchenko63х49_200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33012"/>
            <a:ext cx="3600401" cy="479459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9632" y="5301208"/>
            <a:ext cx="54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      Портрет Т. Шевченка </a:t>
            </a:r>
          </a:p>
          <a:p>
            <a:pPr algn="ctr"/>
            <a:r>
              <a:rPr lang="uk-UA" sz="2000" dirty="0" smtClean="0">
                <a:solidFill>
                  <a:schemeClr val="bg1"/>
                </a:solidFill>
              </a:rPr>
              <a:t>       Автор - Анатолій </a:t>
            </a:r>
            <a:r>
              <a:rPr lang="uk-UA" sz="2000" dirty="0" err="1" smtClean="0">
                <a:solidFill>
                  <a:schemeClr val="bg1"/>
                </a:solidFill>
              </a:rPr>
              <a:t>Збаранський</a:t>
            </a:r>
            <a:endParaRPr lang="uk-UA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27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651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www.tretyakovgallery.ru/pictures/3/30/30a47f84ee86494ceb29f4bade8f018f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739" y="476672"/>
            <a:ext cx="3360373" cy="432048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63688" y="4941168"/>
            <a:ext cx="4536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solidFill>
                  <a:schemeClr val="bg1"/>
                </a:solidFill>
              </a:rPr>
              <a:t> Портрет Т. Шевченка </a:t>
            </a:r>
          </a:p>
          <a:p>
            <a:pPr algn="ctr"/>
            <a:r>
              <a:rPr lang="uk-UA" sz="2000" dirty="0">
                <a:solidFill>
                  <a:schemeClr val="bg1"/>
                </a:solidFill>
              </a:rPr>
              <a:t> </a:t>
            </a:r>
            <a:r>
              <a:rPr lang="uk-UA" sz="2000" dirty="0" smtClean="0">
                <a:solidFill>
                  <a:schemeClr val="bg1"/>
                </a:solidFill>
              </a:rPr>
              <a:t> </a:t>
            </a:r>
            <a:r>
              <a:rPr lang="uk-UA" sz="2000" dirty="0">
                <a:solidFill>
                  <a:schemeClr val="bg1"/>
                </a:solidFill>
              </a:rPr>
              <a:t>Автор - </a:t>
            </a:r>
            <a:r>
              <a:rPr lang="uk-UA" sz="2800" dirty="0" smtClean="0">
                <a:solidFill>
                  <a:schemeClr val="bg1"/>
                </a:solidFill>
              </a:rPr>
              <a:t>Іван </a:t>
            </a:r>
            <a:r>
              <a:rPr lang="uk-UA" sz="2800" dirty="0" err="1" smtClean="0">
                <a:solidFill>
                  <a:schemeClr val="bg1"/>
                </a:solidFill>
              </a:rPr>
              <a:t>Крамськой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68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7" y="-171400"/>
            <a:ext cx="9165177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Шаблон (фон) презентации &quot;Бордовый&quot; (3 варианта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90531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://t1.gstatic.com/images?q=tbn:ANd9GcQDRUEi6CF4z72HTYUwHmUeALdf5YuQ7kH_141vEUJ-uEdJYub3C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91"/>
          <a:stretch/>
        </p:blipFill>
        <p:spPr bwMode="auto">
          <a:xfrm>
            <a:off x="1257198" y="1124744"/>
            <a:ext cx="5608582" cy="365239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4869160"/>
            <a:ext cx="5536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Тарас Шевченко на березі Дніпра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29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51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636168" y="134915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pic>
        <p:nvPicPr>
          <p:cNvPr id="17410" name="Picture 2" descr="http://lh3.ggpht.com/_0ob9WzPAIoA/SjRq6b0plxI/AAAAAAAAC3M/m_67VOJBZhk/s288/ph04_0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07"/>
          <a:stretch/>
        </p:blipFill>
        <p:spPr bwMode="auto">
          <a:xfrm>
            <a:off x="2483768" y="367004"/>
            <a:ext cx="3460532" cy="464617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187624" y="5189714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Під час перебування у Києві 1859 поет тричі фотографувався у </a:t>
            </a:r>
            <a:r>
              <a:rPr lang="uk-UA" sz="2400" i="1" dirty="0" smtClean="0">
                <a:solidFill>
                  <a:schemeClr val="bg1"/>
                </a:solidFill>
              </a:rPr>
              <a:t>І. </a:t>
            </a:r>
            <a:r>
              <a:rPr lang="uk-UA" sz="2400" i="1" dirty="0" err="1" smtClean="0">
                <a:solidFill>
                  <a:schemeClr val="bg1"/>
                </a:solidFill>
              </a:rPr>
              <a:t>Гудовського</a:t>
            </a:r>
            <a:r>
              <a:rPr lang="uk-UA" sz="2400" dirty="0" smtClean="0">
                <a:solidFill>
                  <a:schemeClr val="bg1"/>
                </a:solidFill>
              </a:rPr>
              <a:t>. </a:t>
            </a:r>
            <a:endParaRPr lang="uk-U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73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975"/>
            <a:ext cx="9324975" cy="691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ttp://taras-shevchenko.in.ua/pic/foto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20688"/>
            <a:ext cx="3312368" cy="458360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5429606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effectLst/>
              </a:rPr>
              <a:t>Перше </a:t>
            </a:r>
            <a:r>
              <a:rPr lang="ru-RU" sz="2800" dirty="0" err="1" smtClean="0">
                <a:solidFill>
                  <a:schemeClr val="bg1"/>
                </a:solidFill>
                <a:effectLst/>
              </a:rPr>
              <a:t>його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 фото на </a:t>
            </a:r>
            <a:r>
              <a:rPr lang="ru-RU" sz="2800" dirty="0" err="1" smtClean="0">
                <a:solidFill>
                  <a:schemeClr val="bg1"/>
                </a:solidFill>
                <a:effectLst/>
              </a:rPr>
              <a:t>прохання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 М. </a:t>
            </a:r>
            <a:r>
              <a:rPr lang="ru-RU" sz="2800" dirty="0" err="1" smtClean="0">
                <a:solidFill>
                  <a:schemeClr val="bg1"/>
                </a:solidFill>
                <a:effectLst/>
              </a:rPr>
              <a:t>Дорохової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effectLst/>
              </a:rPr>
              <a:t>зроблено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 30 </a:t>
            </a:r>
            <a:r>
              <a:rPr lang="ru-RU" sz="2800" dirty="0" err="1" smtClean="0">
                <a:solidFill>
                  <a:schemeClr val="bg1"/>
                </a:solidFill>
                <a:effectLst/>
              </a:rPr>
              <a:t>березня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 1858 року у А. </a:t>
            </a:r>
            <a:r>
              <a:rPr lang="ru-RU" sz="2800" dirty="0" err="1" smtClean="0">
                <a:solidFill>
                  <a:schemeClr val="bg1"/>
                </a:solidFill>
                <a:effectLst/>
              </a:rPr>
              <a:t>Деньєра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38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shevchenko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620688"/>
            <a:ext cx="3333750" cy="466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Шаблон (фон) презентации &quot;Бордовый&quot; (3 варианта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t0.gstatic.com/images?q=tbn:ANd9GcSYp5qYp2T4fAdEYC_PNMbZCEn1yPoKSGXSGPVNIHvDgapwcYYmo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554" y="836712"/>
            <a:ext cx="6194657" cy="39604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35696" y="4437112"/>
            <a:ext cx="4752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sz="2800" dirty="0" smtClean="0">
              <a:solidFill>
                <a:schemeClr val="bg1"/>
              </a:solidFill>
            </a:endParaRPr>
          </a:p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Пітер. В колі друзів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2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t1.gstatic.com/images?q=tbn:ANd9GcQiVGri0lVQ5TmpNarFdvdotR5e52CJoy1npVvmcsgiy8sbISH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142" y="321307"/>
            <a:ext cx="3760010" cy="497990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35696" y="5301208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Останній автопортрет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38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t3.gstatic.com/images?q=tbn:ANd9GcT1FdThG9Nnaol_Ky3QDuKExwMF3Mdgozf9oTF5AHLejDdrnMxOI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999" y="404664"/>
            <a:ext cx="6146217" cy="403244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4581128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Помер Тарас Григорович Шевченко 10 березня 1861 року у Петербурзі. </a:t>
            </a:r>
          </a:p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Перепохований на Чернечій горі  у Каневі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28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7" y="0"/>
            <a:ext cx="91651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upload.wikimedia.org/wikipedia/commons/thumb/7/7f/Kaniv1914.jpg/200px-Kaniv191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98430"/>
            <a:ext cx="6952612" cy="443077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3717032"/>
            <a:ext cx="51845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pPr algn="ctr"/>
            <a:endParaRPr lang="uk-UA" sz="2800" dirty="0" smtClean="0">
              <a:solidFill>
                <a:schemeClr val="bg1"/>
              </a:solidFill>
            </a:endParaRPr>
          </a:p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Жандарми біля могили Шевченка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3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Шаблон (фон) презентации &quot;Бордовый&quot; (3 варианта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7" y="21974"/>
            <a:ext cx="9165177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Матвей Манизер. Памятник на могиле Шевченко">
            <a:hlinkClick r:id="rId3" tooltip="Матвей Манизер. Памятник на могиле Шевченко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8640"/>
            <a:ext cx="3394642" cy="477091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672" y="5013176"/>
            <a:ext cx="49685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effectLst/>
              </a:rPr>
              <a:t>Матвей </a:t>
            </a:r>
            <a:r>
              <a:rPr lang="ru-RU" sz="2800" dirty="0" err="1" smtClean="0">
                <a:solidFill>
                  <a:schemeClr val="bg1"/>
                </a:solidFill>
                <a:effectLst/>
              </a:rPr>
              <a:t>Манизер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. </a:t>
            </a:r>
          </a:p>
          <a:p>
            <a:pPr algn="ctr"/>
            <a:r>
              <a:rPr lang="ru-RU" sz="2800" dirty="0" err="1" smtClean="0">
                <a:solidFill>
                  <a:schemeClr val="bg1"/>
                </a:solidFill>
                <a:effectLst/>
              </a:rPr>
              <a:t>Пам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’</a:t>
            </a:r>
            <a:r>
              <a:rPr lang="ru-RU" sz="2800" dirty="0" err="1" smtClean="0">
                <a:solidFill>
                  <a:schemeClr val="bg1"/>
                </a:solidFill>
                <a:effectLst/>
              </a:rPr>
              <a:t>ятник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 на могил</a:t>
            </a:r>
            <a:r>
              <a:rPr lang="uk-UA" sz="2800" dirty="0">
                <a:solidFill>
                  <a:schemeClr val="bg1"/>
                </a:solidFill>
              </a:rPr>
              <a:t>і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 Шевченко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6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2" descr="C:\Users\bibliomist\Desktop\12092617050056792_f0_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498" y="0"/>
            <a:ext cx="73375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:\ОТДЕЛ ОБСЛУЖИВАНИЯ\картинки\шаблони запрошень\2766198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58"/>
          <a:stretch/>
        </p:blipFill>
        <p:spPr bwMode="auto">
          <a:xfrm>
            <a:off x="0" y="0"/>
            <a:ext cx="18064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6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split orient="vert"/>
      </p:transition>
    </mc:Choice>
    <mc:Fallback xmlns="">
      <p:transition spd="slow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153</Words>
  <Application>Microsoft Office PowerPoint</Application>
  <PresentationFormat>Екран (4:3)</PresentationFormat>
  <Paragraphs>34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22</vt:i4>
      </vt:variant>
    </vt:vector>
  </HeadingPairs>
  <TitlesOfParts>
    <vt:vector size="23" baseType="lpstr"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bibliomist</dc:creator>
  <cp:lastModifiedBy>bibliomist</cp:lastModifiedBy>
  <cp:revision>31</cp:revision>
  <dcterms:created xsi:type="dcterms:W3CDTF">2013-01-31T12:29:53Z</dcterms:created>
  <dcterms:modified xsi:type="dcterms:W3CDTF">2014-01-22T10:15:08Z</dcterms:modified>
</cp:coreProperties>
</file>