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29"/>
  </p:notesMasterIdLst>
  <p:handoutMasterIdLst>
    <p:handoutMasterId r:id="rId30"/>
  </p:handoutMasterIdLst>
  <p:sldIdLst>
    <p:sldId id="256" r:id="rId2"/>
    <p:sldId id="307" r:id="rId3"/>
    <p:sldId id="259" r:id="rId4"/>
    <p:sldId id="289" r:id="rId5"/>
    <p:sldId id="290" r:id="rId6"/>
    <p:sldId id="291" r:id="rId7"/>
    <p:sldId id="257" r:id="rId8"/>
    <p:sldId id="292" r:id="rId9"/>
    <p:sldId id="293" r:id="rId10"/>
    <p:sldId id="296" r:id="rId11"/>
    <p:sldId id="294" r:id="rId12"/>
    <p:sldId id="285" r:id="rId13"/>
    <p:sldId id="261" r:id="rId14"/>
    <p:sldId id="297" r:id="rId15"/>
    <p:sldId id="298" r:id="rId16"/>
    <p:sldId id="299" r:id="rId17"/>
    <p:sldId id="306" r:id="rId18"/>
    <p:sldId id="287" r:id="rId19"/>
    <p:sldId id="288" r:id="rId20"/>
    <p:sldId id="302" r:id="rId21"/>
    <p:sldId id="303" r:id="rId22"/>
    <p:sldId id="304" r:id="rId23"/>
    <p:sldId id="305" r:id="rId24"/>
    <p:sldId id="284" r:id="rId25"/>
    <p:sldId id="300" r:id="rId26"/>
    <p:sldId id="301" r:id="rId27"/>
    <p:sldId id="269" r:id="rId28"/>
  </p:sldIdLst>
  <p:sldSz cx="9144000" cy="6858000" type="screen4x3"/>
  <p:notesSz cx="6858000" cy="99456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33"/>
    <a:srgbClr val="E4EA00"/>
    <a:srgbClr val="B9A30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метафаз с аберрациями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Негативный контроль</c:v>
                </c:pt>
                <c:pt idx="1">
                  <c:v>Позитивный контроль № 1</c:v>
                </c:pt>
                <c:pt idx="2">
                  <c:v>Позитивный контроль № 2</c:v>
                </c:pt>
                <c:pt idx="3">
                  <c:v>Ginkgo Biloba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</c:v>
                </c:pt>
                <c:pt idx="1">
                  <c:v>10</c:v>
                </c:pt>
                <c:pt idx="2">
                  <c:v>10</c:v>
                </c:pt>
                <c:pt idx="3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кол-во аберрантных хромосом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Негативный контроль</c:v>
                </c:pt>
                <c:pt idx="1">
                  <c:v>Позитивный контроль № 1</c:v>
                </c:pt>
                <c:pt idx="2">
                  <c:v>Позитивный контроль № 2</c:v>
                </c:pt>
                <c:pt idx="3">
                  <c:v>Ginkgo Biloba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11</c:v>
                </c:pt>
                <c:pt idx="1">
                  <c:v>10</c:v>
                </c:pt>
                <c:pt idx="2">
                  <c:v>10</c:v>
                </c:pt>
                <c:pt idx="3">
                  <c:v>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одиночные фрагменты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Негативный контроль</c:v>
                </c:pt>
                <c:pt idx="1">
                  <c:v>Позитивный контроль № 1</c:v>
                </c:pt>
                <c:pt idx="2">
                  <c:v>Позитивный контроль № 2</c:v>
                </c:pt>
                <c:pt idx="3">
                  <c:v>Ginkgo Biloba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7</c:v>
                </c:pt>
                <c:pt idx="1">
                  <c:v>6</c:v>
                </c:pt>
                <c:pt idx="2">
                  <c:v>5</c:v>
                </c:pt>
                <c:pt idx="3">
                  <c:v>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парные фрагменты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Негативный контроль</c:v>
                </c:pt>
                <c:pt idx="1">
                  <c:v>Позитивный контроль № 1</c:v>
                </c:pt>
                <c:pt idx="2">
                  <c:v>Позитивный контроль № 2</c:v>
                </c:pt>
                <c:pt idx="3">
                  <c:v>Ginkgo Biloba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2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% хромосомных аберраций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Негативный контроль</c:v>
                </c:pt>
                <c:pt idx="1">
                  <c:v>Позитивный контроль № 1</c:v>
                </c:pt>
                <c:pt idx="2">
                  <c:v>Позитивный контроль № 2</c:v>
                </c:pt>
                <c:pt idx="3">
                  <c:v>Ginkgo Biloba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2.2000000000000002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Std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Негативный контроль</c:v>
                </c:pt>
                <c:pt idx="1">
                  <c:v>Позитивный контроль № 1</c:v>
                </c:pt>
                <c:pt idx="2">
                  <c:v>Позитивный контроль № 2</c:v>
                </c:pt>
                <c:pt idx="3">
                  <c:v>Ginkgo Biloba</c:v>
                </c:pt>
              </c:strCache>
            </c:strRef>
          </c:cat>
          <c:val>
            <c:numRef>
              <c:f>Лист1!$G$2:$G$5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1.05</c:v>
                </c:pt>
                <c:pt idx="3">
                  <c:v>2.4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P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Негативный контроль</c:v>
                </c:pt>
                <c:pt idx="1">
                  <c:v>Позитивный контроль № 1</c:v>
                </c:pt>
                <c:pt idx="2">
                  <c:v>Позитивный контроль № 2</c:v>
                </c:pt>
                <c:pt idx="3">
                  <c:v>Ginkgo Biloba</c:v>
                </c:pt>
              </c:strCache>
            </c:strRef>
          </c:cat>
          <c:val>
            <c:numRef>
              <c:f>Лист1!$H$2:$H$5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0.05</c:v>
                </c:pt>
              </c:numCache>
            </c:numRef>
          </c:val>
        </c:ser>
        <c:shape val="cylinder"/>
        <c:axId val="65578112"/>
        <c:axId val="65579648"/>
        <c:axId val="0"/>
      </c:bar3DChart>
      <c:catAx>
        <c:axId val="65578112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65579648"/>
        <c:crosses val="autoZero"/>
        <c:auto val="1"/>
        <c:lblAlgn val="ctr"/>
        <c:lblOffset val="100"/>
      </c:catAx>
      <c:valAx>
        <c:axId val="65579648"/>
        <c:scaling>
          <c:orientation val="minMax"/>
        </c:scaling>
        <c:axPos val="l"/>
        <c:majorGridlines/>
        <c:numFmt formatCode="General" sourceLinked="1"/>
        <c:tickLblPos val="nextTo"/>
        <c:crossAx val="6557811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b="1" dirty="0"/>
              <a:t>% хромосомных аберраций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% хромосомных аберраций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Негативный контроль</c:v>
                </c:pt>
                <c:pt idx="1">
                  <c:v>Позитивный контроль № 1</c:v>
                </c:pt>
                <c:pt idx="2">
                  <c:v>Позитивный контроль № 2</c:v>
                </c:pt>
                <c:pt idx="3">
                  <c:v>Ginkgo Biloba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2.2000000000000002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shape val="cone"/>
        <c:axId val="73836032"/>
        <c:axId val="73837568"/>
        <c:axId val="0"/>
      </c:bar3DChart>
      <c:catAx>
        <c:axId val="73836032"/>
        <c:scaling>
          <c:orientation val="minMax"/>
        </c:scaling>
        <c:axPos val="b"/>
        <c:tickLblPos val="nextTo"/>
        <c:txPr>
          <a:bodyPr/>
          <a:lstStyle/>
          <a:p>
            <a:pPr>
              <a:defRPr sz="1280" b="0" i="1" baseline="0"/>
            </a:pPr>
            <a:endParaRPr lang="ru-RU"/>
          </a:p>
        </c:txPr>
        <c:crossAx val="73837568"/>
        <c:crosses val="autoZero"/>
        <c:auto val="1"/>
        <c:lblAlgn val="ctr"/>
        <c:lblOffset val="100"/>
      </c:catAx>
      <c:valAx>
        <c:axId val="7383756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810" b="1" baseline="0"/>
            </a:pPr>
            <a:endParaRPr lang="ru-RU"/>
          </a:p>
        </c:txPr>
        <c:crossAx val="73836032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Количество метафаз с аберрациями и количество аберрантных хромосом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метафаз с аберрациями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4172988592772079"/>
                  <c:y val="6.0185144243578632E-2"/>
                </c:manualLayout>
              </c:layout>
              <c:tx>
                <c:rich>
                  <a:bodyPr/>
                  <a:lstStyle/>
                  <a:p>
                    <a:r>
                      <a:rPr lang="en-US" sz="4400" b="1"/>
                      <a:t>11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-0.1047410452955657"/>
                  <c:y val="-0.18125090634103719"/>
                </c:manualLayout>
              </c:layout>
              <c:tx>
                <c:rich>
                  <a:bodyPr/>
                  <a:lstStyle/>
                  <a:p>
                    <a:r>
                      <a:rPr lang="en-US" sz="4400" b="1" dirty="0"/>
                      <a:t>10</a:t>
                    </a:r>
                  </a:p>
                </c:rich>
              </c:tx>
              <c:showVal val="1"/>
            </c:dLbl>
            <c:dLbl>
              <c:idx val="2"/>
              <c:layout>
                <c:manualLayout>
                  <c:x val="0.11826128104179301"/>
                  <c:y val="-9.6535319694109611E-2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en-US" sz="4800" b="1"/>
                      <a:t>10</a:t>
                    </a:r>
                  </a:p>
                </c:rich>
              </c:tx>
              <c:spPr/>
              <c:showVal val="1"/>
            </c:dLbl>
            <c:dLbl>
              <c:idx val="3"/>
              <c:layout>
                <c:manualLayout>
                  <c:x val="7.1528916504647794E-2"/>
                  <c:y val="9.1359962956799892E-2"/>
                </c:manualLayout>
              </c:layout>
              <c:tx>
                <c:rich>
                  <a:bodyPr/>
                  <a:lstStyle/>
                  <a:p>
                    <a:r>
                      <a:rPr lang="en-US" sz="2800" b="1"/>
                      <a:t>5</a:t>
                    </a:r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Негативный контроль</c:v>
                </c:pt>
                <c:pt idx="1">
                  <c:v>Позитивный контроль № 1</c:v>
                </c:pt>
                <c:pt idx="2">
                  <c:v>Позитивный контроль № 2</c:v>
                </c:pt>
                <c:pt idx="3">
                  <c:v>Настойка листьев Ginkgo Biloba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</c:v>
                </c:pt>
                <c:pt idx="1">
                  <c:v>10</c:v>
                </c:pt>
                <c:pt idx="2">
                  <c:v>10</c:v>
                </c:pt>
                <c:pt idx="3">
                  <c:v>5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sz="1510" baseline="0"/>
          </a:pPr>
          <a:endParaRPr lang="ru-RU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1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одиночные фрагменты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Негативный контроль</c:v>
                </c:pt>
                <c:pt idx="1">
                  <c:v>Позитивный контроль № 1</c:v>
                </c:pt>
                <c:pt idx="2">
                  <c:v>Позитивный контроль № 2</c:v>
                </c:pt>
                <c:pt idx="3">
                  <c:v>Гинкго Билоба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</c:v>
                </c:pt>
                <c:pt idx="1">
                  <c:v>6</c:v>
                </c:pt>
                <c:pt idx="2">
                  <c:v>5</c:v>
                </c:pt>
                <c:pt idx="3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парные фрагменты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Негативный контроль</c:v>
                </c:pt>
                <c:pt idx="1">
                  <c:v>Позитивный контроль № 1</c:v>
                </c:pt>
                <c:pt idx="2">
                  <c:v>Позитивный контроль № 2</c:v>
                </c:pt>
                <c:pt idx="3">
                  <c:v>Гинкго Билоба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2.8</c:v>
                </c:pt>
              </c:numCache>
            </c:numRef>
          </c:val>
        </c:ser>
        <c:shape val="box"/>
        <c:axId val="91477504"/>
        <c:axId val="91479040"/>
        <c:axId val="0"/>
      </c:bar3DChart>
      <c:catAx>
        <c:axId val="91477504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aseline="0"/>
            </a:pPr>
            <a:endParaRPr lang="ru-RU"/>
          </a:p>
        </c:txPr>
        <c:crossAx val="91479040"/>
        <c:crosses val="autoZero"/>
        <c:auto val="1"/>
        <c:lblAlgn val="ctr"/>
        <c:lblOffset val="100"/>
      </c:catAx>
      <c:valAx>
        <c:axId val="91479040"/>
        <c:scaling>
          <c:orientation val="minMax"/>
        </c:scaling>
        <c:axPos val="l"/>
        <c:majorGridlines/>
        <c:numFmt formatCode="General" sourceLinked="1"/>
        <c:tickLblPos val="nextTo"/>
        <c:crossAx val="9147750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B0339A6-F42F-4603-A16B-A27B93298641}" type="datetimeFigureOut">
              <a:rPr lang="ru-RU"/>
              <a:pPr>
                <a:defRPr/>
              </a:pPr>
              <a:t>22.06.2013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Домащенко А.Н.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96F016E-2164-4688-AF8D-7FA0BBD51F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9366C65-092E-4DB7-84BA-BA90BB3C7517}" type="datetimeFigureOut">
              <a:rPr lang="ru-RU"/>
              <a:pPr>
                <a:defRPr/>
              </a:pPr>
              <a:t>22.06.2013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Домащенко А.Н.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02A38D1-CA72-4224-9375-85A661B273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2532" name="Нижний колонтитул 3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mtClean="0"/>
              <a:t>Домащенко А.Н.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ижний колонтитул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mtClean="0"/>
              <a:t>Домащенко А.Н.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ижний колонтитул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mtClean="0"/>
              <a:t>Домащенко А.Н.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ижний колонтитул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mtClean="0"/>
              <a:t>Домащенко А.Н.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pPr>
              <a:defRPr/>
            </a:pPr>
            <a:fld id="{48BEC822-2032-4970-943C-8EBAC9F995C8}" type="datetime1">
              <a:rPr lang="ru-RU"/>
              <a:pPr>
                <a:defRPr/>
              </a:pPr>
              <a:t>22.06.2013</a:t>
            </a:fld>
            <a:endParaRPr lang="ru-RU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ru-RU"/>
              <a:t>Домащенко А.Н.</a:t>
            </a:r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651005D-BBE6-41B0-962E-46D19081A4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021AB-A7B8-474E-BBB8-27D7B52A9FF6}" type="datetime1">
              <a:rPr lang="ru-RU"/>
              <a:pPr>
                <a:defRPr/>
              </a:pPr>
              <a:t>22.06.2013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Домащенко А.Н.</a:t>
            </a: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28803-24EE-4F01-89D7-EE9E3D32DE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олилиния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Прямоугольник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pPr>
              <a:defRPr/>
            </a:pPr>
            <a:fld id="{329D3302-7189-4A3F-BF9D-3738CE241C1D}" type="datetime1">
              <a:rPr lang="ru-RU"/>
              <a:pPr>
                <a:defRPr/>
              </a:pPr>
              <a:t>22.06.2013</a:t>
            </a:fld>
            <a:endParaRPr lang="ru-RU"/>
          </a:p>
        </p:txBody>
      </p:sp>
      <p:sp>
        <p:nvSpPr>
          <p:cNvPr id="2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ru-RU"/>
              <a:t>Домащенко А.Н.</a:t>
            </a:r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53929D2-5216-4ABB-A95E-DDC34EA181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pPr>
              <a:defRPr/>
            </a:pPr>
            <a:fld id="{6F93DD60-1E78-47AF-AF88-CF845ADEAD26}" type="datetime1">
              <a:rPr lang="ru-RU"/>
              <a:pPr>
                <a:defRPr/>
              </a:pPr>
              <a:t>22.06.2013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ru-RU"/>
              <a:t>Домащенко А.Н.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5FA1A2F-4A22-40DA-A59D-2ADC4FD043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pPr>
              <a:defRPr/>
            </a:pPr>
            <a:fld id="{EAA1798F-2BEA-4220-A7C2-9AEF47E82BB6}" type="datetime1">
              <a:rPr lang="ru-RU"/>
              <a:pPr>
                <a:defRPr/>
              </a:pPr>
              <a:t>22.06.2013</a:t>
            </a:fld>
            <a:endParaRPr lang="ru-RU"/>
          </a:p>
        </p:txBody>
      </p:sp>
      <p:sp>
        <p:nvSpPr>
          <p:cNvPr id="1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ru-RU"/>
              <a:t>Домащенко А.Н.</a:t>
            </a:r>
          </a:p>
        </p:txBody>
      </p:sp>
      <p:sp>
        <p:nvSpPr>
          <p:cNvPr id="1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D5C79ED-AA66-48D0-9BAD-5F3008C6BC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EF536-78FD-484B-9862-540478C26D2B}" type="datetime1">
              <a:rPr lang="ru-RU"/>
              <a:pPr>
                <a:defRPr/>
              </a:pPr>
              <a:t>22.06.2013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Домащенко А.Н.</a:t>
            </a:r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C5978-C6B8-4A29-B9E0-D31D62AB5B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pPr>
              <a:defRPr/>
            </a:pPr>
            <a:fld id="{BED6D9DF-CC0F-4F92-A954-BE4A573EB1B4}" type="datetime1">
              <a:rPr lang="ru-RU"/>
              <a:pPr>
                <a:defRPr/>
              </a:pPr>
              <a:t>22.06.2013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ru-RU"/>
              <a:t>Домащенко А.Н.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59B0B4B-34EE-4104-A5B4-69BF8168EE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F45FA-4F2D-4B4D-9BCE-F9C99A127B8C}" type="datetime1">
              <a:rPr lang="ru-RU"/>
              <a:pPr>
                <a:defRPr/>
              </a:pPr>
              <a:t>22.06.2013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Домащенко А.Н.</a:t>
            </a: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EECE3-0F3D-4EF7-A58E-D046D61F1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Группа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rot="16200000">
              <a:off x="6663593" y="12945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rot="5400000" flipH="1">
              <a:off x="6744513" y="1293533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rot="16200000">
              <a:off x="6663593" y="12945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5400000" flipH="1">
              <a:off x="6744513" y="1293533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Группа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 rot="16200000">
              <a:off x="6663592" y="1294506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rot="5400000" flipH="1">
              <a:off x="6744512" y="12935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 smtClean="0"/>
            </a:lvl1pPr>
            <a:extLst/>
          </a:lstStyle>
          <a:p>
            <a:pPr>
              <a:defRPr/>
            </a:pPr>
            <a:fld id="{1E80DC15-7A6F-4079-BCAC-3ADC322B73B1}" type="datetime1">
              <a:rPr lang="ru-RU"/>
              <a:pPr>
                <a:defRPr/>
              </a:pPr>
              <a:t>22.06.2013</a:t>
            </a:fld>
            <a:endParaRPr lang="ru-RU"/>
          </a:p>
        </p:txBody>
      </p:sp>
      <p:sp>
        <p:nvSpPr>
          <p:cNvPr id="20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ru-RU"/>
              <a:t>Домащенко А.Н.</a:t>
            </a:r>
          </a:p>
        </p:txBody>
      </p:sp>
      <p:sp>
        <p:nvSpPr>
          <p:cNvPr id="2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A45B6A6-F70D-4A68-B410-EBF91E503C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A83CA-1766-46F2-9949-BD468AD8CE5B}" type="datetime1">
              <a:rPr lang="ru-RU"/>
              <a:pPr>
                <a:defRPr/>
              </a:pPr>
              <a:t>22.06.2013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Домащенко А.Н.</a:t>
            </a: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E86F9-88C9-4125-9EBB-8F6BB3ACBC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64218-9FD7-4D40-9089-1BFE3EAA8966}" type="datetime1">
              <a:rPr lang="ru-RU"/>
              <a:pPr>
                <a:defRPr/>
              </a:pPr>
              <a:t>22.06.2013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Домащенко А.Н.</a:t>
            </a: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813AA-3767-452F-BE8E-C796433F31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6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AC77E8E-284D-4FA1-B4EB-C189B6FCDF0C}" type="datetime1">
              <a:rPr lang="ru-RU"/>
              <a:pPr>
                <a:defRPr/>
              </a:pPr>
              <a:t>22.06.2013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ru-RU"/>
              <a:t>Домащенко А.Н.</a:t>
            </a: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3228777-F7D2-46FD-A460-97E59AE366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86" r:id="rId1"/>
    <p:sldLayoutId id="2147483981" r:id="rId2"/>
    <p:sldLayoutId id="2147483987" r:id="rId3"/>
    <p:sldLayoutId id="2147483988" r:id="rId4"/>
    <p:sldLayoutId id="2147483989" r:id="rId5"/>
    <p:sldLayoutId id="2147483982" r:id="rId6"/>
    <p:sldLayoutId id="2147483990" r:id="rId7"/>
    <p:sldLayoutId id="2147483983" r:id="rId8"/>
    <p:sldLayoutId id="2147483991" r:id="rId9"/>
    <p:sldLayoutId id="2147483984" r:id="rId10"/>
    <p:sldLayoutId id="2147483985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rlsnet.ru/fg_index_id_259.ht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17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1500174"/>
            <a:ext cx="7772400" cy="14700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2">
                    <a:satMod val="200000"/>
                  </a:schemeClr>
                </a:solidFill>
                <a:latin typeface="Cambria" pitchFamily="18" charset="0"/>
              </a:rPr>
              <a:t>Мутагенный эффект «</a:t>
            </a:r>
            <a:r>
              <a:rPr lang="ru-RU" sz="3200" dirty="0" err="1" smtClean="0">
                <a:solidFill>
                  <a:schemeClr val="tx2">
                    <a:satMod val="200000"/>
                  </a:schemeClr>
                </a:solidFill>
                <a:latin typeface="Cambria" pitchFamily="18" charset="0"/>
              </a:rPr>
              <a:t>Кларитромицина</a:t>
            </a:r>
            <a:r>
              <a:rPr lang="ru-RU" sz="3200" dirty="0" smtClean="0">
                <a:solidFill>
                  <a:schemeClr val="tx2">
                    <a:satMod val="200000"/>
                  </a:schemeClr>
                </a:solidFill>
                <a:latin typeface="Cambria" pitchFamily="18" charset="0"/>
              </a:rPr>
              <a:t>» в клетках костного мозга млекопитающих и  возможная его модификация биологически активным веществом «</a:t>
            </a:r>
            <a:r>
              <a:rPr lang="ru-RU" sz="3200" dirty="0" err="1" smtClean="0">
                <a:solidFill>
                  <a:schemeClr val="tx2">
                    <a:satMod val="200000"/>
                  </a:schemeClr>
                </a:solidFill>
                <a:latin typeface="Cambria" pitchFamily="18" charset="0"/>
              </a:rPr>
              <a:t>Ginkgo</a:t>
            </a:r>
            <a:r>
              <a:rPr lang="ru-RU" sz="3200" dirty="0" smtClean="0">
                <a:solidFill>
                  <a:schemeClr val="tx2">
                    <a:satMod val="200000"/>
                  </a:schemeClr>
                </a:solidFill>
                <a:latin typeface="Cambria" pitchFamily="18" charset="0"/>
              </a:rPr>
              <a:t>    </a:t>
            </a:r>
            <a:r>
              <a:rPr lang="ru-RU" sz="3200" dirty="0" err="1" smtClean="0">
                <a:solidFill>
                  <a:schemeClr val="tx2">
                    <a:satMod val="200000"/>
                  </a:schemeClr>
                </a:solidFill>
                <a:latin typeface="Cambria" pitchFamily="18" charset="0"/>
              </a:rPr>
              <a:t>Biloba</a:t>
            </a:r>
            <a:r>
              <a:rPr lang="ru-RU" sz="3200" dirty="0" smtClean="0">
                <a:solidFill>
                  <a:schemeClr val="tx2">
                    <a:satMod val="200000"/>
                  </a:schemeClr>
                </a:solidFill>
                <a:latin typeface="Cambria" pitchFamily="18" charset="0"/>
              </a:rPr>
              <a:t>»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143500" y="4214818"/>
            <a:ext cx="4000500" cy="20716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700" b="1" i="1" dirty="0" smtClean="0">
                <a:latin typeface="Cambria" pitchFamily="18" charset="0"/>
              </a:rPr>
              <a:t>Докладчик: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700" i="1" dirty="0" smtClean="0">
                <a:latin typeface="Cambria" pitchFamily="18" charset="0"/>
              </a:rPr>
              <a:t>студентка  3</a:t>
            </a:r>
            <a:r>
              <a:rPr lang="en-US" sz="1700" i="1" dirty="0" smtClean="0">
                <a:latin typeface="Cambria" pitchFamily="18" charset="0"/>
              </a:rPr>
              <a:t> </a:t>
            </a:r>
            <a:r>
              <a:rPr lang="ru-RU" sz="1700" i="1" dirty="0" smtClean="0">
                <a:latin typeface="Cambria" pitchFamily="18" charset="0"/>
              </a:rPr>
              <a:t>курса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700" i="1" dirty="0" err="1" smtClean="0">
                <a:latin typeface="Cambria" pitchFamily="18" charset="0"/>
              </a:rPr>
              <a:t>Датиева</a:t>
            </a:r>
            <a:r>
              <a:rPr lang="ru-RU" sz="1700" i="1" dirty="0" smtClean="0">
                <a:latin typeface="Cambria" pitchFamily="18" charset="0"/>
              </a:rPr>
              <a:t> И.А.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endParaRPr lang="ru-RU" sz="1700" i="1" dirty="0" smtClean="0">
              <a:latin typeface="Cambria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700" b="1" i="1" dirty="0" smtClean="0">
                <a:latin typeface="Cambria" pitchFamily="18" charset="0"/>
              </a:rPr>
              <a:t>Научный руководитель: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700" i="1" dirty="0" smtClean="0">
                <a:latin typeface="Cambria" pitchFamily="18" charset="0"/>
              </a:rPr>
              <a:t>д.б.н. </a:t>
            </a:r>
            <a:r>
              <a:rPr lang="ru-RU" sz="1700" i="1" dirty="0" err="1" smtClean="0">
                <a:latin typeface="Cambria" pitchFamily="18" charset="0"/>
              </a:rPr>
              <a:t>Чопикашвили</a:t>
            </a:r>
            <a:r>
              <a:rPr lang="ru-RU" sz="1700" i="1" dirty="0" smtClean="0">
                <a:latin typeface="Cambria" pitchFamily="18" charset="0"/>
              </a:rPr>
              <a:t> Лидия Васильевна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endParaRPr lang="ru-RU" sz="1700" i="1" dirty="0" smtClean="0">
              <a:latin typeface="Cambria" pitchFamily="18" charset="0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500063" y="333375"/>
            <a:ext cx="8429625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900" dirty="0" smtClean="0">
                <a:latin typeface="Cambria" pitchFamily="18" charset="0"/>
              </a:rPr>
              <a:t>Северо-Осетинский Государственный Университет им. К.Л.Хетагурова</a:t>
            </a:r>
            <a:endParaRPr lang="ru-RU" sz="1900" dirty="0">
              <a:latin typeface="Cambria" pitchFamily="18" charset="0"/>
            </a:endParaRPr>
          </a:p>
          <a:p>
            <a:pPr algn="ctr"/>
            <a:r>
              <a:rPr lang="ru-RU" sz="1900" dirty="0" smtClean="0">
                <a:latin typeface="Cambria" pitchFamily="18" charset="0"/>
              </a:rPr>
              <a:t>Биолого-Технологический факультет</a:t>
            </a:r>
          </a:p>
          <a:p>
            <a:pPr algn="ctr"/>
            <a:r>
              <a:rPr lang="ru-RU" sz="1900" dirty="0" smtClean="0">
                <a:latin typeface="Cambria" pitchFamily="18" charset="0"/>
              </a:rPr>
              <a:t>Кафедра зоологии</a:t>
            </a:r>
          </a:p>
          <a:p>
            <a:pPr algn="ctr"/>
            <a:endParaRPr lang="ru-RU" sz="1900" dirty="0">
              <a:latin typeface="Cambria" pitchFamily="18" charset="0"/>
            </a:endParaRPr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3714750" y="6143625"/>
            <a:ext cx="138691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600" dirty="0" smtClean="0">
                <a:latin typeface="Cambria" pitchFamily="18" charset="0"/>
              </a:rPr>
              <a:t>Владикавказ</a:t>
            </a:r>
          </a:p>
          <a:p>
            <a:pPr algn="ctr"/>
            <a:r>
              <a:rPr lang="ru-RU" sz="1600" dirty="0" smtClean="0">
                <a:latin typeface="Cambria" pitchFamily="18" charset="0"/>
              </a:rPr>
              <a:t>2013</a:t>
            </a:r>
            <a:endParaRPr lang="ru-RU" sz="1600" dirty="0">
              <a:latin typeface="Cambria" pitchFamily="18" charset="0"/>
            </a:endParaRPr>
          </a:p>
        </p:txBody>
      </p:sp>
      <p:pic>
        <p:nvPicPr>
          <p:cNvPr id="8" name="Рисунок 7" descr="Morticia-Addam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6200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0" y="1071546"/>
            <a:ext cx="9144000" cy="25717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1) Оценка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и анализ факторов окружающей среды, в том числе мутагенных и канцерогенных свойств лекарственных препаратов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4000504"/>
            <a:ext cx="9144000" cy="27146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2) Использование </a:t>
            </a:r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БАВ-ов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растительного происхождения, не вызывающих побочные эффекты. Необходимость комплексной оценки влияния этих  веществ на основные этапы мутагенеза.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14546" y="214290"/>
            <a:ext cx="61436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Актуальность </a:t>
            </a:r>
            <a:r>
              <a:rPr lang="ru-RU" sz="3600" b="1" dirty="0" smtClean="0"/>
              <a:t>проблемы </a:t>
            </a:r>
            <a:endParaRPr lang="ru-RU" sz="3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3"/>
          <p:cNvSpPr txBox="1">
            <a:spLocks noChangeArrowheads="1"/>
          </p:cNvSpPr>
          <p:nvPr/>
        </p:nvSpPr>
        <p:spPr bwMode="auto">
          <a:xfrm>
            <a:off x="2643174" y="0"/>
            <a:ext cx="514833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latin typeface="Cambria" pitchFamily="18" charset="0"/>
              </a:rPr>
              <a:t>Актуальность </a:t>
            </a:r>
            <a:r>
              <a:rPr lang="ru-RU" sz="3200" b="1" dirty="0" smtClean="0">
                <a:latin typeface="Cambria" pitchFamily="18" charset="0"/>
              </a:rPr>
              <a:t>проблемы </a:t>
            </a:r>
            <a:endParaRPr lang="ru-RU" sz="3200" b="1" dirty="0">
              <a:latin typeface="Cambria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3357563"/>
            <a:ext cx="8715436" cy="13573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Использование тестов на мутагенность для прогноза канцерогенных свойств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857232"/>
            <a:ext cx="8858280" cy="22145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800" b="1" dirty="0" smtClean="0"/>
              <a:t>3</a:t>
            </a:r>
            <a:r>
              <a:rPr lang="ru-RU" sz="2800" b="1" dirty="0" smtClean="0"/>
              <a:t>) </a:t>
            </a:r>
            <a:r>
              <a:rPr lang="ru-RU" sz="2800" b="1" dirty="0" smtClean="0"/>
              <a:t>В настоящее время большинство исследований мутагенных свойств химических соединений проводится с помощью теста </a:t>
            </a:r>
            <a:r>
              <a:rPr lang="ru-RU" sz="2800" b="1" dirty="0" err="1" smtClean="0"/>
              <a:t>Эймса</a:t>
            </a:r>
            <a:r>
              <a:rPr lang="ru-RU" sz="2800" b="1" dirty="0" smtClean="0"/>
              <a:t>. И значительно меньше исследований выполнено на млекопитающих </a:t>
            </a:r>
            <a:r>
              <a:rPr lang="en-US" sz="2800" b="1" dirty="0" smtClean="0"/>
              <a:t>in vivo</a:t>
            </a:r>
            <a:r>
              <a:rPr lang="ru-RU" sz="2800" b="1" dirty="0" smtClean="0"/>
              <a:t>.</a:t>
            </a:r>
            <a:endParaRPr lang="ru-RU" sz="2800" dirty="0"/>
          </a:p>
        </p:txBody>
      </p:sp>
      <p:sp>
        <p:nvSpPr>
          <p:cNvPr id="9224" name="TextBox 9"/>
          <p:cNvSpPr txBox="1">
            <a:spLocks noChangeArrowheads="1"/>
          </p:cNvSpPr>
          <p:nvPr/>
        </p:nvSpPr>
        <p:spPr bwMode="auto">
          <a:xfrm>
            <a:off x="0" y="5042118"/>
            <a:ext cx="8786842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accent6"/>
                </a:solidFill>
              </a:rPr>
              <a:t>Цель</a:t>
            </a:r>
            <a:r>
              <a:rPr lang="en-US" sz="2800" b="1" i="1" dirty="0">
                <a:solidFill>
                  <a:schemeClr val="accent6"/>
                </a:solidFill>
              </a:rPr>
              <a:t> </a:t>
            </a:r>
            <a:r>
              <a:rPr lang="ru-RU" sz="2800" b="1" i="1" dirty="0">
                <a:solidFill>
                  <a:schemeClr val="accent6"/>
                </a:solidFill>
              </a:rPr>
              <a:t>исследования:  </a:t>
            </a:r>
            <a:r>
              <a:rPr lang="ru-RU" sz="2400" b="1" i="1" dirty="0" smtClean="0"/>
              <a:t>Изучить </a:t>
            </a:r>
            <a:r>
              <a:rPr lang="ru-RU" sz="2400" b="1" i="1" dirty="0" err="1" smtClean="0"/>
              <a:t>генотоксический</a:t>
            </a:r>
            <a:r>
              <a:rPr lang="ru-RU" sz="2400" b="1" i="1" dirty="0" smtClean="0"/>
              <a:t> эффект «</a:t>
            </a:r>
            <a:r>
              <a:rPr lang="ru-RU" sz="2400" b="1" i="1" dirty="0" err="1" smtClean="0"/>
              <a:t>кларитромицина</a:t>
            </a:r>
            <a:r>
              <a:rPr lang="ru-RU" sz="2400" b="1" i="1" dirty="0" smtClean="0"/>
              <a:t>» и его модификацию биологически активного вещества </a:t>
            </a:r>
            <a:r>
              <a:rPr lang="ru-RU" sz="2400" b="1" i="1" dirty="0" err="1" smtClean="0"/>
              <a:t>Ginkgo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Biloba</a:t>
            </a:r>
            <a:r>
              <a:rPr lang="ru-RU" sz="2400" b="1" i="1" dirty="0" smtClean="0"/>
              <a:t> в клетках костного мозга млекопитающих.</a:t>
            </a:r>
          </a:p>
          <a:p>
            <a:endParaRPr lang="ru-RU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3929058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Задачи:</a:t>
            </a:r>
            <a:endParaRPr kumimoji="0" lang="ru-RU" sz="28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1)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Провести серию экспериментов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in vivo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 выявлению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генотоксичности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лекарственного препарата «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кларитромицина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».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2) </a:t>
            </a:r>
            <a:r>
              <a:rPr lang="ru-RU" sz="2400" b="1" dirty="0" smtClean="0">
                <a:solidFill>
                  <a:schemeClr val="tx2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Выявить эффективность модификации генетического эффекта  «</a:t>
            </a:r>
            <a:r>
              <a:rPr lang="ru-RU" sz="2400" b="1" dirty="0" err="1" smtClean="0">
                <a:solidFill>
                  <a:schemeClr val="tx2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кларитромицина</a:t>
            </a:r>
            <a:r>
              <a:rPr lang="ru-RU" sz="2400" b="1" dirty="0" smtClean="0">
                <a:solidFill>
                  <a:schemeClr val="tx2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» с помощью биологически активного вещества </a:t>
            </a:r>
            <a:r>
              <a:rPr lang="ru-RU" sz="2400" b="1" dirty="0" err="1" smtClean="0">
                <a:solidFill>
                  <a:schemeClr val="tx2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Ginkgo</a:t>
            </a:r>
            <a:r>
              <a:rPr lang="ru-RU" sz="2400" b="1" dirty="0" smtClean="0">
                <a:solidFill>
                  <a:schemeClr val="tx2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Biloba</a:t>
            </a:r>
            <a:r>
              <a:rPr lang="ru-RU" sz="2400" b="1" dirty="0" smtClean="0">
                <a:solidFill>
                  <a:schemeClr val="tx2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942a15f-g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934" y="0"/>
            <a:ext cx="5072066" cy="3453768"/>
          </a:xfrm>
          <a:prstGeom prst="rect">
            <a:avLst/>
          </a:prstGeom>
        </p:spPr>
      </p:pic>
      <p:pic>
        <p:nvPicPr>
          <p:cNvPr id="6" name="Рисунок 5" descr="images (1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8483" y="3500438"/>
            <a:ext cx="5045517" cy="32146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8358214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chemeClr val="bg2">
                    <a:lumMod val="40000"/>
                    <a:lumOff val="60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Научная новизна:</a:t>
            </a:r>
            <a:endParaRPr kumimoji="0" lang="ru-RU" sz="3200" b="0" i="0" u="sng" strike="noStrike" cap="none" normalizeH="0" baseline="0" dirty="0" smtClean="0">
              <a:ln>
                <a:noFill/>
              </a:ln>
              <a:solidFill>
                <a:schemeClr val="bg2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ru-RU" sz="3200" b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В доступной нам литературе мы не встретили материалы по генетической модификации «</a:t>
            </a:r>
            <a:r>
              <a:rPr lang="ru-RU" sz="3200" b="1" dirty="0" err="1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кларитромицина</a:t>
            </a:r>
            <a:r>
              <a:rPr lang="ru-RU" sz="3200" b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» и его коррекции биологически активным веществом </a:t>
            </a:r>
            <a:r>
              <a:rPr lang="ru-RU" sz="3200" b="1" dirty="0" err="1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Ginkgo</a:t>
            </a:r>
            <a:r>
              <a:rPr lang="ru-RU" sz="3200" b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Biloba</a:t>
            </a:r>
            <a:r>
              <a:rPr lang="ru-RU" sz="3200" b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. Это послужило основанием для выбора темы исследования.</a:t>
            </a:r>
          </a:p>
        </p:txBody>
      </p:sp>
      <p:pic>
        <p:nvPicPr>
          <p:cNvPr id="4" name="Рисунок 3" descr="8b4135a36931c7b37fdbe3d893413823_X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10" y="3563658"/>
            <a:ext cx="4929190" cy="3294342"/>
          </a:xfrm>
          <a:prstGeom prst="rect">
            <a:avLst/>
          </a:prstGeom>
        </p:spPr>
      </p:pic>
      <p:pic>
        <p:nvPicPr>
          <p:cNvPr id="5" name="Рисунок 4" descr="genetika-4lovek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39834"/>
            <a:ext cx="4214810" cy="251816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214282" y="0"/>
            <a:ext cx="864399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sng" strike="noStrike" cap="none" normalizeH="0" baseline="0" dirty="0" smtClean="0">
                <a:ln>
                  <a:noFill/>
                </a:ln>
                <a:solidFill>
                  <a:schemeClr val="bg2">
                    <a:lumMod val="40000"/>
                    <a:lumOff val="60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Практическая значимость:</a:t>
            </a:r>
            <a:endParaRPr kumimoji="0" lang="ru-RU" sz="2800" b="0" i="0" u="sng" strike="noStrike" cap="none" normalizeH="0" baseline="0" dirty="0" smtClean="0">
              <a:ln>
                <a:noFill/>
              </a:ln>
              <a:solidFill>
                <a:schemeClr val="bg2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ru-RU" sz="2800" b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На кафедру педиатрии СОГМА будут представлены результаты исследования по генетической активности «</a:t>
            </a:r>
            <a:r>
              <a:rPr lang="ru-RU" sz="2800" b="1" dirty="0" err="1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кларитромицина</a:t>
            </a:r>
            <a:r>
              <a:rPr lang="ru-RU" sz="2800" b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» и его коррекции биологически активным веществом </a:t>
            </a:r>
            <a:r>
              <a:rPr lang="ru-RU" sz="2800" b="1" dirty="0" err="1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Ginkgo</a:t>
            </a:r>
            <a:r>
              <a:rPr lang="ru-RU" sz="2800" b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Biloba</a:t>
            </a:r>
            <a:r>
              <a:rPr lang="ru-RU" sz="2800" b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 descr="lekarstvo-ot-tuberkuleza-sozdali-irkutskie-ucheny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7562"/>
            <a:ext cx="4643438" cy="3500438"/>
          </a:xfrm>
          <a:prstGeom prst="rect">
            <a:avLst/>
          </a:prstGeom>
        </p:spPr>
      </p:pic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3357562"/>
            <a:ext cx="4500562" cy="350043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4"/>
          <p:cNvSpPr txBox="1">
            <a:spLocks noChangeArrowheads="1"/>
          </p:cNvSpPr>
          <p:nvPr/>
        </p:nvSpPr>
        <p:spPr bwMode="auto">
          <a:xfrm>
            <a:off x="285750" y="571480"/>
            <a:ext cx="885825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i="1" dirty="0"/>
              <a:t>	</a:t>
            </a:r>
            <a:endParaRPr lang="ru-RU" sz="2000" b="1" i="1" dirty="0">
              <a:solidFill>
                <a:schemeClr val="accent2"/>
              </a:solidFill>
            </a:endParaRPr>
          </a:p>
          <a:p>
            <a:pPr>
              <a:buFont typeface="Arial" charset="0"/>
              <a:buChar char="•"/>
            </a:pPr>
            <a:r>
              <a:rPr lang="ru-RU" sz="2000" dirty="0"/>
              <a:t>   </a:t>
            </a:r>
            <a:r>
              <a:rPr lang="ru-RU" sz="2000" i="1" dirty="0" smtClean="0">
                <a:solidFill>
                  <a:schemeClr val="accent6"/>
                </a:solidFill>
              </a:rPr>
              <a:t>Методика </a:t>
            </a:r>
            <a:r>
              <a:rPr lang="ru-RU" sz="2000" i="1" dirty="0" err="1" smtClean="0">
                <a:solidFill>
                  <a:schemeClr val="accent6"/>
                </a:solidFill>
              </a:rPr>
              <a:t>Форда-Хамертона</a:t>
            </a:r>
            <a:r>
              <a:rPr lang="ru-RU" sz="2000" i="1" dirty="0" smtClean="0">
                <a:solidFill>
                  <a:schemeClr val="accent6"/>
                </a:solidFill>
              </a:rPr>
              <a:t> – культивирование клеток костного мозга млекопитающих</a:t>
            </a:r>
            <a:r>
              <a:rPr lang="uk-UA" sz="2000" i="1" dirty="0" smtClean="0">
                <a:solidFill>
                  <a:schemeClr val="accent6"/>
                </a:solidFill>
              </a:rPr>
              <a:t> </a:t>
            </a:r>
            <a:endParaRPr lang="ru-RU" sz="2000" i="1" dirty="0">
              <a:solidFill>
                <a:schemeClr val="accent6"/>
              </a:solidFill>
            </a:endParaRPr>
          </a:p>
          <a:p>
            <a:endParaRPr lang="ru-RU" dirty="0">
              <a:latin typeface="Corbe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9058" y="1285860"/>
            <a:ext cx="60722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Исследуемые препараты: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Кларитромицин</a:t>
            </a:r>
            <a:endParaRPr lang="ru-RU" sz="2000" i="1" dirty="0" smtClean="0">
              <a:latin typeface="Arial" pitchFamily="34" charset="0"/>
              <a:cs typeface="Arial" pitchFamily="34" charset="0"/>
            </a:endParaRP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Гинкго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Билоба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44" name="TextBox 7"/>
          <p:cNvSpPr txBox="1">
            <a:spLocks noChangeArrowheads="1"/>
          </p:cNvSpPr>
          <p:nvPr/>
        </p:nvSpPr>
        <p:spPr bwMode="auto">
          <a:xfrm>
            <a:off x="3714727" y="5565338"/>
            <a:ext cx="5429273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Животные:</a:t>
            </a:r>
            <a:r>
              <a:rPr lang="ru-RU" sz="2000" b="1" i="1" dirty="0"/>
              <a:t> </a:t>
            </a:r>
          </a:p>
          <a:p>
            <a:r>
              <a:rPr lang="ru-RU" sz="2000" b="1" i="1" dirty="0" smtClean="0"/>
              <a:t>16 </a:t>
            </a:r>
            <a:r>
              <a:rPr lang="ru-RU" sz="2000" b="1" i="1" dirty="0"/>
              <a:t>белых крыс  линии  </a:t>
            </a:r>
            <a:r>
              <a:rPr lang="en-US" sz="2000" b="1" i="1" dirty="0" err="1" smtClean="0"/>
              <a:t>Wistar</a:t>
            </a:r>
            <a:r>
              <a:rPr lang="ru-RU" sz="2000" b="1" i="1" dirty="0" smtClean="0"/>
              <a:t>  </a:t>
            </a:r>
            <a:r>
              <a:rPr lang="ru-RU" sz="2000" b="1" i="1" dirty="0"/>
              <a:t>массой </a:t>
            </a:r>
            <a:r>
              <a:rPr lang="ru-RU" sz="2000" b="1" i="1" dirty="0" smtClean="0"/>
              <a:t>200-250 г</a:t>
            </a:r>
            <a:r>
              <a:rPr lang="ru-RU" sz="2000" b="1" i="1" dirty="0"/>
              <a:t>,  в каждой группе по </a:t>
            </a:r>
            <a:r>
              <a:rPr lang="ru-RU" sz="2000" b="1" i="1" dirty="0" smtClean="0"/>
              <a:t>4</a:t>
            </a:r>
            <a:r>
              <a:rPr lang="en-US" sz="2000" b="1" i="1" dirty="0" smtClean="0"/>
              <a:t> </a:t>
            </a:r>
            <a:r>
              <a:rPr lang="ru-RU" sz="2000" b="1" i="1" dirty="0" smtClean="0"/>
              <a:t>крысы</a:t>
            </a:r>
            <a:endParaRPr lang="ru-RU" sz="2000" b="1" i="1" dirty="0"/>
          </a:p>
          <a:p>
            <a:endParaRPr lang="ru-RU" dirty="0">
              <a:latin typeface="Corbel" pitchFamily="34" charset="0"/>
            </a:endParaRPr>
          </a:p>
        </p:txBody>
      </p:sp>
      <p:sp>
        <p:nvSpPr>
          <p:cNvPr id="10245" name="Прямоугольник 8"/>
          <p:cNvSpPr>
            <a:spLocks noChangeArrowheads="1"/>
          </p:cNvSpPr>
          <p:nvPr/>
        </p:nvSpPr>
        <p:spPr bwMode="auto">
          <a:xfrm>
            <a:off x="857224" y="0"/>
            <a:ext cx="756200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 smtClean="0">
                <a:latin typeface="Cambria" pitchFamily="18" charset="0"/>
              </a:rPr>
              <a:t>Материалы  </a:t>
            </a:r>
            <a:r>
              <a:rPr lang="ru-RU" sz="3200" b="1" dirty="0">
                <a:latin typeface="Cambria" pitchFamily="18" charset="0"/>
              </a:rPr>
              <a:t>и  методы  исследования</a:t>
            </a:r>
          </a:p>
        </p:txBody>
      </p:sp>
      <p:pic>
        <p:nvPicPr>
          <p:cNvPr id="10247" name="Рисунок 10" descr="DSCF231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24081"/>
            <a:ext cx="3357565" cy="447675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9" name="Рисунок 8" descr="43643674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182" y="2357430"/>
            <a:ext cx="4643470" cy="31975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42852"/>
            <a:ext cx="421481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Костный мозг млекопитающих является наиболее широко используемой моделью для исследования мутагенной активности химических соединений </a:t>
            </a:r>
            <a:r>
              <a:rPr lang="ru-RU" sz="2400" dirty="0" err="1" smtClean="0"/>
              <a:t>in</a:t>
            </a:r>
            <a:r>
              <a:rPr lang="ru-RU" sz="2400" dirty="0" smtClean="0"/>
              <a:t> </a:t>
            </a:r>
            <a:r>
              <a:rPr lang="ru-RU" sz="2400" dirty="0" err="1" smtClean="0"/>
              <a:t>vivo</a:t>
            </a:r>
            <a:r>
              <a:rPr lang="ru-RU" sz="2400" dirty="0" smtClean="0"/>
              <a:t>. Это связано, во-первых, с тем, что клетки костного мозга имеют высокую пролиферативную активность и, во-вторых, простотой приготовления препаратов. Морфология хромосом большинства видов лабораторных животных хорошо изучена.</a:t>
            </a:r>
            <a:endParaRPr lang="ru-RU" sz="2400" dirty="0"/>
          </a:p>
        </p:txBody>
      </p:sp>
      <p:pic>
        <p:nvPicPr>
          <p:cNvPr id="5" name="Рисунок 4" descr="310eec98f635c08db285b1a92db1167f470218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590" y="0"/>
            <a:ext cx="4742410" cy="2544892"/>
          </a:xfrm>
          <a:prstGeom prst="rect">
            <a:avLst/>
          </a:prstGeom>
        </p:spPr>
      </p:pic>
      <p:pic>
        <p:nvPicPr>
          <p:cNvPr id="6" name="Рисунок 5" descr="124703941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48" y="3571876"/>
            <a:ext cx="4640355" cy="292895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92971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 smtClean="0"/>
              <a:t>Тестирование проводили на крысах, анализировали и </a:t>
            </a:r>
            <a:r>
              <a:rPr lang="ru-RU" sz="3600" i="1" dirty="0" err="1" smtClean="0"/>
              <a:t>учитывади</a:t>
            </a:r>
            <a:r>
              <a:rPr lang="ru-RU" sz="3600" i="1" dirty="0" smtClean="0"/>
              <a:t> как число метафаз с аберрациями, так и общее число структурных нарушений хромосом.</a:t>
            </a:r>
          </a:p>
          <a:p>
            <a:r>
              <a:rPr lang="ru-RU" sz="2400" dirty="0" smtClean="0"/>
              <a:t>. </a:t>
            </a:r>
            <a:endParaRPr lang="ru-RU" sz="2400" dirty="0"/>
          </a:p>
        </p:txBody>
      </p:sp>
      <p:pic>
        <p:nvPicPr>
          <p:cNvPr id="6" name="Рисунок 5" descr="1254255923_post-3-125414117936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3047500"/>
            <a:ext cx="5643570" cy="3752973"/>
          </a:xfrm>
          <a:prstGeom prst="rect">
            <a:avLst/>
          </a:prstGeom>
        </p:spPr>
      </p:pic>
      <p:pic>
        <p:nvPicPr>
          <p:cNvPr id="14" name="Рисунок 13" descr="rat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074" y="2714620"/>
            <a:ext cx="2643194" cy="38766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Методическим условием является </a:t>
            </a:r>
            <a:r>
              <a:rPr lang="ru-RU" sz="2400" b="1" dirty="0" smtClean="0"/>
              <a:t>использование </a:t>
            </a:r>
            <a:r>
              <a:rPr lang="ru-RU" sz="2400" dirty="0" smtClean="0"/>
              <a:t>колхицина, разрушающего веретено деления и останавливающего клеточное деление на </a:t>
            </a:r>
            <a:r>
              <a:rPr lang="ru-RU" sz="2400" b="1" dirty="0" smtClean="0"/>
              <a:t>стадии метафазы. </a:t>
            </a:r>
            <a:r>
              <a:rPr lang="ru-RU" sz="2400" dirty="0" smtClean="0"/>
              <a:t>Хромосомы в присутствии колхицина укорачиваются в результате продолжающейся конденсации, следовательно, в препарате они легче отделяются одна от другой.</a:t>
            </a:r>
            <a:endParaRPr lang="ru-RU" sz="2400" dirty="0"/>
          </a:p>
        </p:txBody>
      </p:sp>
      <p:pic>
        <p:nvPicPr>
          <p:cNvPr id="4" name="Рисунок 3" descr="mb4_01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714619"/>
            <a:ext cx="7786742" cy="345260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7158" y="6211669"/>
            <a:ext cx="82153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Кариотипы при простой (а) и дифференциальной (б) окраске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83331374_g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47900"/>
            <a:ext cx="5664200" cy="46101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00430" y="1"/>
            <a:ext cx="564357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Метод учета хромосомных аберраций в клетках костного мозга млекопитающих является составной частью практически всех комплексов методов оценки мутагенных свойств у химических веществ, принятых почти во всех странах мира проводящих такую оценку.</a:t>
            </a:r>
            <a:endParaRPr lang="ru-RU" sz="2800" dirty="0"/>
          </a:p>
        </p:txBody>
      </p:sp>
      <p:pic>
        <p:nvPicPr>
          <p:cNvPr id="4" name="Рисунок 3" descr="genie_mutatci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32" y="4143380"/>
            <a:ext cx="3571868" cy="2714620"/>
          </a:xfrm>
          <a:prstGeom prst="rect">
            <a:avLst/>
          </a:prstGeom>
        </p:spPr>
      </p:pic>
      <p:pic>
        <p:nvPicPr>
          <p:cNvPr id="7" name="Рисунок 6" descr="3d_model_DNA_w_phosphate_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0"/>
            <a:ext cx="2428868" cy="242886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lab-ra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14744" cy="2696904"/>
          </a:xfrm>
          <a:prstGeom prst="rect">
            <a:avLst/>
          </a:prstGeom>
        </p:spPr>
      </p:pic>
      <p:pic>
        <p:nvPicPr>
          <p:cNvPr id="17" name="Рисунок 16" descr="LD50mous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71876"/>
            <a:ext cx="2758906" cy="2791392"/>
          </a:xfrm>
          <a:prstGeom prst="rect">
            <a:avLst/>
          </a:prstGeom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2857496"/>
            <a:ext cx="27146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Крыса линии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accent6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Wistar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6488668"/>
            <a:ext cx="4141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6"/>
                </a:solidFill>
              </a:rPr>
              <a:t>Введение испытуемого препарата</a:t>
            </a:r>
            <a:endParaRPr lang="ru-RU" b="1" dirty="0">
              <a:solidFill>
                <a:schemeClr val="accent6"/>
              </a:solidFill>
            </a:endParaRPr>
          </a:p>
        </p:txBody>
      </p:sp>
      <p:pic>
        <p:nvPicPr>
          <p:cNvPr id="19" name="Рисунок 9" descr="DSCF2323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5074" y="2643182"/>
            <a:ext cx="2928926" cy="367816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5786446" y="6286520"/>
            <a:ext cx="33575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6"/>
                </a:solidFill>
              </a:rPr>
              <a:t>Взвешивание животного</a:t>
            </a:r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714744" y="0"/>
            <a:ext cx="54292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Длительность каждой точки эксперимента составляла 7 дней.  </a:t>
            </a:r>
            <a:endParaRPr lang="ru-RU" sz="2000" b="1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928926" y="2857496"/>
            <a:ext cx="321471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Металлический зонд вводили в ротовую полость на корень языка крысы и малыми порциями, исследуемый препарат заглатывался животными.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714744" y="642918"/>
            <a:ext cx="54292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Животные содержались в условиях вивария, в отдельных пластмассовых клетках по 4 штуки. </a:t>
            </a:r>
            <a:endParaRPr lang="ru-RU" sz="20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857620" y="1714488"/>
            <a:ext cx="5286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Лекарственные препараты вводили животным 7 суток, исходя из их веса</a:t>
            </a:r>
            <a:r>
              <a:rPr lang="ru-RU" b="1" dirty="0" smtClean="0"/>
              <a:t>.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Группа 56"/>
          <p:cNvGrpSpPr>
            <a:grpSpLocks/>
          </p:cNvGrpSpPr>
          <p:nvPr/>
        </p:nvGrpSpPr>
        <p:grpSpPr bwMode="auto">
          <a:xfrm>
            <a:off x="5715000" y="4429125"/>
            <a:ext cx="3429001" cy="2369579"/>
            <a:chOff x="5714975" y="928670"/>
            <a:chExt cx="3429025" cy="2369596"/>
          </a:xfrm>
        </p:grpSpPr>
        <p:sp>
          <p:nvSpPr>
            <p:cNvPr id="12326" name="TextBox 11"/>
            <p:cNvSpPr txBox="1">
              <a:spLocks noChangeArrowheads="1"/>
            </p:cNvSpPr>
            <p:nvPr/>
          </p:nvSpPr>
          <p:spPr bwMode="auto">
            <a:xfrm>
              <a:off x="5714975" y="928670"/>
              <a:ext cx="184732" cy="36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ru-RU" b="1" i="1" dirty="0"/>
            </a:p>
          </p:txBody>
        </p:sp>
        <p:sp>
          <p:nvSpPr>
            <p:cNvPr id="12329" name="TextBox 15"/>
            <p:cNvSpPr txBox="1">
              <a:spLocks noChangeArrowheads="1"/>
            </p:cNvSpPr>
            <p:nvPr/>
          </p:nvSpPr>
          <p:spPr bwMode="auto">
            <a:xfrm>
              <a:off x="5857852" y="1571612"/>
              <a:ext cx="571504" cy="353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1700" dirty="0"/>
            </a:p>
          </p:txBody>
        </p:sp>
        <p:sp>
          <p:nvSpPr>
            <p:cNvPr id="12330" name="TextBox 16"/>
            <p:cNvSpPr txBox="1">
              <a:spLocks noChangeArrowheads="1"/>
            </p:cNvSpPr>
            <p:nvPr/>
          </p:nvSpPr>
          <p:spPr bwMode="auto">
            <a:xfrm>
              <a:off x="8143868" y="1571612"/>
              <a:ext cx="1000132" cy="353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1700" dirty="0"/>
            </a:p>
          </p:txBody>
        </p:sp>
        <p:sp>
          <p:nvSpPr>
            <p:cNvPr id="12331" name="TextBox 17"/>
            <p:cNvSpPr txBox="1">
              <a:spLocks noChangeArrowheads="1"/>
            </p:cNvSpPr>
            <p:nvPr/>
          </p:nvSpPr>
          <p:spPr bwMode="auto">
            <a:xfrm>
              <a:off x="7000859" y="1357298"/>
              <a:ext cx="1571636" cy="353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1700" dirty="0"/>
            </a:p>
          </p:txBody>
        </p:sp>
        <p:sp>
          <p:nvSpPr>
            <p:cNvPr id="12333" name="TextBox 19"/>
            <p:cNvSpPr txBox="1">
              <a:spLocks noChangeArrowheads="1"/>
            </p:cNvSpPr>
            <p:nvPr/>
          </p:nvSpPr>
          <p:spPr bwMode="auto">
            <a:xfrm>
              <a:off x="6357918" y="1500174"/>
              <a:ext cx="928694" cy="353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1700" b="1" dirty="0"/>
            </a:p>
          </p:txBody>
        </p:sp>
        <p:sp>
          <p:nvSpPr>
            <p:cNvPr id="12334" name="TextBox 21"/>
            <p:cNvSpPr txBox="1">
              <a:spLocks noChangeArrowheads="1"/>
            </p:cNvSpPr>
            <p:nvPr/>
          </p:nvSpPr>
          <p:spPr bwMode="auto">
            <a:xfrm>
              <a:off x="6572232" y="2928934"/>
              <a:ext cx="121444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12335" name="TextBox 22"/>
            <p:cNvSpPr txBox="1">
              <a:spLocks noChangeArrowheads="1"/>
            </p:cNvSpPr>
            <p:nvPr/>
          </p:nvSpPr>
          <p:spPr bwMode="auto">
            <a:xfrm>
              <a:off x="7929554" y="2928934"/>
              <a:ext cx="92869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1600" dirty="0"/>
            </a:p>
          </p:txBody>
        </p:sp>
      </p:grpSp>
      <p:sp>
        <p:nvSpPr>
          <p:cNvPr id="90" name="Скругленный прямоугольник 89"/>
          <p:cNvSpPr/>
          <p:nvPr/>
        </p:nvSpPr>
        <p:spPr>
          <a:xfrm>
            <a:off x="0" y="3714752"/>
            <a:ext cx="3214678" cy="314324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0" y="6286520"/>
            <a:ext cx="2988732" cy="1684"/>
          </a:xfrm>
          <a:prstGeom prst="straightConnector1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  <a:headEnd w="lg" len="lg"/>
            <a:tailEnd type="stealt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293" name="Прямоугольник 39"/>
          <p:cNvSpPr>
            <a:spLocks noChangeArrowheads="1"/>
          </p:cNvSpPr>
          <p:nvPr/>
        </p:nvSpPr>
        <p:spPr bwMode="auto">
          <a:xfrm>
            <a:off x="1000100" y="3786190"/>
            <a:ext cx="12858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i="1" dirty="0" smtClean="0"/>
              <a:t>3 группа</a:t>
            </a:r>
            <a:endParaRPr lang="ru-RU" b="1" i="1" dirty="0"/>
          </a:p>
        </p:txBody>
      </p:sp>
      <p:sp>
        <p:nvSpPr>
          <p:cNvPr id="12300" name="TextBox 46"/>
          <p:cNvSpPr txBox="1">
            <a:spLocks noChangeArrowheads="1"/>
          </p:cNvSpPr>
          <p:nvPr/>
        </p:nvSpPr>
        <p:spPr bwMode="auto">
          <a:xfrm>
            <a:off x="1142976" y="6286520"/>
            <a:ext cx="12398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7 суток</a:t>
            </a:r>
            <a:endParaRPr lang="ru-RU" b="1" dirty="0"/>
          </a:p>
        </p:txBody>
      </p:sp>
      <p:sp>
        <p:nvSpPr>
          <p:cNvPr id="12302" name="TextBox 55"/>
          <p:cNvSpPr txBox="1">
            <a:spLocks noChangeArrowheads="1"/>
          </p:cNvSpPr>
          <p:nvPr/>
        </p:nvSpPr>
        <p:spPr bwMode="auto">
          <a:xfrm>
            <a:off x="2000232" y="0"/>
            <a:ext cx="51435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ambria" pitchFamily="18" charset="0"/>
              </a:rPr>
              <a:t>Варианты эксперимента</a:t>
            </a:r>
            <a:endParaRPr lang="ru-RU" sz="2800" b="1" dirty="0">
              <a:latin typeface="Cambria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0" y="785813"/>
            <a:ext cx="3500438" cy="24288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214282" y="3143248"/>
            <a:ext cx="2928958" cy="1588"/>
          </a:xfrm>
          <a:prstGeom prst="straightConnector1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  <a:headEnd w="lg" len="lg"/>
            <a:tailEnd type="stealt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308" name="TextBox 7"/>
          <p:cNvSpPr txBox="1">
            <a:spLocks noChangeArrowheads="1"/>
          </p:cNvSpPr>
          <p:nvPr/>
        </p:nvSpPr>
        <p:spPr bwMode="auto">
          <a:xfrm>
            <a:off x="1000100" y="3214686"/>
            <a:ext cx="12144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7 суток</a:t>
            </a:r>
            <a:endParaRPr lang="ru-RU" b="1" dirty="0"/>
          </a:p>
        </p:txBody>
      </p:sp>
      <p:sp>
        <p:nvSpPr>
          <p:cNvPr id="12309" name="TextBox 8"/>
          <p:cNvSpPr txBox="1">
            <a:spLocks noChangeArrowheads="1"/>
          </p:cNvSpPr>
          <p:nvPr/>
        </p:nvSpPr>
        <p:spPr bwMode="auto">
          <a:xfrm>
            <a:off x="928662" y="714356"/>
            <a:ext cx="11741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 dirty="0"/>
              <a:t>1 </a:t>
            </a:r>
            <a:r>
              <a:rPr lang="ru-RU" b="1" i="1" dirty="0" smtClean="0"/>
              <a:t>группа</a:t>
            </a:r>
            <a:endParaRPr lang="ru-RU" b="1" i="1" dirty="0"/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0" y="571480"/>
            <a:ext cx="3214678" cy="3143272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285720" y="1500174"/>
            <a:ext cx="26432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/>
              <a:t>Негативный</a:t>
            </a:r>
          </a:p>
          <a:p>
            <a:r>
              <a:rPr lang="ru-RU" sz="2400" b="1" i="1" dirty="0" smtClean="0"/>
              <a:t>контроль</a:t>
            </a:r>
            <a:endParaRPr lang="ru-RU" sz="2400" b="1" i="1" dirty="0"/>
          </a:p>
        </p:txBody>
      </p:sp>
      <p:grpSp>
        <p:nvGrpSpPr>
          <p:cNvPr id="61" name="Группа 57"/>
          <p:cNvGrpSpPr>
            <a:grpSpLocks/>
          </p:cNvGrpSpPr>
          <p:nvPr/>
        </p:nvGrpSpPr>
        <p:grpSpPr bwMode="auto">
          <a:xfrm>
            <a:off x="5786446" y="571480"/>
            <a:ext cx="3357554" cy="3071834"/>
            <a:chOff x="5537243" y="3759069"/>
            <a:chExt cx="3571832" cy="2428892"/>
          </a:xfrm>
        </p:grpSpPr>
        <p:sp>
          <p:nvSpPr>
            <p:cNvPr id="62" name="Скругленный прямоугольник 61"/>
            <p:cNvSpPr/>
            <p:nvPr/>
          </p:nvSpPr>
          <p:spPr>
            <a:xfrm>
              <a:off x="5537243" y="3759069"/>
              <a:ext cx="3571832" cy="242889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63" name="Прямая со стрелкой 62"/>
            <p:cNvCxnSpPr/>
            <p:nvPr/>
          </p:nvCxnSpPr>
          <p:spPr>
            <a:xfrm>
              <a:off x="6145220" y="5792560"/>
              <a:ext cx="2462761" cy="1687"/>
            </a:xfrm>
            <a:prstGeom prst="straightConnector1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  <a:headEnd w="lg" len="lg"/>
              <a:tailEnd type="stealt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TextBox 47"/>
            <p:cNvSpPr txBox="1">
              <a:spLocks noChangeArrowheads="1"/>
            </p:cNvSpPr>
            <p:nvPr/>
          </p:nvSpPr>
          <p:spPr bwMode="auto">
            <a:xfrm>
              <a:off x="6783268" y="3842823"/>
              <a:ext cx="1249103" cy="292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 i="1" dirty="0" smtClean="0"/>
                <a:t>2 группа</a:t>
              </a:r>
              <a:endParaRPr lang="ru-RU" b="1" i="1" dirty="0"/>
            </a:p>
          </p:txBody>
        </p:sp>
        <p:sp>
          <p:nvSpPr>
            <p:cNvPr id="65" name="TextBox 52"/>
            <p:cNvSpPr txBox="1">
              <a:spLocks noChangeArrowheads="1"/>
            </p:cNvSpPr>
            <p:nvPr/>
          </p:nvSpPr>
          <p:spPr bwMode="auto">
            <a:xfrm>
              <a:off x="8109011" y="5072074"/>
              <a:ext cx="529170" cy="353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1700" dirty="0"/>
            </a:p>
          </p:txBody>
        </p:sp>
        <p:sp>
          <p:nvSpPr>
            <p:cNvPr id="66" name="TextBox 54"/>
            <p:cNvSpPr txBox="1">
              <a:spLocks noChangeArrowheads="1"/>
            </p:cNvSpPr>
            <p:nvPr/>
          </p:nvSpPr>
          <p:spPr bwMode="auto">
            <a:xfrm>
              <a:off x="6829195" y="5792560"/>
              <a:ext cx="1124486" cy="292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b="1" dirty="0" smtClean="0"/>
                <a:t>7 суток</a:t>
              </a:r>
              <a:endParaRPr lang="ru-RU" b="1" dirty="0"/>
            </a:p>
          </p:txBody>
        </p:sp>
      </p:grpSp>
      <p:sp>
        <p:nvSpPr>
          <p:cNvPr id="68" name="Прямоугольник 67"/>
          <p:cNvSpPr/>
          <p:nvPr/>
        </p:nvSpPr>
        <p:spPr>
          <a:xfrm>
            <a:off x="6072198" y="1285860"/>
            <a:ext cx="28574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i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Позитивный</a:t>
            </a:r>
          </a:p>
          <a:p>
            <a:pPr lvl="0"/>
            <a:r>
              <a:rPr lang="ru-RU" sz="2400" b="1" i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контроль №1</a:t>
            </a:r>
          </a:p>
          <a:p>
            <a:pPr lvl="0"/>
            <a:r>
              <a:rPr lang="ru-RU" sz="2400" b="1" i="1" dirty="0" err="1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Кларитромицин</a:t>
            </a:r>
            <a:endParaRPr lang="ru-RU" sz="2400" b="1" i="1" dirty="0" smtClean="0">
              <a:latin typeface="Cambria" pitchFamily="18" charset="0"/>
              <a:ea typeface="Cambria" pitchFamily="18" charset="0"/>
              <a:cs typeface="Times New Roman" pitchFamily="18" charset="0"/>
            </a:endParaRPr>
          </a:p>
          <a:p>
            <a:pPr lvl="0"/>
            <a:r>
              <a:rPr lang="ru-RU" sz="2400" b="1" i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0,75 мг на 100 г</a:t>
            </a:r>
            <a:endParaRPr lang="ru-RU" sz="2400" b="1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14282" y="4357694"/>
            <a:ext cx="285748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z="2400" b="1" i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Позитивный</a:t>
            </a:r>
          </a:p>
          <a:p>
            <a:pPr lvl="0"/>
            <a:r>
              <a:rPr lang="ru-RU" sz="2400" b="1" i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контроль № 2</a:t>
            </a:r>
          </a:p>
          <a:p>
            <a:pPr lvl="0"/>
            <a:r>
              <a:rPr lang="ru-RU" sz="2400" b="1" i="1" dirty="0" err="1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Кларитромицин</a:t>
            </a:r>
            <a:endParaRPr lang="ru-RU" sz="2400" b="1" i="1" dirty="0" smtClean="0">
              <a:latin typeface="Cambria" pitchFamily="18" charset="0"/>
              <a:ea typeface="Cambria" pitchFamily="18" charset="0"/>
              <a:cs typeface="Times New Roman" pitchFamily="18" charset="0"/>
            </a:endParaRPr>
          </a:p>
          <a:p>
            <a:pPr lvl="0"/>
            <a:r>
              <a:rPr lang="ru-RU" sz="2400" b="1" i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1,5 мг на 100 г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7" name="Группа 57"/>
          <p:cNvGrpSpPr>
            <a:grpSpLocks/>
          </p:cNvGrpSpPr>
          <p:nvPr/>
        </p:nvGrpSpPr>
        <p:grpSpPr bwMode="auto">
          <a:xfrm>
            <a:off x="5857884" y="3643314"/>
            <a:ext cx="3286116" cy="3214687"/>
            <a:chOff x="5537243" y="4429108"/>
            <a:chExt cx="3571832" cy="2428892"/>
          </a:xfrm>
        </p:grpSpPr>
        <p:sp>
          <p:nvSpPr>
            <p:cNvPr id="78" name="Скругленный прямоугольник 77"/>
            <p:cNvSpPr/>
            <p:nvPr/>
          </p:nvSpPr>
          <p:spPr>
            <a:xfrm>
              <a:off x="5537243" y="4429108"/>
              <a:ext cx="3571832" cy="242889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79" name="Прямая со стрелкой 78"/>
            <p:cNvCxnSpPr/>
            <p:nvPr/>
          </p:nvCxnSpPr>
          <p:spPr>
            <a:xfrm>
              <a:off x="6080788" y="6426211"/>
              <a:ext cx="2711997" cy="1688"/>
            </a:xfrm>
            <a:prstGeom prst="straightConnector1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  <a:headEnd w="lg" len="lg"/>
              <a:tailEnd type="stealt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0" name="TextBox 47"/>
            <p:cNvSpPr txBox="1">
              <a:spLocks noChangeArrowheads="1"/>
            </p:cNvSpPr>
            <p:nvPr/>
          </p:nvSpPr>
          <p:spPr bwMode="auto">
            <a:xfrm>
              <a:off x="6700165" y="4512863"/>
              <a:ext cx="1276258" cy="279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 i="1" dirty="0" smtClean="0"/>
                <a:t>4 группа</a:t>
              </a:r>
              <a:endParaRPr lang="ru-RU" b="1" i="1" dirty="0"/>
            </a:p>
          </p:txBody>
        </p:sp>
        <p:sp>
          <p:nvSpPr>
            <p:cNvPr id="81" name="TextBox 52"/>
            <p:cNvSpPr txBox="1">
              <a:spLocks noChangeArrowheads="1"/>
            </p:cNvSpPr>
            <p:nvPr/>
          </p:nvSpPr>
          <p:spPr bwMode="auto">
            <a:xfrm>
              <a:off x="8109011" y="5072074"/>
              <a:ext cx="529170" cy="353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1700" dirty="0"/>
            </a:p>
          </p:txBody>
        </p:sp>
        <p:sp>
          <p:nvSpPr>
            <p:cNvPr id="82" name="TextBox 54"/>
            <p:cNvSpPr txBox="1">
              <a:spLocks noChangeArrowheads="1"/>
            </p:cNvSpPr>
            <p:nvPr/>
          </p:nvSpPr>
          <p:spPr bwMode="auto">
            <a:xfrm>
              <a:off x="6934930" y="6424990"/>
              <a:ext cx="1124486" cy="279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b="1" dirty="0" smtClean="0"/>
                <a:t>7 суток</a:t>
              </a:r>
              <a:endParaRPr lang="ru-RU" b="1" dirty="0"/>
            </a:p>
          </p:txBody>
        </p:sp>
      </p:grpSp>
      <p:sp>
        <p:nvSpPr>
          <p:cNvPr id="91" name="Прямоугольник 90"/>
          <p:cNvSpPr/>
          <p:nvPr/>
        </p:nvSpPr>
        <p:spPr>
          <a:xfrm>
            <a:off x="6429388" y="4572008"/>
            <a:ext cx="27146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/>
              <a:t>Настойка</a:t>
            </a:r>
          </a:p>
          <a:p>
            <a:r>
              <a:rPr lang="ru-RU" sz="2400" b="1" i="1" dirty="0" smtClean="0"/>
              <a:t>листьев</a:t>
            </a:r>
          </a:p>
          <a:p>
            <a:r>
              <a:rPr lang="en-US" sz="2400" b="1" i="1" dirty="0" smtClean="0"/>
              <a:t>Ginkgo </a:t>
            </a:r>
            <a:r>
              <a:rPr lang="en-US" sz="2400" b="1" i="1" dirty="0" err="1" smtClean="0"/>
              <a:t>Biloba</a:t>
            </a:r>
            <a:endParaRPr lang="ru-RU" sz="2400" b="1" i="1" dirty="0"/>
          </a:p>
        </p:txBody>
      </p:sp>
      <p:pic>
        <p:nvPicPr>
          <p:cNvPr id="96" name="Рисунок 95" descr="images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54" y="2786058"/>
            <a:ext cx="2408633" cy="1928826"/>
          </a:xfrm>
          <a:prstGeom prst="rect">
            <a:avLst/>
          </a:prstGeom>
        </p:spPr>
      </p:pic>
      <p:pic>
        <p:nvPicPr>
          <p:cNvPr id="59" name="Рисунок 58" descr="images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4857760"/>
            <a:ext cx="2497812" cy="2000240"/>
          </a:xfrm>
          <a:prstGeom prst="rect">
            <a:avLst/>
          </a:prstGeom>
        </p:spPr>
      </p:pic>
      <p:pic>
        <p:nvPicPr>
          <p:cNvPr id="67" name="Рисунок 66" descr="images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714356"/>
            <a:ext cx="2390775" cy="1914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771527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Характеристика используемого лекарственного препарата «</a:t>
            </a:r>
            <a:r>
              <a:rPr kumimoji="0" lang="ru-RU" sz="3200" b="1" i="1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Кларитромицин</a:t>
            </a:r>
            <a:r>
              <a:rPr kumimoji="0" lang="ru-RU" sz="3200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»</a:t>
            </a:r>
            <a:endParaRPr kumimoji="0" lang="ru-RU" sz="3200" b="0" i="1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1759.gif"/>
          <p:cNvPicPr/>
          <p:nvPr/>
        </p:nvPicPr>
        <p:blipFill>
          <a:blip r:embed="rId2"/>
          <a:stretch>
            <a:fillRect/>
          </a:stretch>
        </p:blipFill>
        <p:spPr>
          <a:xfrm>
            <a:off x="5337237" y="1357298"/>
            <a:ext cx="3806763" cy="5000660"/>
          </a:xfrm>
          <a:prstGeom prst="rect">
            <a:avLst/>
          </a:prstGeom>
        </p:spPr>
      </p:pic>
      <p:pic>
        <p:nvPicPr>
          <p:cNvPr id="5" name="Рисунок 4" descr="154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3049"/>
            <a:ext cx="5086320" cy="2623895"/>
          </a:xfrm>
          <a:prstGeom prst="rect">
            <a:avLst/>
          </a:prstGeom>
        </p:spPr>
      </p:pic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57158" y="4500570"/>
            <a:ext cx="471490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Фармакологическая группа </a:t>
            </a:r>
            <a:endParaRPr kumimoji="0" lang="ru-RU" sz="2000" b="1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strike="noStrike" cap="none" normalizeH="0" baseline="0" dirty="0" err="1" smtClean="0">
                <a:ln>
                  <a:noFill/>
                </a:ln>
                <a:effectLst/>
                <a:latin typeface="Verdana" pitchFamily="34" charset="0"/>
                <a:ea typeface="Arial" pitchFamily="34" charset="0"/>
                <a:cs typeface="Times New Roman" pitchFamily="18" charset="0"/>
                <a:hlinkClick r:id="rId4"/>
              </a:rPr>
              <a:t>Макролиды</a:t>
            </a:r>
            <a:r>
              <a:rPr kumimoji="0" lang="ru-RU" sz="2000" b="1" i="1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Arial" pitchFamily="34" charset="0"/>
                <a:cs typeface="Times New Roman" pitchFamily="18" charset="0"/>
                <a:hlinkClick r:id="rId4"/>
              </a:rPr>
              <a:t> и </a:t>
            </a:r>
            <a:r>
              <a:rPr kumimoji="0" lang="ru-RU" sz="2000" b="1" i="1" strike="noStrike" cap="none" normalizeH="0" baseline="0" dirty="0" err="1" smtClean="0">
                <a:ln>
                  <a:noFill/>
                </a:ln>
                <a:effectLst/>
                <a:latin typeface="Verdana" pitchFamily="34" charset="0"/>
                <a:ea typeface="Arial" pitchFamily="34" charset="0"/>
                <a:cs typeface="Times New Roman" pitchFamily="18" charset="0"/>
                <a:hlinkClick r:id="rId4"/>
              </a:rPr>
              <a:t>азалиды</a:t>
            </a:r>
            <a:endParaRPr kumimoji="0" lang="ru-RU" sz="2000" b="1" i="1" strike="noStrike" cap="none" normalizeH="0" baseline="0" dirty="0" smtClean="0">
              <a:ln>
                <a:noFill/>
              </a:ln>
              <a:effectLst/>
              <a:latin typeface="Verdana" pitchFamily="34" charset="0"/>
              <a:ea typeface="Arial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1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Характеристика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1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Полусинтетический антибиотик из группы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макролидов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1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0"/>
            <a:ext cx="700089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Характеристика используемого лекарственного препарата «</a:t>
            </a:r>
            <a:r>
              <a:rPr kumimoji="0" lang="ru-RU" sz="2800" b="1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Гинкго</a:t>
            </a:r>
            <a:r>
              <a:rPr kumimoji="0" lang="ru-RU" sz="28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 </a:t>
            </a:r>
            <a:r>
              <a:rPr kumimoji="0" lang="ru-RU" sz="2800" b="1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Билоба</a:t>
            </a:r>
            <a:r>
              <a:rPr kumimoji="0" lang="ru-RU" sz="28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».</a:t>
            </a:r>
            <a:endParaRPr kumimoji="0" lang="ru-RU" sz="28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82e1e6d78ca04a7fb36a90e464ce87d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357430"/>
            <a:ext cx="4357718" cy="4357718"/>
          </a:xfrm>
          <a:prstGeom prst="rect">
            <a:avLst/>
          </a:prstGeom>
        </p:spPr>
      </p:pic>
      <p:pic>
        <p:nvPicPr>
          <p:cNvPr id="5" name="Рисунок 4" descr="images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13" y="0"/>
            <a:ext cx="2857488" cy="2522720"/>
          </a:xfrm>
          <a:prstGeom prst="rect">
            <a:avLst/>
          </a:prstGeom>
        </p:spPr>
      </p:pic>
      <p:pic>
        <p:nvPicPr>
          <p:cNvPr id="7" name="Рисунок 6" descr="ginkgo_biloba_list_1_bi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544" y="2786058"/>
            <a:ext cx="4075538" cy="350046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0" y="0"/>
            <a:ext cx="6357950" cy="6216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Lucida Sans Unicode" pitchFamily="34" charset="0"/>
                <a:ea typeface="Times New Roman" pitchFamily="18" charset="0"/>
                <a:cs typeface="Times New Roman" pitchFamily="18" charset="0"/>
              </a:rPr>
              <a:t>Результаты исследований: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Lucida Sans Unicode" pitchFamily="34" charset="0"/>
                <a:ea typeface="Times New Roman" pitchFamily="18" charset="0"/>
                <a:cs typeface="Times New Roman" pitchFamily="18" charset="0"/>
              </a:rPr>
              <a:t>Нами были изучены спектры хромосомных аберраций, представленные одиночными и парными фрагментами.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Lucida Sans Unicode" pitchFamily="34" charset="0"/>
                <a:ea typeface="Times New Roman" pitchFamily="18" charset="0"/>
                <a:cs typeface="Times New Roman" pitchFamily="18" charset="0"/>
              </a:rPr>
              <a:t>Одиночные фрагменты доминировали в негативном контроле – это аберрации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effectLst/>
                <a:latin typeface="Lucida Sans Unicode" pitchFamily="34" charset="0"/>
                <a:ea typeface="Times New Roman" pitchFamily="18" charset="0"/>
                <a:cs typeface="Times New Roman" pitchFamily="18" charset="0"/>
              </a:rPr>
              <a:t>хроматидного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Lucida Sans Unicode" pitchFamily="34" charset="0"/>
                <a:ea typeface="Times New Roman" pitchFamily="18" charset="0"/>
                <a:cs typeface="Times New Roman" pitchFamily="18" charset="0"/>
              </a:rPr>
              <a:t> типа.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Lucida Sans Unicode" pitchFamily="34" charset="0"/>
                <a:ea typeface="Times New Roman" pitchFamily="18" charset="0"/>
                <a:cs typeface="Times New Roman" pitchFamily="18" charset="0"/>
              </a:rPr>
              <a:t> Аберрации хромосомного типа – парные фрагменты во всех вариантах эксперимента представлены почти равномерным количеством, за исключением четвертого варианта эксперимента, где парных фрагментов было в два раза меньше по сравнению с предыдущими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Lucida Sans Unicode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Lucida Sans Unicode" pitchFamily="34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Morticia-Addam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826" y="0"/>
            <a:ext cx="264317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478631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ru-RU" sz="2400" b="1" dirty="0" smtClean="0">
                <a:latin typeface="Lucida Sans Unicode" pitchFamily="34" charset="0"/>
                <a:ea typeface="Times New Roman" pitchFamily="18" charset="0"/>
                <a:cs typeface="Times New Roman" pitchFamily="18" charset="0"/>
              </a:rPr>
              <a:t>Таким образом, на основании анализа полученных научных исследований по оценке цитогенетического эффекта «</a:t>
            </a:r>
            <a:r>
              <a:rPr lang="ru-RU" sz="2400" b="1" dirty="0" err="1" smtClean="0">
                <a:latin typeface="Lucida Sans Unicode" pitchFamily="34" charset="0"/>
                <a:ea typeface="Times New Roman" pitchFamily="18" charset="0"/>
                <a:cs typeface="Times New Roman" pitchFamily="18" charset="0"/>
              </a:rPr>
              <a:t>Кларитромицина</a:t>
            </a:r>
            <a:r>
              <a:rPr lang="ru-RU" sz="2400" b="1" dirty="0" smtClean="0">
                <a:latin typeface="Lucida Sans Unicode" pitchFamily="34" charset="0"/>
                <a:ea typeface="Times New Roman" pitchFamily="18" charset="0"/>
                <a:cs typeface="Times New Roman" pitchFamily="18" charset="0"/>
              </a:rPr>
              <a:t>» в клетках костного мозга млекопитающих, нами установлено, что «</a:t>
            </a:r>
            <a:r>
              <a:rPr lang="ru-RU" sz="2400" b="1" dirty="0" err="1" smtClean="0">
                <a:latin typeface="Lucida Sans Unicode" pitchFamily="34" charset="0"/>
                <a:ea typeface="Times New Roman" pitchFamily="18" charset="0"/>
                <a:cs typeface="Times New Roman" pitchFamily="18" charset="0"/>
              </a:rPr>
              <a:t>Кларитромицин</a:t>
            </a:r>
            <a:r>
              <a:rPr lang="ru-RU" sz="2400" b="1" dirty="0" smtClean="0">
                <a:latin typeface="Lucida Sans Unicode" pitchFamily="34" charset="0"/>
                <a:ea typeface="Times New Roman" pitchFamily="18" charset="0"/>
                <a:cs typeface="Times New Roman" pitchFamily="18" charset="0"/>
              </a:rPr>
              <a:t>» не является мутагеном.</a:t>
            </a:r>
          </a:p>
          <a:p>
            <a:pPr lvl="0" eaLnBrk="0" hangingPunct="0"/>
            <a:r>
              <a:rPr lang="ru-RU" sz="2400" b="1" dirty="0" smtClean="0">
                <a:latin typeface="Arial" pitchFamily="34" charset="0"/>
                <a:ea typeface="Lucida Sans Unicode" pitchFamily="34" charset="0"/>
                <a:cs typeface="Times New Roman" pitchFamily="18" charset="0"/>
              </a:rPr>
              <a:t>Настойка листьев </a:t>
            </a:r>
            <a:r>
              <a:rPr lang="en-US" sz="2400" b="1" dirty="0" smtClean="0">
                <a:latin typeface="Arial" pitchFamily="34" charset="0"/>
                <a:ea typeface="Lucida Sans Unicode" pitchFamily="34" charset="0"/>
                <a:cs typeface="Times New Roman" pitchFamily="18" charset="0"/>
              </a:rPr>
              <a:t>Ginkgo </a:t>
            </a:r>
            <a:r>
              <a:rPr lang="en-US" sz="2400" b="1" dirty="0" err="1" smtClean="0">
                <a:latin typeface="Arial" pitchFamily="34" charset="0"/>
                <a:ea typeface="Lucida Sans Unicode" pitchFamily="34" charset="0"/>
                <a:cs typeface="Times New Roman" pitchFamily="18" charset="0"/>
              </a:rPr>
              <a:t>Biloba</a:t>
            </a:r>
            <a:r>
              <a:rPr lang="ru-RU" sz="2400" b="1" dirty="0" smtClean="0">
                <a:latin typeface="Arial" pitchFamily="34" charset="0"/>
                <a:ea typeface="Lucida Sans Unicode" pitchFamily="34" charset="0"/>
                <a:cs typeface="Times New Roman" pitchFamily="18" charset="0"/>
              </a:rPr>
              <a:t> проявляет выраженный </a:t>
            </a:r>
            <a:r>
              <a:rPr lang="ru-RU" sz="2400" b="1" dirty="0" err="1" smtClean="0">
                <a:latin typeface="Arial" pitchFamily="34" charset="0"/>
                <a:ea typeface="Lucida Sans Unicode" pitchFamily="34" charset="0"/>
                <a:cs typeface="Times New Roman" pitchFamily="18" charset="0"/>
              </a:rPr>
              <a:t>антимутагенный</a:t>
            </a:r>
            <a:r>
              <a:rPr lang="ru-RU" sz="2400" b="1" dirty="0" smtClean="0">
                <a:latin typeface="Arial" pitchFamily="34" charset="0"/>
                <a:ea typeface="Lucida Sans Unicode" pitchFamily="34" charset="0"/>
                <a:cs typeface="Times New Roman" pitchFamily="18" charset="0"/>
              </a:rPr>
              <a:t> эффект. </a:t>
            </a:r>
            <a:r>
              <a:rPr lang="ru-RU" sz="2400" b="1" dirty="0" err="1" smtClean="0">
                <a:latin typeface="Arial" pitchFamily="34" charset="0"/>
                <a:ea typeface="Lucida Sans Unicode" pitchFamily="34" charset="0"/>
                <a:cs typeface="Times New Roman" pitchFamily="18" charset="0"/>
              </a:rPr>
              <a:t>Коэффициэнт</a:t>
            </a:r>
            <a:r>
              <a:rPr lang="ru-RU" sz="2400" b="1" dirty="0" smtClean="0">
                <a:latin typeface="Arial" pitchFamily="34" charset="0"/>
                <a:ea typeface="Lucida Sans Unicode" pitchFamily="34" charset="0"/>
                <a:cs typeface="Times New Roman" pitchFamily="18" charset="0"/>
              </a:rPr>
              <a:t> защиты, который проявился во всех вариантах эксперимента составляет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4" name="Рисунок 3" descr="Morticia-Addam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9725" y="0"/>
            <a:ext cx="37242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85728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Всего проанализировано 2000 метафазных пластинок. Материалы исследования представлены в диаграмме № 1</a:t>
            </a:r>
            <a:endParaRPr lang="ru-RU" sz="3200" b="1" dirty="0"/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-214346" y="2357430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«Оценка цитогенетического эффекта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кларитромицина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в клетках костного мозга млекопитающих.»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Morticia-Addam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248023" y="962023"/>
            <a:ext cx="2647954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/>
        </p:nvGraphicFramePr>
        <p:xfrm>
          <a:off x="285720" y="285728"/>
          <a:ext cx="8572560" cy="628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-14287" y="1"/>
          <a:ext cx="9172575" cy="657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285719" y="285728"/>
          <a:ext cx="8572561" cy="6357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55721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Спектр Аберраций</a:t>
            </a:r>
            <a:endParaRPr lang="ru-RU" b="1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85720" y="428604"/>
          <a:ext cx="8572560" cy="6215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000660"/>
          </a:xfrm>
          <a:prstGeom prst="rect">
            <a:avLst/>
          </a:prstGeom>
        </p:spPr>
      </p:pic>
      <p:pic>
        <p:nvPicPr>
          <p:cNvPr id="4" name="Рисунок 3" descr="pic0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00636"/>
            <a:ext cx="9144000" cy="185736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/>
          <p:cNvSpPr txBox="1">
            <a:spLocks noChangeArrowheads="1"/>
          </p:cNvSpPr>
          <p:nvPr/>
        </p:nvSpPr>
        <p:spPr bwMode="auto">
          <a:xfrm>
            <a:off x="1643042" y="0"/>
            <a:ext cx="266162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latin typeface="Cambria" pitchFamily="18" charset="0"/>
              </a:rPr>
              <a:t>	</a:t>
            </a:r>
            <a:r>
              <a:rPr lang="ru-RU" sz="3200" b="1" dirty="0" smtClean="0">
                <a:latin typeface="Cambria" pitchFamily="18" charset="0"/>
              </a:rPr>
              <a:t> Выводы:</a:t>
            </a:r>
          </a:p>
          <a:p>
            <a:pPr algn="ctr"/>
            <a:endParaRPr lang="ru-RU" sz="3200" b="1" dirty="0">
              <a:latin typeface="Cambria" pitchFamily="18" charset="0"/>
            </a:endParaRPr>
          </a:p>
        </p:txBody>
      </p:sp>
      <p:sp>
        <p:nvSpPr>
          <p:cNvPr id="27" name="Стрелка вниз 26"/>
          <p:cNvSpPr/>
          <p:nvPr/>
        </p:nvSpPr>
        <p:spPr>
          <a:xfrm>
            <a:off x="4357686" y="214290"/>
            <a:ext cx="357187" cy="2238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>
            <a:off x="1928794" y="285728"/>
            <a:ext cx="357187" cy="2238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85720" y="642918"/>
            <a:ext cx="5500726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sng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В результате проведенных экспериментов нами было установлено, что: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1) Лекарственный препарат, полусинтетический антибиотик из группы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макролидов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«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Кларитромицин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» не является мутагеном. При проведении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in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vitro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теста на хромосомные аберрации в обоих случаях был получен отрицательный результат.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Morticia-Addam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84" y="0"/>
            <a:ext cx="328611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0"/>
            <a:ext cx="5214942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Таким образом,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немутагенные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эффекты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кларитромицина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открывают новые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перспективы для его клинического применения. По последним научным данным, не выявлено мутагенного действия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кларитромицина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в ряде тестов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in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vitro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(тест с сальмонеллами/микросомами млекопитающих, тест доминантных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леталей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у мышей,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микроядерный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тест на мышах и др.). Результат теста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Эймса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с метаболитами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кларитромицина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был отрицательным.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Morticia-Addam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9725" y="0"/>
            <a:ext cx="37242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6786578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2) Настойка листьев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Ginkgo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accent6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Biloba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обладает выраженным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accent6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антимутагенным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эффектом и проявляет коэффициент защиты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Также, по последним научным данным, в  экспериментах на животных экстракт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Ginkgo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Biloba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предупреждал развитие рака желудка. При добавлении экстракта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Ginkgo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Biloba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в клеточные культуры наблюдали торможение роста и гибель клеток рака молочной железы и мочевого пузыря. В клинических исследованиях выявлено, что экстракт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Ginkgo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Biloba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обладает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антиэстрогенным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Lucida Sans Unicode" pitchFamily="34" charset="0"/>
                <a:cs typeface="Times New Roman" pitchFamily="18" charset="0"/>
              </a:rPr>
              <a:t> действием, что снижает риск рака молочной железы; защищает ДНК клеток от вредного действия ионизирующей радиации и ультрафиолета.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Morticia-Addam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92" y="0"/>
            <a:ext cx="214310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28750" y="3071813"/>
            <a:ext cx="6899275" cy="769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Благодарю за внимание!</a:t>
            </a:r>
          </a:p>
        </p:txBody>
      </p:sp>
      <p:sp>
        <p:nvSpPr>
          <p:cNvPr id="11" name="Нижний колонтитул 51"/>
          <p:cNvSpPr>
            <a:spLocks noGrp="1"/>
          </p:cNvSpPr>
          <p:nvPr>
            <p:ph type="ftr" sz="quarter" idx="11"/>
          </p:nvPr>
        </p:nvSpPr>
        <p:spPr>
          <a:xfrm>
            <a:off x="3581400" y="-182563"/>
            <a:ext cx="5562600" cy="365126"/>
          </a:xfrm>
        </p:spPr>
        <p:txBody>
          <a:bodyPr/>
          <a:lstStyle/>
          <a:p>
            <a:pPr>
              <a:defRPr/>
            </a:pPr>
            <a:r>
              <a:rPr lang="ru-RU" i="1" dirty="0" err="1" smtClean="0">
                <a:solidFill>
                  <a:schemeClr val="tx1">
                    <a:lumMod val="65000"/>
                  </a:schemeClr>
                </a:solidFill>
              </a:rPr>
              <a:t>Датиева</a:t>
            </a:r>
            <a:r>
              <a:rPr lang="ru-RU" i="1" dirty="0" smtClean="0">
                <a:solidFill>
                  <a:schemeClr val="tx1">
                    <a:lumMod val="65000"/>
                  </a:schemeClr>
                </a:solidFill>
              </a:rPr>
              <a:t> И А.</a:t>
            </a:r>
            <a:endParaRPr lang="ru-RU" i="1" dirty="0">
              <a:solidFill>
                <a:schemeClr val="tx1">
                  <a:lumMod val="65000"/>
                </a:schemeClr>
              </a:solidFill>
            </a:endParaRPr>
          </a:p>
        </p:txBody>
      </p:sp>
      <p:pic>
        <p:nvPicPr>
          <p:cNvPr id="10" name="Рисунок 9" descr="61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43272" cy="2184287"/>
          </a:xfrm>
          <a:prstGeom prst="rect">
            <a:avLst/>
          </a:prstGeom>
        </p:spPr>
      </p:pic>
      <p:pic>
        <p:nvPicPr>
          <p:cNvPr id="12" name="Рисунок 11" descr="gen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40" y="0"/>
            <a:ext cx="3310540" cy="2286016"/>
          </a:xfrm>
          <a:prstGeom prst="rect">
            <a:avLst/>
          </a:prstGeom>
        </p:spPr>
      </p:pic>
      <p:pic>
        <p:nvPicPr>
          <p:cNvPr id="13" name="Рисунок 12" descr="genetika-4lovek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49" y="0"/>
            <a:ext cx="2786051" cy="2285992"/>
          </a:xfrm>
          <a:prstGeom prst="rect">
            <a:avLst/>
          </a:prstGeom>
        </p:spPr>
      </p:pic>
      <p:pic>
        <p:nvPicPr>
          <p:cNvPr id="14" name="Рисунок 13" descr="images (10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0364" y="4572008"/>
            <a:ext cx="3214710" cy="2285992"/>
          </a:xfrm>
          <a:prstGeom prst="rect">
            <a:avLst/>
          </a:prstGeom>
        </p:spPr>
      </p:pic>
      <p:pic>
        <p:nvPicPr>
          <p:cNvPr id="17" name="Рисунок 16" descr="fibroblast_cell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5074" y="4541485"/>
            <a:ext cx="2928926" cy="2316515"/>
          </a:xfrm>
          <a:prstGeom prst="rect">
            <a:avLst/>
          </a:prstGeom>
        </p:spPr>
      </p:pic>
      <p:pic>
        <p:nvPicPr>
          <p:cNvPr id="18" name="Рисунок 17" descr="genie_mutatcii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577723"/>
            <a:ext cx="3000364" cy="22802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14116</TotalTime>
  <Words>893</Words>
  <PresentationFormat>Экран (4:3)</PresentationFormat>
  <Paragraphs>103</Paragraphs>
  <Slides>27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Метро</vt:lpstr>
      <vt:lpstr>Мутагенный эффект «Кларитромицина» в клетках костного мозга млекопитающих и  возможная его модификация биологически активным веществом «Ginkgo    Biloba»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Оценка психотропных свойств ненаркотических анальгетиков</dc:title>
  <dc:creator>UserNout</dc:creator>
  <cp:lastModifiedBy>Инна</cp:lastModifiedBy>
  <cp:revision>581</cp:revision>
  <dcterms:created xsi:type="dcterms:W3CDTF">2009-04-01T18:33:16Z</dcterms:created>
  <dcterms:modified xsi:type="dcterms:W3CDTF">2013-06-22T19:59:24Z</dcterms:modified>
</cp:coreProperties>
</file>