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57" r:id="rId4"/>
    <p:sldId id="258" r:id="rId5"/>
    <p:sldId id="262" r:id="rId6"/>
    <p:sldId id="265" r:id="rId7"/>
    <p:sldId id="270" r:id="rId8"/>
    <p:sldId id="271" r:id="rId9"/>
    <p:sldId id="268" r:id="rId10"/>
    <p:sldId id="273" r:id="rId11"/>
    <p:sldId id="272" r:id="rId12"/>
    <p:sldId id="269" r:id="rId13"/>
    <p:sldId id="274" r:id="rId14"/>
    <p:sldId id="275" r:id="rId15"/>
    <p:sldId id="263" r:id="rId16"/>
    <p:sldId id="280" r:id="rId17"/>
    <p:sldId id="276" r:id="rId18"/>
    <p:sldId id="277" r:id="rId19"/>
    <p:sldId id="281" r:id="rId20"/>
    <p:sldId id="278" r:id="rId21"/>
    <p:sldId id="279" r:id="rId22"/>
    <p:sldId id="283" r:id="rId23"/>
    <p:sldId id="28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78090" autoAdjust="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B120F-D97D-4BDF-AB82-F82520261B89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DEF2-E4E6-4489-8BE2-79986BD170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DEF2-E4E6-4489-8BE2-79986BD170D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C:\Users\1\Downloads\&#1052;&#1091;&#1079;&#1099;&#1082;&#1072;%20-%20&#1044;&#1083;&#1103;%20&#1087;&#1088;&#1077;&#1079;&#1077;&#1085;&#1090;&#1072;&#1094;&#1080;&#1080;(muzpoisk.net).mp3.mp3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hyperlink" Target="http://images.yandex.ru/yandsearch?source=wiz&amp;fp=3&amp;p=3&amp;text=%D0%BA%D0%B0%D1%80%D1%82%D0%B8%D0%BD%D0%BA%D0%B8%20%D0%BB%D0%B5%D1%80%D0%BC%D0%BE%D0%BD%D1%82%D0%BE%D0%B2%D0%B0%20%D0%B8%20%D0%B5%D0%B3%D0%BE%20%D0%BF%D1%80%D0%BE%D0%B8%D0%B7%D0%B2%D0%B5%D0%B4%D0%B5%D0%BD%D0%B8%D1%8F&amp;noreask=1&amp;pos=91&amp;lr=48&amp;rpt=simage&amp;uinfo=ww-1349-wh-643-fw-1116-fh-448-pd-1&amp;img_url=http://900igr.net/datai/literatura/Lermontov-Mtsyri/0003-004-Poema-Mtsyri-samoe-romanticheskoe-i-avtobiografichnoe-proizvedenie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1.jpe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1.jpeg"/><Relationship Id="rId5" Type="http://schemas.openxmlformats.org/officeDocument/2006/relationships/image" Target="../media/image17.jpeg"/><Relationship Id="rId10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source=wiz&amp;fp=1&amp;img_url=http://900igr.net/datai/literatura/Proizvedenija-Lermontova/0010-008-6-klass.jpg&amp;p=1&amp;text=%D0%BA%D0%B0%D1%80%D1%82%D0%B8%D0%BD%D0%BA%D0%B8%20%D0%BB%D0%B5%D1%80%D0%BC%D0%BE%D0%BD%D1%82%D0%BE%D0%B2%D0%B0%20%D0%B8%20%D0%B5%D0%B3%D0%BE%20%D0%BF%D1%80%D0%BE%D0%B8%D0%B7%D0%B2%D0%B5%D0%B4%D0%B5%D0%BD%D0%B8%D1%8F&amp;noreask=1&amp;pos=43&amp;lr=48&amp;rpt=simage&amp;nojs=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40904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err="1" smtClean="0">
                <a:solidFill>
                  <a:srgbClr val="FF0000"/>
                </a:solidFill>
              </a:rPr>
              <a:t>Н</a:t>
            </a:r>
            <a:r>
              <a:rPr lang="ru-RU" b="1" dirty="0" err="1" smtClean="0"/>
              <a:t>овосултангуловская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Б</a:t>
            </a:r>
            <a:r>
              <a:rPr lang="ru-RU" b="1" dirty="0" smtClean="0"/>
              <a:t>иблиотека</a:t>
            </a:r>
            <a:br>
              <a:rPr lang="ru-RU" b="1" dirty="0" smtClean="0"/>
            </a:br>
            <a:r>
              <a:rPr lang="ru-RU" b="1" dirty="0" smtClean="0"/>
              <a:t>     </a:t>
            </a:r>
            <a:r>
              <a:rPr lang="ru-RU" b="1" dirty="0" smtClean="0">
                <a:solidFill>
                  <a:srgbClr val="FF0000"/>
                </a:solidFill>
              </a:rPr>
              <a:t>С</a:t>
            </a:r>
            <a:r>
              <a:rPr lang="ru-RU" b="1" dirty="0" smtClean="0"/>
              <a:t>емейного</a:t>
            </a:r>
            <a:br>
              <a:rPr lang="ru-RU" b="1" dirty="0" smtClean="0"/>
            </a:br>
            <a:r>
              <a:rPr lang="ru-RU" b="1" dirty="0" smtClean="0"/>
              <a:t>   </a:t>
            </a:r>
            <a:r>
              <a:rPr lang="ru-RU" b="1" dirty="0" smtClean="0">
                <a:solidFill>
                  <a:srgbClr val="FF0000"/>
                </a:solidFill>
              </a:rPr>
              <a:t>Ч</a:t>
            </a:r>
            <a:r>
              <a:rPr lang="ru-RU" b="1" dirty="0" smtClean="0"/>
              <a:t>тения</a:t>
            </a:r>
            <a:br>
              <a:rPr lang="ru-RU" b="1" dirty="0" smtClean="0"/>
            </a:br>
            <a:r>
              <a:rPr lang="ru-RU" b="1" dirty="0" smtClean="0"/>
              <a:t>представляет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презентацию: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4293096"/>
            <a:ext cx="69127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«Имени его столетья не сотрут…»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Picture 2" descr="http://im1-tub-ru.yandex.net/i?id=91403462-32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76672"/>
            <a:ext cx="730374" cy="5472608"/>
          </a:xfrm>
          <a:prstGeom prst="rect">
            <a:avLst/>
          </a:prstGeom>
          <a:noFill/>
        </p:spPr>
      </p:pic>
      <p:pic>
        <p:nvPicPr>
          <p:cNvPr id="7" name="Picture 2" descr="http://im1-tub-ru.yandex.net/i?id=91403462-32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2400" y="476672"/>
            <a:ext cx="730374" cy="5472608"/>
          </a:xfrm>
          <a:prstGeom prst="rect">
            <a:avLst/>
          </a:prstGeom>
          <a:noFill/>
        </p:spPr>
      </p:pic>
      <p:pic>
        <p:nvPicPr>
          <p:cNvPr id="8" name="Музыка - Для презентации(muzpoisk.net).mp3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0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tat21.privet.ru/lr/0d04a7722dda70a155cdb059a7bfb25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76672"/>
            <a:ext cx="3816424" cy="547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4048" y="476672"/>
            <a:ext cx="28803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/>
              <a:t>«Имени его </a:t>
            </a:r>
            <a:br>
              <a:rPr lang="ru-RU" sz="4400" b="1" i="1" dirty="0" smtClean="0"/>
            </a:br>
            <a:r>
              <a:rPr lang="ru-RU" sz="4400" b="1" i="1" dirty="0" smtClean="0"/>
              <a:t>столетья не сотрут…»</a:t>
            </a:r>
            <a:br>
              <a:rPr lang="ru-RU" sz="4400" b="1" i="1" dirty="0" smtClean="0"/>
            </a:br>
            <a:r>
              <a:rPr lang="ru-RU" sz="4400" b="1" i="1" dirty="0" smtClean="0"/>
              <a:t>( 200 лет</a:t>
            </a:r>
            <a:r>
              <a:rPr lang="en-US" sz="4400" b="1" i="1" dirty="0" smtClean="0"/>
              <a:t/>
            </a:r>
            <a:br>
              <a:rPr lang="en-US" sz="4400" b="1" i="1" dirty="0" smtClean="0"/>
            </a:br>
            <a:r>
              <a:rPr lang="ru-RU" sz="4400" b="1" i="1" dirty="0" smtClean="0"/>
              <a:t>М.Ю.Лермонтову</a:t>
            </a:r>
            <a:endParaRPr lang="ru-RU" sz="4400" dirty="0"/>
          </a:p>
        </p:txBody>
      </p:sp>
      <p:pic>
        <p:nvPicPr>
          <p:cNvPr id="6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6672"/>
            <a:ext cx="730374" cy="5472608"/>
          </a:xfrm>
          <a:prstGeom prst="rect">
            <a:avLst/>
          </a:prstGeom>
          <a:noFill/>
        </p:spPr>
      </p:pic>
      <p:pic>
        <p:nvPicPr>
          <p:cNvPr id="7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376" y="476672"/>
            <a:ext cx="730374" cy="5544616"/>
          </a:xfrm>
          <a:prstGeom prst="rect">
            <a:avLst/>
          </a:prstGeom>
          <a:noFill/>
        </p:spPr>
      </p:pic>
    </p:spTree>
  </p:cSld>
  <p:clrMapOvr>
    <a:masterClrMapping/>
  </p:clrMapOvr>
  <p:transition advTm="4555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ru-RU" b="1" dirty="0" smtClean="0"/>
              <a:t>Автор-составитель:</a:t>
            </a:r>
            <a:br>
              <a:rPr lang="ru-RU" b="1" dirty="0" smtClean="0"/>
            </a:br>
            <a:r>
              <a:rPr lang="ru-RU" b="1" dirty="0" err="1" smtClean="0"/>
              <a:t>Завбиблиотекой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МБУК  ЦБС </a:t>
            </a:r>
            <a:br>
              <a:rPr lang="ru-RU" b="1" dirty="0" smtClean="0"/>
            </a:br>
            <a:r>
              <a:rPr lang="ru-RU" b="1" dirty="0" smtClean="0"/>
              <a:t>   </a:t>
            </a:r>
            <a:r>
              <a:rPr lang="ru-RU" b="1" dirty="0" err="1" smtClean="0"/>
              <a:t>Асекеевского</a:t>
            </a:r>
            <a:r>
              <a:rPr lang="ru-RU" b="1" dirty="0" smtClean="0"/>
              <a:t> района</a:t>
            </a:r>
            <a:br>
              <a:rPr lang="ru-RU" b="1" dirty="0" smtClean="0"/>
            </a:br>
            <a:r>
              <a:rPr lang="ru-RU" b="1" dirty="0" smtClean="0"/>
              <a:t>    с. </a:t>
            </a:r>
            <a:r>
              <a:rPr lang="ru-RU" b="1" dirty="0" err="1" smtClean="0"/>
              <a:t>Новосултангулово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Вафина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</a:t>
            </a:r>
            <a:r>
              <a:rPr lang="ru-RU" b="1" dirty="0" err="1" smtClean="0"/>
              <a:t>Шазие</a:t>
            </a:r>
            <a:r>
              <a:rPr lang="ru-RU" b="1" dirty="0" smtClean="0"/>
              <a:t>  </a:t>
            </a:r>
            <a:r>
              <a:rPr lang="ru-RU" b="1" dirty="0" err="1" smtClean="0"/>
              <a:t>Сагитовна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3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476672"/>
            <a:ext cx="1008112" cy="5544616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1080120" cy="5544616"/>
          </a:xfrm>
          <a:prstGeom prst="rect">
            <a:avLst/>
          </a:prstGeom>
          <a:noFill/>
        </p:spPr>
      </p:pic>
    </p:spTree>
  </p:cSld>
  <p:clrMapOvr>
    <a:masterClrMapping/>
  </p:clrMapOvr>
  <p:transition advTm="422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1080120" cy="5976664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332656"/>
            <a:ext cx="1080120" cy="5904656"/>
          </a:xfrm>
          <a:prstGeom prst="rect">
            <a:avLst/>
          </a:prstGeom>
          <a:noFill/>
        </p:spPr>
      </p:pic>
      <p:pic>
        <p:nvPicPr>
          <p:cNvPr id="5" name="Рисунок 4" descr="http://900igr.net/datai/literatura/Lermontov-Mtsyri/0003-004-Poema-Mtsyri-samoe-romanticheskoe-i-avtobiografichnoe-proizvedenie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620688"/>
            <a:ext cx="547260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6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6768752" cy="5040560"/>
          </a:xfrm>
        </p:spPr>
        <p:txBody>
          <a:bodyPr/>
          <a:lstStyle/>
          <a:p>
            <a:r>
              <a:rPr lang="ru-RU" sz="4800" b="1" dirty="0" smtClean="0"/>
              <a:t>«Боюсь не смерти я.</a:t>
            </a:r>
            <a:br>
              <a:rPr lang="ru-RU" sz="4800" b="1" dirty="0" smtClean="0"/>
            </a:br>
            <a:r>
              <a:rPr lang="ru-RU" sz="4800" b="1" dirty="0" smtClean="0"/>
              <a:t> О нет!</a:t>
            </a:r>
            <a:br>
              <a:rPr lang="ru-RU" sz="4800" b="1" dirty="0" smtClean="0"/>
            </a:br>
            <a:r>
              <a:rPr lang="ru-RU" sz="4800" b="1" dirty="0" smtClean="0"/>
              <a:t>Боюсь исчезнуть совершенно…»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</a:t>
            </a:r>
            <a:r>
              <a:rPr lang="ru-RU" b="1" dirty="0" smtClean="0"/>
              <a:t>М.Лермонтов</a:t>
            </a:r>
            <a:endParaRPr lang="ru-RU" b="1" dirty="0"/>
          </a:p>
        </p:txBody>
      </p:sp>
      <p:pic>
        <p:nvPicPr>
          <p:cNvPr id="3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1080120" cy="5976664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260648"/>
            <a:ext cx="1080120" cy="6192688"/>
          </a:xfrm>
          <a:prstGeom prst="rect">
            <a:avLst/>
          </a:prstGeom>
          <a:noFill/>
        </p:spPr>
      </p:pic>
    </p:spTree>
  </p:cSld>
  <p:clrMapOvr>
    <a:masterClrMapping/>
  </p:clrMapOvr>
  <p:transition advTm="489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764704"/>
            <a:ext cx="3538736" cy="5530626"/>
          </a:xfrm>
        </p:spPr>
        <p:txBody>
          <a:bodyPr/>
          <a:lstStyle/>
          <a:p>
            <a:pPr algn="l"/>
            <a:r>
              <a:rPr lang="ru-RU" b="1" dirty="0" smtClean="0"/>
              <a:t>Михаил Юрьевич</a:t>
            </a:r>
            <a:br>
              <a:rPr lang="ru-RU" b="1" dirty="0" smtClean="0"/>
            </a:br>
            <a:r>
              <a:rPr lang="ru-RU" b="1" dirty="0" smtClean="0"/>
              <a:t>Лермонтов родился</a:t>
            </a:r>
            <a:br>
              <a:rPr lang="ru-RU" b="1" dirty="0" smtClean="0"/>
            </a:br>
            <a:r>
              <a:rPr lang="ru-RU" b="1" dirty="0" smtClean="0"/>
              <a:t>15 октября 1814 года</a:t>
            </a:r>
            <a:br>
              <a:rPr lang="ru-RU" b="1" dirty="0" smtClean="0"/>
            </a:br>
            <a:r>
              <a:rPr lang="ru-RU" b="1" dirty="0" smtClean="0"/>
              <a:t>в Москве.</a:t>
            </a:r>
            <a:endParaRPr lang="ru-RU" b="1" dirty="0"/>
          </a:p>
        </p:txBody>
      </p:sp>
      <p:pic>
        <p:nvPicPr>
          <p:cNvPr id="20482" name="Picture 2" descr="http://sc.tverobr.ru/dlrstore/c708c865-1880-4878-a354-2857dc199451/%5bLI9RK_12-01%5d_%5bIL_01%5d-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4048125" cy="5976664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32656"/>
            <a:ext cx="1080120" cy="5976664"/>
          </a:xfrm>
          <a:prstGeom prst="rect">
            <a:avLst/>
          </a:prstGeom>
          <a:noFill/>
        </p:spPr>
      </p:pic>
      <p:pic>
        <p:nvPicPr>
          <p:cNvPr id="5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332656"/>
            <a:ext cx="1080120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528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772816"/>
            <a:ext cx="3312368" cy="4536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/>
              <a:t>Лермонтов относит начало</a:t>
            </a:r>
            <a:br>
              <a:rPr lang="ru-RU" sz="4000" b="1" dirty="0" smtClean="0"/>
            </a:br>
            <a:r>
              <a:rPr lang="ru-RU" sz="4000" b="1" dirty="0" smtClean="0"/>
              <a:t>своей поэтической деятельности к 1828 году.</a:t>
            </a:r>
            <a:endParaRPr lang="ru-RU" sz="4000" b="1" dirty="0"/>
          </a:p>
        </p:txBody>
      </p:sp>
      <p:pic>
        <p:nvPicPr>
          <p:cNvPr id="3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1080120" cy="6120680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404664"/>
            <a:ext cx="1080120" cy="60486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87624" y="260648"/>
            <a:ext cx="63367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Основные    даты творчества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4578" name="Picture 2" descr="http://theatrologia.su/audiopics/0007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060848"/>
            <a:ext cx="2736304" cy="4437112"/>
          </a:xfrm>
          <a:prstGeom prst="rect">
            <a:avLst/>
          </a:prstGeom>
          <a:noFill/>
        </p:spPr>
      </p:pic>
    </p:spTree>
  </p:cSld>
  <p:clrMapOvr>
    <a:masterClrMapping/>
  </p:clrMapOvr>
  <p:transition advTm="6708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5976664" cy="511256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 Поэзию Лермонтова можно разделить на два периода: 1828-1835 и 1836-1841 гг.  Особенно плодотворными были 1828-1832 гг., когда была написана большая часть из 400 стихотворений, составляющих литературное наследие Лермонтова.  </a:t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3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1080120" cy="5976664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332656"/>
            <a:ext cx="1080120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1053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32656"/>
            <a:ext cx="1080120" cy="5976664"/>
          </a:xfrm>
          <a:prstGeom prst="rect">
            <a:avLst/>
          </a:prstGeom>
          <a:noFill/>
        </p:spPr>
      </p:pic>
      <p:pic>
        <p:nvPicPr>
          <p:cNvPr id="5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332656"/>
            <a:ext cx="1080120" cy="5976664"/>
          </a:xfrm>
          <a:prstGeom prst="rect">
            <a:avLst/>
          </a:prstGeom>
          <a:noFill/>
        </p:spPr>
      </p:pic>
      <p:pic>
        <p:nvPicPr>
          <p:cNvPr id="28674" name="Picture 2" descr="http://www.gornitsa.ru/images/products/book4/al_book_kr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420000">
            <a:off x="5940152" y="3933056"/>
            <a:ext cx="1512168" cy="2448272"/>
          </a:xfrm>
          <a:prstGeom prst="rect">
            <a:avLst/>
          </a:prstGeom>
          <a:noFill/>
        </p:spPr>
      </p:pic>
      <p:pic>
        <p:nvPicPr>
          <p:cNvPr id="28680" name="Picture 8" descr="http://blog.katichka.ru/wp-content/uploads/2012/09/IMG_997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4005064"/>
            <a:ext cx="1872209" cy="230425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361555" y="188640"/>
            <a:ext cx="44208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1828 -1835гг.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8686" name="Picture 14" descr="http://auto.ur.ru/img/books_covers/10071271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360000">
            <a:off x="1462194" y="3876025"/>
            <a:ext cx="1800200" cy="2592288"/>
          </a:xfrm>
          <a:prstGeom prst="rect">
            <a:avLst/>
          </a:prstGeom>
          <a:noFill/>
        </p:spPr>
      </p:pic>
      <p:pic>
        <p:nvPicPr>
          <p:cNvPr id="28688" name="Picture 16" descr="http://f.letmeprint.ru/100559373-e9ed4ae7/preview_2873247_200x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300000">
            <a:off x="1403648" y="1052736"/>
            <a:ext cx="1574800" cy="2228342"/>
          </a:xfrm>
          <a:prstGeom prst="rect">
            <a:avLst/>
          </a:prstGeom>
          <a:noFill/>
        </p:spPr>
      </p:pic>
      <p:pic>
        <p:nvPicPr>
          <p:cNvPr id="28690" name="Picture 18" descr="http://im2-tub-ru.yandex.net/i?id=138976910-46-72&amp;n=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87824" y="1916832"/>
            <a:ext cx="2524125" cy="1428750"/>
          </a:xfrm>
          <a:prstGeom prst="rect">
            <a:avLst/>
          </a:prstGeom>
          <a:noFill/>
        </p:spPr>
      </p:pic>
      <p:pic>
        <p:nvPicPr>
          <p:cNvPr id="17" name="Picture 12" descr="http://www.sneg-design.ru/i/book/lermontov_on_caucasus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80112" y="980728"/>
            <a:ext cx="2123331" cy="2664296"/>
          </a:xfrm>
          <a:prstGeom prst="rect">
            <a:avLst/>
          </a:prstGeom>
          <a:noFill/>
        </p:spPr>
      </p:pic>
    </p:spTree>
  </p:cSld>
  <p:clrMapOvr>
    <a:masterClrMapping/>
  </p:clrMapOvr>
  <p:transition advTm="5632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1080120" cy="5976664"/>
          </a:xfrm>
          <a:prstGeom prst="rect">
            <a:avLst/>
          </a:prstGeom>
          <a:noFill/>
        </p:spPr>
      </p:pic>
      <p:pic>
        <p:nvPicPr>
          <p:cNvPr id="3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476672"/>
            <a:ext cx="1080120" cy="597666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47664" y="620688"/>
            <a:ext cx="60486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Вершиной первого периода творчества являются 1830- 1831 гг. — время интенсивной творческой деятельности поэта, когда было написано около 200 стихотворений (для сравнения: в 1829 г. — около 50, а за все последующие годы — не более 150). Лермонтов за эти же два года создал 6 поэм (в том числе «Последний сын вольности», «Две невольницы», «Ангел смерти», «Исповедь»), а также три больших драматических произведения: «Испанцы», «Люди и страсти» и «Странный человек».</a:t>
            </a:r>
            <a:endParaRPr lang="ru-RU" sz="2400" b="1" dirty="0"/>
          </a:p>
        </p:txBody>
      </p:sp>
    </p:spTree>
  </p:cSld>
  <p:clrMapOvr>
    <a:masterClrMapping/>
  </p:clrMapOvr>
  <p:transition advTm="18111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900igr.net/datas/literatura/Tvorchestvo-Lermontova/0005-005-Posle-Pansiona-Lermontov-postupaet-v-Moskovskij-universitet-n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6029091" cy="619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0648"/>
            <a:ext cx="1080120" cy="6192688"/>
          </a:xfrm>
          <a:prstGeom prst="rect">
            <a:avLst/>
          </a:prstGeom>
          <a:noFill/>
        </p:spPr>
      </p:pic>
      <p:pic>
        <p:nvPicPr>
          <p:cNvPr id="8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260648"/>
            <a:ext cx="1080120" cy="6192688"/>
          </a:xfrm>
          <a:prstGeom prst="rect">
            <a:avLst/>
          </a:prstGeom>
          <a:noFill/>
        </p:spPr>
      </p:pic>
    </p:spTree>
  </p:cSld>
  <p:clrMapOvr>
    <a:masterClrMapping/>
  </p:clrMapOvr>
  <p:transition advTm="10046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gs.marketdigest.ru/covers2/1095865of/1127376of/12251of/1000043of/1072649of/B7425199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720000">
            <a:off x="1560854" y="1256920"/>
            <a:ext cx="1381018" cy="2738942"/>
          </a:xfrm>
          <a:prstGeom prst="rect">
            <a:avLst/>
          </a:prstGeom>
          <a:noFill/>
        </p:spPr>
      </p:pic>
      <p:pic>
        <p:nvPicPr>
          <p:cNvPr id="27652" name="Picture 4" descr="http://im6-tub-ru.yandex.net/i?id=748309334-1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00808"/>
            <a:ext cx="1440160" cy="1872208"/>
          </a:xfrm>
          <a:prstGeom prst="rect">
            <a:avLst/>
          </a:prstGeom>
          <a:noFill/>
        </p:spPr>
      </p:pic>
      <p:pic>
        <p:nvPicPr>
          <p:cNvPr id="27654" name="Picture 6" descr="http://im0-tub-ru.yandex.net/i?id=722444228-44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540000">
            <a:off x="4925975" y="3802091"/>
            <a:ext cx="1233921" cy="1860798"/>
          </a:xfrm>
          <a:prstGeom prst="rect">
            <a:avLst/>
          </a:prstGeom>
          <a:noFill/>
        </p:spPr>
      </p:pic>
      <p:pic>
        <p:nvPicPr>
          <p:cNvPr id="27656" name="Picture 8" descr="http://im2-tub-ru.yandex.net/i?id=321045532-20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780000">
            <a:off x="1522850" y="4488263"/>
            <a:ext cx="1305633" cy="1848775"/>
          </a:xfrm>
          <a:prstGeom prst="rect">
            <a:avLst/>
          </a:prstGeom>
          <a:noFill/>
        </p:spPr>
      </p:pic>
      <p:pic>
        <p:nvPicPr>
          <p:cNvPr id="27658" name="Picture 10" descr="http://im7-tub-ru.yandex.net/i?id=47620975-57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720000">
            <a:off x="6438881" y="4509005"/>
            <a:ext cx="1161029" cy="2148830"/>
          </a:xfrm>
          <a:prstGeom prst="rect">
            <a:avLst/>
          </a:prstGeom>
          <a:noFill/>
        </p:spPr>
      </p:pic>
      <p:pic>
        <p:nvPicPr>
          <p:cNvPr id="27660" name="Picture 12" descr="http://im5-tub-ru.yandex.net/i?id=765037524-12-72&amp;n=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1340768"/>
            <a:ext cx="1440160" cy="2292846"/>
          </a:xfrm>
          <a:prstGeom prst="rect">
            <a:avLst/>
          </a:prstGeom>
          <a:noFill/>
        </p:spPr>
      </p:pic>
      <p:pic>
        <p:nvPicPr>
          <p:cNvPr id="27662" name="Picture 14" descr="http://im1-tub-ru.yandex.net/i?id=78410213-38-72&amp;n=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60000">
            <a:off x="6361005" y="1656503"/>
            <a:ext cx="1263576" cy="2268615"/>
          </a:xfrm>
          <a:prstGeom prst="rect">
            <a:avLst/>
          </a:prstGeom>
          <a:noFill/>
        </p:spPr>
      </p:pic>
      <p:pic>
        <p:nvPicPr>
          <p:cNvPr id="27664" name="Picture 16" descr="http://img.labirint.ru/images/comments_pic/1028/01labqh8m127928161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47864" y="4437112"/>
            <a:ext cx="1440160" cy="2088233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361555" y="404664"/>
            <a:ext cx="44208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1836 – 1841гг.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3" name="Picture 2" descr="http://im1-tub-ru.yandex.net/i?id=91403462-32-72&amp;n=2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260648"/>
            <a:ext cx="1080120" cy="6192688"/>
          </a:xfrm>
          <a:prstGeom prst="rect">
            <a:avLst/>
          </a:prstGeom>
          <a:noFill/>
        </p:spPr>
      </p:pic>
      <p:pic>
        <p:nvPicPr>
          <p:cNvPr id="14" name="Picture 2" descr="http://im1-tub-ru.yandex.net/i?id=91403462-32-72&amp;n=2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84368" y="476672"/>
            <a:ext cx="1080120" cy="6192688"/>
          </a:xfrm>
          <a:prstGeom prst="rect">
            <a:avLst/>
          </a:prstGeom>
          <a:noFill/>
        </p:spPr>
      </p:pic>
    </p:spTree>
  </p:cSld>
  <p:clrMapOvr>
    <a:masterClrMapping/>
  </p:clrMapOvr>
  <p:transition advTm="561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260649"/>
            <a:ext cx="61926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 1832-1836 гг. Лермонтов-романтик впервые поставил проблему взаимоотношений личности и общественной среды. В неоконченном романе «Вадим» (1832-1834) и в поэме «Измаил-бей» (1832-1833) он размышляет о связи между судьбой единичного, «частного» человека с ходом истории. В 1835-1836 гг. актуальным становится вопрос об изображении человека в бытовой обстановке, причем сам быт освещался Лермонтовым иначе, чем в произведениях других романтиков 1830-х гг. В поэме «Сашка» и в незавершенном романе «Княгиня Литовская» (1836) быт — уже не только фон, который противостоит душевной жизни героя.</a:t>
            </a:r>
            <a:endParaRPr lang="ru-RU" sz="2400" b="1" dirty="0"/>
          </a:p>
        </p:txBody>
      </p:sp>
      <p:pic>
        <p:nvPicPr>
          <p:cNvPr id="4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548680"/>
            <a:ext cx="1080120" cy="5976664"/>
          </a:xfrm>
          <a:prstGeom prst="rect">
            <a:avLst/>
          </a:prstGeom>
          <a:noFill/>
        </p:spPr>
      </p:pic>
      <p:pic>
        <p:nvPicPr>
          <p:cNvPr id="5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1080120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20779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rpp.nashaucheba.ru/pars_docs/refs/20/19197/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76672"/>
            <a:ext cx="6552728" cy="5904656"/>
          </a:xfrm>
          <a:prstGeom prst="rect">
            <a:avLst/>
          </a:prstGeom>
          <a:noFill/>
        </p:spPr>
      </p:pic>
      <p:pic>
        <p:nvPicPr>
          <p:cNvPr id="3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4664"/>
            <a:ext cx="1080120" cy="5976664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04664"/>
            <a:ext cx="1080120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15304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oobsh.ru/tw_files2/urls_7/6/d-5441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200800" cy="5976664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76672"/>
            <a:ext cx="1080120" cy="5976664"/>
          </a:xfrm>
          <a:prstGeom prst="rect">
            <a:avLst/>
          </a:prstGeom>
          <a:noFill/>
        </p:spPr>
      </p:pic>
      <p:pic>
        <p:nvPicPr>
          <p:cNvPr id="5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2" y="548680"/>
            <a:ext cx="1080120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6365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06489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15 (27) июля 1841 г. Поэт</a:t>
            </a:r>
          </a:p>
          <a:p>
            <a:pPr algn="ctr"/>
            <a:r>
              <a:rPr lang="ru-RU" sz="4000" b="1" dirty="0" smtClean="0"/>
              <a:t> был убит Мартыновым. </a:t>
            </a:r>
          </a:p>
          <a:p>
            <a:pPr algn="ctr"/>
            <a:r>
              <a:rPr lang="ru-RU" sz="4000" b="1" dirty="0" smtClean="0"/>
              <a:t>В 1842 г. бабушка перевезла</a:t>
            </a:r>
          </a:p>
          <a:p>
            <a:pPr algn="ctr"/>
            <a:r>
              <a:rPr lang="ru-RU" sz="4000" b="1" dirty="0" smtClean="0"/>
              <a:t> тело Лермонтова из </a:t>
            </a:r>
          </a:p>
          <a:p>
            <a:pPr algn="ctr"/>
            <a:r>
              <a:rPr lang="ru-RU" sz="4000" b="1" dirty="0" smtClean="0"/>
              <a:t>Пятигорска в Тарханы  и перезахоронила в имении,</a:t>
            </a:r>
          </a:p>
          <a:p>
            <a:pPr algn="ctr"/>
            <a:r>
              <a:rPr lang="ru-RU" sz="4000" b="1" dirty="0" smtClean="0"/>
              <a:t> с которым поэт</a:t>
            </a:r>
          </a:p>
          <a:p>
            <a:pPr algn="ctr"/>
            <a:r>
              <a:rPr lang="ru-RU" sz="4000" b="1" dirty="0" smtClean="0"/>
              <a:t> связывал лучшие впечатления своего детства.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1080120" cy="5976664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3880" y="404664"/>
            <a:ext cx="1080120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14773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enza.rgo.ru/files/2013/05/%D0%9F%D0%B0%D0%BC%D1%8F%D1%82%D0%BD%D0%B8%D0%BA-%D0%9B%D0%B5%D1%80%D0%BC%D0%BE%D0%BD%D1%82%D0%BE%D0%B2%D1%83-%D0%B2-%D0%A2%D0%B0%D1%80%D1%85%D0%B0%D0%BD%D0%B0%D1%8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88840"/>
            <a:ext cx="6552728" cy="439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1520" y="260648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Памятник  Лермонтову</a:t>
            </a:r>
          </a:p>
          <a:p>
            <a:pPr lvl="0"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в  Тарханах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4664"/>
            <a:ext cx="1080120" cy="5976664"/>
          </a:xfrm>
          <a:prstGeom prst="rect">
            <a:avLst/>
          </a:prstGeom>
          <a:noFill/>
        </p:spPr>
      </p:pic>
      <p:pic>
        <p:nvPicPr>
          <p:cNvPr id="6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48680"/>
            <a:ext cx="1080120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7691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isk-school.overta.ru/upload/Image/Lermontov_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124744"/>
            <a:ext cx="5886450" cy="5256584"/>
          </a:xfrm>
          <a:prstGeom prst="rect">
            <a:avLst/>
          </a:prstGeom>
          <a:noFill/>
        </p:spPr>
      </p:pic>
      <p:pic>
        <p:nvPicPr>
          <p:cNvPr id="3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908720"/>
            <a:ext cx="1080120" cy="5472608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908720"/>
            <a:ext cx="1080120" cy="5400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0"/>
            <a:ext cx="74888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Памятник над могилой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Tm="7348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telegrafua.com/photos/bank_12621_268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96752"/>
            <a:ext cx="5472608" cy="5334001"/>
          </a:xfrm>
          <a:prstGeom prst="rect">
            <a:avLst/>
          </a:prstGeom>
          <a:noFill/>
        </p:spPr>
      </p:pic>
      <p:pic>
        <p:nvPicPr>
          <p:cNvPr id="3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4664"/>
            <a:ext cx="1080120" cy="5976664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404664"/>
            <a:ext cx="1080120" cy="59766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19672" y="260648"/>
            <a:ext cx="51627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 Пятигорске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Tm="7488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cs302215.userapi.com/v302215569/3274/64Yzvb0mfH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84784"/>
            <a:ext cx="5112568" cy="48245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548680"/>
            <a:ext cx="84249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Памятник  в  Пензе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4664"/>
            <a:ext cx="1080120" cy="5976664"/>
          </a:xfrm>
          <a:prstGeom prst="rect">
            <a:avLst/>
          </a:prstGeom>
          <a:noFill/>
        </p:spPr>
      </p:pic>
      <p:pic>
        <p:nvPicPr>
          <p:cNvPr id="5" name="Picture 2" descr="http://im1-tub-ru.yandex.net/i?id=91403462-3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476672"/>
            <a:ext cx="1080120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6848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4664"/>
            <a:ext cx="1080120" cy="5976664"/>
          </a:xfrm>
          <a:prstGeom prst="rect">
            <a:avLst/>
          </a:prstGeom>
          <a:noFill/>
        </p:spPr>
      </p:pic>
      <p:pic>
        <p:nvPicPr>
          <p:cNvPr id="34818" name="Picture 2" descr="http://img01.chitalnya.ru/upload2/606/2279419745318591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196752"/>
            <a:ext cx="5715000" cy="4968552"/>
          </a:xfrm>
          <a:prstGeom prst="rect">
            <a:avLst/>
          </a:prstGeom>
          <a:noFill/>
        </p:spPr>
      </p:pic>
      <p:pic>
        <p:nvPicPr>
          <p:cNvPr id="5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692696"/>
            <a:ext cx="1080120" cy="59766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188640"/>
            <a:ext cx="93245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Памятник в Москве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Tm="7285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1080120" cy="5976664"/>
          </a:xfrm>
          <a:prstGeom prst="rect">
            <a:avLst/>
          </a:prstGeom>
          <a:noFill/>
        </p:spPr>
      </p:pic>
      <p:pic>
        <p:nvPicPr>
          <p:cNvPr id="5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548680"/>
            <a:ext cx="1080120" cy="597666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47664" y="620688"/>
            <a:ext cx="56166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    </a:t>
            </a:r>
            <a:r>
              <a:rPr lang="ru-RU" sz="3600" b="1" dirty="0" smtClean="0"/>
              <a:t>…И Бога глас ко мне </a:t>
            </a:r>
          </a:p>
          <a:p>
            <a:pPr algn="ctr"/>
            <a:r>
              <a:rPr lang="ru-RU" sz="3600" b="1" dirty="0" smtClean="0"/>
              <a:t>воззвал: «Восстань, </a:t>
            </a:r>
          </a:p>
          <a:p>
            <a:pPr algn="ctr"/>
            <a:r>
              <a:rPr lang="ru-RU" sz="3600" b="1" dirty="0" smtClean="0"/>
              <a:t>пророк, и </a:t>
            </a:r>
            <a:r>
              <a:rPr lang="ru-RU" sz="3600" b="1" dirty="0" err="1" smtClean="0"/>
              <a:t>виждь</a:t>
            </a:r>
            <a:r>
              <a:rPr lang="ru-RU" sz="3600" b="1" dirty="0" smtClean="0"/>
              <a:t>, и </a:t>
            </a:r>
          </a:p>
          <a:p>
            <a:pPr algn="ctr"/>
            <a:r>
              <a:rPr lang="ru-RU" sz="3600" b="1" dirty="0" smtClean="0"/>
              <a:t>внемли, Исполнись </a:t>
            </a:r>
          </a:p>
          <a:p>
            <a:pPr algn="ctr"/>
            <a:r>
              <a:rPr lang="ru-RU" sz="3600" b="1" dirty="0" smtClean="0"/>
              <a:t>волею моей, И, обход</a:t>
            </a:r>
          </a:p>
          <a:p>
            <a:pPr algn="ctr"/>
            <a:r>
              <a:rPr lang="ru-RU" sz="3600" b="1" dirty="0" smtClean="0"/>
              <a:t> моря и земли, Глаголом </a:t>
            </a:r>
          </a:p>
          <a:p>
            <a:pPr algn="ctr"/>
            <a:r>
              <a:rPr lang="ru-RU" sz="3600" b="1" dirty="0" smtClean="0"/>
              <a:t>жги сердца людей»</a:t>
            </a:r>
          </a:p>
          <a:p>
            <a:pPr algn="ctr"/>
            <a:r>
              <a:rPr lang="ru-RU" sz="3200" b="1" i="1" dirty="0" smtClean="0">
                <a:latin typeface="Calibri Light" pitchFamily="34" charset="0"/>
                <a:cs typeface="Arabic Typesetting" pitchFamily="66" charset="-78"/>
              </a:rPr>
              <a:t>                      М. Ю. Лермонтов</a:t>
            </a:r>
          </a:p>
          <a:p>
            <a:pPr algn="ctr"/>
            <a:r>
              <a:rPr lang="ru-RU" sz="3200" b="1" i="1" dirty="0" smtClean="0">
                <a:latin typeface="Calibri Light" pitchFamily="34" charset="0"/>
                <a:cs typeface="Arabic Typesetting" pitchFamily="66" charset="-78"/>
              </a:rPr>
              <a:t>(1826</a:t>
            </a:r>
            <a:r>
              <a:rPr lang="ru-RU" sz="3600" b="1" dirty="0" smtClean="0">
                <a:latin typeface="Calibri Light" pitchFamily="34" charset="0"/>
                <a:cs typeface="Arabic Typesetting" pitchFamily="66" charset="-78"/>
              </a:rPr>
              <a:t>)</a:t>
            </a:r>
            <a:endParaRPr lang="ru-RU" sz="3600" b="1" dirty="0">
              <a:latin typeface="Calibri Light" pitchFamily="34" charset="0"/>
              <a:cs typeface="Arabic Typesetting" pitchFamily="66" charset="-78"/>
            </a:endParaRPr>
          </a:p>
        </p:txBody>
      </p:sp>
    </p:spTree>
  </p:cSld>
  <p:clrMapOvr>
    <a:masterClrMapping/>
  </p:clrMapOvr>
  <p:transition advTm="15054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260648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</p:txBody>
      </p:sp>
      <p:pic>
        <p:nvPicPr>
          <p:cNvPr id="3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6672"/>
            <a:ext cx="1080120" cy="5976664"/>
          </a:xfrm>
          <a:prstGeom prst="rect">
            <a:avLst/>
          </a:prstGeom>
          <a:noFill/>
        </p:spPr>
      </p:pic>
      <p:pic>
        <p:nvPicPr>
          <p:cNvPr id="4" name="Picture 2" descr="http://im1-tub-ru.yandex.net/i?id=9140346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476672"/>
            <a:ext cx="1080120" cy="597666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907704" y="980728"/>
            <a:ext cx="540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Приходите в библиотеку!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Мы ждем вас по адресу :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с.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Новосултангулово</a:t>
            </a:r>
            <a:r>
              <a:rPr lang="ru-RU" sz="3600" b="1" dirty="0" smtClean="0">
                <a:solidFill>
                  <a:srgbClr val="FF0000"/>
                </a:solidFill>
              </a:rPr>
              <a:t>,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ул.Центральная 78/10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Наш  </a:t>
            </a:r>
            <a:r>
              <a:rPr lang="ru-RU" sz="3600" b="1" dirty="0" err="1" smtClean="0">
                <a:solidFill>
                  <a:srgbClr val="FF0000"/>
                </a:solidFill>
              </a:rPr>
              <a:t>эл</a:t>
            </a:r>
            <a:r>
              <a:rPr lang="ru-RU" sz="3600" b="1" dirty="0" smtClean="0">
                <a:solidFill>
                  <a:srgbClr val="FF0000"/>
                </a:solidFill>
              </a:rPr>
              <a:t>. адрес :</a:t>
            </a:r>
            <a:r>
              <a:rPr lang="en-US" sz="3600" b="1" dirty="0" smtClean="0">
                <a:solidFill>
                  <a:srgbClr val="FF0000"/>
                </a:solidFill>
              </a:rPr>
              <a:t/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novosult-bib.yandex.ru</a:t>
            </a:r>
            <a:endParaRPr lang="ru-RU" sz="36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Или</a:t>
            </a:r>
          </a:p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vafina.shazie@mail.ru</a:t>
            </a:r>
            <a:endParaRPr lang="ru-RU" sz="36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/>
            </a:r>
            <a:br>
              <a:rPr lang="ru-RU" sz="3600" b="1" dirty="0" smtClean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7598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355</Words>
  <Application>Microsoft Office PowerPoint</Application>
  <PresentationFormat>Экран (4:3)</PresentationFormat>
  <Paragraphs>40</Paragraphs>
  <Slides>23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 Новосултангуловская Библиотека      Семейного    Чтения представляет презентацию: </vt:lpstr>
      <vt:lpstr>Слайд 2</vt:lpstr>
      <vt:lpstr>Автор-составитель: Завбиблиотекой МБУК  ЦБС     Асекеевского района     с. Новосултангулово Вафина   Шазие  Сагитовна </vt:lpstr>
      <vt:lpstr>Слайд 4</vt:lpstr>
      <vt:lpstr>«Боюсь не смерти я.  О нет! Боюсь исчезнуть совершенно…»                    М.Лермонтов</vt:lpstr>
      <vt:lpstr>Михаил Юрьевич Лермонтов родился 15 октября 1814 года в Москве.</vt:lpstr>
      <vt:lpstr> Лермонтов относит начало своей поэтической деятельности к 1828 году.</vt:lpstr>
      <vt:lpstr> Поэзию Лермонтова можно разделить на два периода: 1828-1835 и 1836-1841 гг.  Особенно плодотворными были 1828-1832 гг., когда была написана большая часть из 400 стихотворений, составляющих литературное наследие Лермонтова.  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37</cp:revision>
  <dcterms:created xsi:type="dcterms:W3CDTF">2014-02-21T00:12:10Z</dcterms:created>
  <dcterms:modified xsi:type="dcterms:W3CDTF">2014-04-09T16:53:32Z</dcterms:modified>
</cp:coreProperties>
</file>