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0" r:id="rId3"/>
    <p:sldId id="269" r:id="rId4"/>
    <p:sldId id="289" r:id="rId5"/>
    <p:sldId id="290" r:id="rId6"/>
    <p:sldId id="300" r:id="rId7"/>
    <p:sldId id="301" r:id="rId8"/>
    <p:sldId id="302" r:id="rId9"/>
    <p:sldId id="303" r:id="rId10"/>
    <p:sldId id="298" r:id="rId11"/>
    <p:sldId id="299" r:id="rId12"/>
    <p:sldId id="292" r:id="rId13"/>
    <p:sldId id="296" r:id="rId14"/>
    <p:sldId id="304" r:id="rId15"/>
    <p:sldId id="297" r:id="rId16"/>
    <p:sldId id="305" r:id="rId17"/>
    <p:sldId id="294" r:id="rId18"/>
    <p:sldId id="295" r:id="rId19"/>
    <p:sldId id="258" r:id="rId20"/>
    <p:sldId id="274" r:id="rId21"/>
    <p:sldId id="275" r:id="rId22"/>
    <p:sldId id="276" r:id="rId23"/>
    <p:sldId id="281" r:id="rId24"/>
    <p:sldId id="282" r:id="rId25"/>
    <p:sldId id="271" r:id="rId26"/>
    <p:sldId id="266" r:id="rId27"/>
  </p:sldIdLst>
  <p:sldSz cx="9906000" cy="6858000" type="A4"/>
  <p:notesSz cx="9144000" cy="6858000"/>
  <p:defaultTextStyle>
    <a:defPPr>
      <a:defRPr lang="en-US"/>
    </a:defPPr>
    <a:lvl1pPr marL="0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7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3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0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47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33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20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07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94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8FF"/>
    <a:srgbClr val="009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89" autoAdjust="0"/>
    <p:restoredTop sz="94634" autoAdjust="0"/>
  </p:normalViewPr>
  <p:slideViewPr>
    <p:cSldViewPr snapToGrid="0" snapToObjects="1" showGuides="1">
      <p:cViewPr varScale="1">
        <p:scale>
          <a:sx n="97" d="100"/>
          <a:sy n="97" d="100"/>
        </p:scale>
        <p:origin x="-904" y="-96"/>
      </p:cViewPr>
      <p:guideLst>
        <p:guide orient="horz" pos="2877"/>
        <p:guide pos="368"/>
      </p:guideLst>
    </p:cSldViewPr>
  </p:slideViewPr>
  <p:outlineViewPr>
    <p:cViewPr>
      <p:scale>
        <a:sx n="33" d="100"/>
        <a:sy n="33" d="100"/>
      </p:scale>
      <p:origin x="0" y="332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0CAAC-5F52-AF42-AAFA-4FA71B0887C3}" type="datetimeFigureOut">
              <a:rPr lang="en-US" smtClean="0"/>
              <a:pPr/>
              <a:t>09/06/14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9C02-2012-914B-87BF-E9DDF7824F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092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2B489-305E-E24D-A043-EC5BDF27C3FC}" type="datetimeFigureOut">
              <a:rPr lang="ru-RU" smtClean="0"/>
              <a:t>09/06/14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9AEC9-3698-8642-9A33-AE675C8E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545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9AEC9-3698-8642-9A33-AE675C8E678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688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AFD2F486-EA78-46E1-8A50-8AEA2F2601BA}" type="datetimeFigureOut">
              <a:rPr lang="ru-RU" smtClean="0"/>
              <a:pPr/>
              <a:t>09/06/14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7C619007-7901-4E40-AA9F-AE87EED66F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8" descr="2S_Preza_Graphic_A4_Cov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0" y="-7883"/>
            <a:ext cx="9937259" cy="68737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торая - SM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2S_Preza_Graphic_A4_Pag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5" y="-85953"/>
            <a:ext cx="9943917" cy="70299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619614" y="2484000"/>
            <a:ext cx="3334122" cy="607717"/>
          </a:xfrm>
          <a:prstGeom prst="rect">
            <a:avLst/>
          </a:prstGeom>
        </p:spPr>
        <p:txBody>
          <a:bodyPr anchor="t"/>
          <a:lstStyle>
            <a:lvl1pPr marL="457200" indent="-457200" algn="l">
              <a:buFont typeface="+mj-lt"/>
              <a:buNone/>
              <a:defRPr sz="2300">
                <a:solidFill>
                  <a:srgbClr val="00C8F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4953737" y="2549394"/>
            <a:ext cx="3813508" cy="1834819"/>
          </a:xfrm>
          <a:prstGeom prst="rect">
            <a:avLst/>
          </a:prstGeom>
        </p:spPr>
        <p:txBody>
          <a:bodyPr/>
          <a:lstStyle>
            <a:lvl1pPr marL="355600" indent="-355600" algn="l">
              <a:buFont typeface="Arial" pitchFamily="34" charset="0"/>
              <a:buChar char="•"/>
              <a:defRPr sz="1500"/>
            </a:lvl1pPr>
            <a:lvl2pPr marL="355600" indent="-355600" algn="l">
              <a:buFont typeface="Arial" pitchFamily="34" charset="0"/>
              <a:buChar char="•"/>
              <a:defRPr sz="1500"/>
            </a:lvl2pPr>
            <a:lvl3pPr marL="355600" indent="-355600" algn="l">
              <a:buFont typeface="Arial" pitchFamily="34" charset="0"/>
              <a:buChar char="•"/>
              <a:defRPr sz="1500"/>
            </a:lvl3pPr>
            <a:lvl4pPr marL="355600" indent="-355600" algn="l">
              <a:buFont typeface="Arial" pitchFamily="34" charset="0"/>
              <a:buChar char="•"/>
              <a:defRPr sz="1500"/>
            </a:lvl4pPr>
            <a:lvl5pPr marL="355600" indent="-355600" algn="l">
              <a:buFont typeface="Arial" pitchFamily="34" charset="0"/>
              <a:buChar char="•"/>
              <a:defRPr sz="15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/>
          <p:cNvSpPr>
            <a:spLocks noGrp="1"/>
          </p:cNvSpPr>
          <p:nvPr>
            <p:ph type="pic" sz="quarter" idx="10"/>
          </p:nvPr>
        </p:nvSpPr>
        <p:spPr>
          <a:xfrm>
            <a:off x="1584325" y="1090613"/>
            <a:ext cx="6738938" cy="449421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92000"/>
          </a:xfrm>
          <a:prstGeom prst="rect">
            <a:avLst/>
          </a:prstGeom>
        </p:spPr>
        <p:txBody>
          <a:bodyPr/>
          <a:lstStyle>
            <a:lvl1pPr algn="l">
              <a:defRPr sz="2400" b="0">
                <a:solidFill>
                  <a:srgbClr val="00C8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список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4"/>
          </p:nvPr>
        </p:nvSpPr>
        <p:spPr>
          <a:xfrm>
            <a:off x="4424363" y="641350"/>
            <a:ext cx="4941887" cy="32385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>
                <a:solidFill>
                  <a:srgbClr val="00C8FF"/>
                </a:solidFill>
              </a:defRPr>
            </a:lvl1pPr>
            <a:lvl2pPr>
              <a:defRPr sz="1400">
                <a:solidFill>
                  <a:srgbClr val="00C8FF"/>
                </a:solidFill>
              </a:defRPr>
            </a:lvl2pPr>
            <a:lvl3pPr>
              <a:defRPr sz="1400">
                <a:solidFill>
                  <a:srgbClr val="00C8FF"/>
                </a:solidFill>
              </a:defRPr>
            </a:lvl3pPr>
            <a:lvl4pPr>
              <a:defRPr sz="1400">
                <a:solidFill>
                  <a:srgbClr val="00C8FF"/>
                </a:solidFill>
              </a:defRPr>
            </a:lvl4pPr>
            <a:lvl5pPr>
              <a:defRPr sz="1400">
                <a:solidFill>
                  <a:srgbClr val="00C8FF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>
          <a:xfrm>
            <a:off x="4424364" y="1117600"/>
            <a:ext cx="4942272" cy="477881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050">
                <a:solidFill>
                  <a:schemeClr val="tx1"/>
                </a:solidFill>
              </a:defRPr>
            </a:lvl1pPr>
            <a:lvl2pPr marL="0" indent="0" algn="just">
              <a:buNone/>
              <a:defRPr sz="1050">
                <a:solidFill>
                  <a:schemeClr val="tx1"/>
                </a:solidFill>
              </a:defRPr>
            </a:lvl2pPr>
            <a:lvl3pPr marL="0" indent="0" algn="just">
              <a:buNone/>
              <a:defRPr sz="1050">
                <a:solidFill>
                  <a:schemeClr val="tx1"/>
                </a:solidFill>
              </a:defRPr>
            </a:lvl3pPr>
            <a:lvl4pPr marL="0" indent="0" algn="just">
              <a:buNone/>
              <a:defRPr sz="1050">
                <a:solidFill>
                  <a:schemeClr val="tx1"/>
                </a:solidFill>
              </a:defRPr>
            </a:lvl4pPr>
            <a:lvl5pPr marL="0" indent="0" algn="just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74202" y="641053"/>
            <a:ext cx="3334859" cy="1405212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00C8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/>
          </p:nvPr>
        </p:nvSpPr>
        <p:spPr>
          <a:xfrm>
            <a:off x="530225" y="2046616"/>
            <a:ext cx="3775075" cy="3849687"/>
          </a:xfrm>
          <a:prstGeom prst="rect">
            <a:avLst/>
          </a:prstGeom>
        </p:spPr>
        <p:txBody>
          <a:bodyPr/>
          <a:lstStyle>
            <a:lvl1pPr marL="266700" indent="-266700">
              <a:buFont typeface="Arial" pitchFamily="34" charset="0"/>
              <a:buChar char="•"/>
              <a:defRPr sz="1400"/>
            </a:lvl1pPr>
            <a:lvl2pPr marL="266700" indent="-266700">
              <a:buFont typeface="Arial" pitchFamily="34" charset="0"/>
              <a:buChar char="•"/>
              <a:defRPr sz="1400"/>
            </a:lvl2pPr>
            <a:lvl3pPr marL="266700" indent="-266700">
              <a:buFont typeface="Arial" pitchFamily="34" charset="0"/>
              <a:buChar char="•"/>
              <a:defRPr sz="1400"/>
            </a:lvl3pPr>
            <a:lvl4pPr marL="266700" indent="-266700">
              <a:buFont typeface="Arial" pitchFamily="34" charset="0"/>
              <a:buChar char="•"/>
              <a:defRPr sz="1400"/>
            </a:lvl4pPr>
            <a:lvl5pPr marL="266700" indent="-266700">
              <a:buFont typeface="Arial" pitchFamily="34" charset="0"/>
              <a:buChar char="•"/>
              <a:defRPr sz="1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список + текст +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quarter" idx="15"/>
          </p:nvPr>
        </p:nvSpPr>
        <p:spPr>
          <a:xfrm>
            <a:off x="593237" y="4945130"/>
            <a:ext cx="5872163" cy="1012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0" indent="0">
              <a:buNone/>
              <a:defRPr sz="1050"/>
            </a:lvl2pPr>
            <a:lvl3pPr marL="0" indent="0">
              <a:buNone/>
              <a:defRPr sz="1050"/>
            </a:lvl3pPr>
            <a:lvl4pPr marL="0" indent="0">
              <a:buNone/>
              <a:defRPr sz="1050"/>
            </a:lvl4pPr>
            <a:lvl5pPr marL="0" indent="0">
              <a:buNone/>
              <a:defRPr sz="105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>
          <a:xfrm>
            <a:off x="6824913" y="2052638"/>
            <a:ext cx="2695575" cy="39052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50"/>
            </a:lvl1pPr>
            <a:lvl2pPr marL="0" indent="0" algn="l">
              <a:buNone/>
              <a:defRPr sz="1050"/>
            </a:lvl2pPr>
            <a:lvl3pPr marL="0" indent="0" algn="l">
              <a:buNone/>
              <a:defRPr sz="1050"/>
            </a:lvl3pPr>
            <a:lvl4pPr marL="0" indent="0" algn="l">
              <a:buNone/>
              <a:defRPr sz="1050"/>
            </a:lvl4pPr>
            <a:lvl5pPr marL="0" indent="0" algn="l">
              <a:buNone/>
              <a:defRPr sz="105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3"/>
          </p:nvPr>
        </p:nvSpPr>
        <p:spPr>
          <a:xfrm>
            <a:off x="593725" y="909638"/>
            <a:ext cx="5872163" cy="391636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824134" y="909638"/>
            <a:ext cx="2696354" cy="1143000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00C8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список +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736" y="909638"/>
            <a:ext cx="4418864" cy="1216025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00C8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2"/>
          </p:nvPr>
        </p:nvSpPr>
        <p:spPr>
          <a:xfrm>
            <a:off x="4953736" y="2125663"/>
            <a:ext cx="4418864" cy="3748528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Char char="•"/>
              <a:tabLst/>
              <a:defRPr sz="1050"/>
            </a:lvl1pPr>
            <a:lvl2pPr marL="355600" indent="-355600">
              <a:buFont typeface="Arial" pitchFamily="34" charset="0"/>
              <a:buChar char="•"/>
              <a:tabLst/>
              <a:defRPr sz="1050"/>
            </a:lvl2pPr>
            <a:lvl3pPr marL="355600" indent="-355600">
              <a:buFont typeface="Arial" pitchFamily="34" charset="0"/>
              <a:buChar char="•"/>
              <a:tabLst/>
              <a:defRPr sz="1050"/>
            </a:lvl3pPr>
            <a:lvl4pPr marL="355600" indent="-355600">
              <a:buFont typeface="Arial" pitchFamily="34" charset="0"/>
              <a:buChar char="•"/>
              <a:tabLst/>
              <a:defRPr sz="1050"/>
            </a:lvl4pPr>
            <a:lvl5pPr marL="355600" indent="-355600">
              <a:buFont typeface="Arial" pitchFamily="34" charset="0"/>
              <a:buChar char="•"/>
              <a:tabLst/>
              <a:defRPr sz="105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Рисунок 9"/>
          <p:cNvSpPr>
            <a:spLocks noGrp="1"/>
          </p:cNvSpPr>
          <p:nvPr>
            <p:ph type="pic" sz="quarter" idx="11"/>
          </p:nvPr>
        </p:nvSpPr>
        <p:spPr>
          <a:xfrm>
            <a:off x="594255" y="3570729"/>
            <a:ext cx="3452813" cy="230346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0"/>
          </p:nvPr>
        </p:nvSpPr>
        <p:spPr>
          <a:xfrm>
            <a:off x="593725" y="909638"/>
            <a:ext cx="3452813" cy="230346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 +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953736" y="909638"/>
            <a:ext cx="4380764" cy="1216025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00C8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12"/>
          <p:cNvSpPr>
            <a:spLocks noGrp="1"/>
          </p:cNvSpPr>
          <p:nvPr>
            <p:ph type="body" sz="quarter" idx="12"/>
          </p:nvPr>
        </p:nvSpPr>
        <p:spPr>
          <a:xfrm>
            <a:off x="4953736" y="2125663"/>
            <a:ext cx="4380764" cy="3748528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tabLst/>
              <a:defRPr sz="1200"/>
            </a:lvl1pPr>
            <a:lvl2pPr marL="0" indent="0">
              <a:buFont typeface="Arial" pitchFamily="34" charset="0"/>
              <a:buNone/>
              <a:tabLst/>
              <a:defRPr sz="1050"/>
            </a:lvl2pPr>
            <a:lvl3pPr marL="0" indent="0" algn="just">
              <a:buFont typeface="Arial" pitchFamily="34" charset="0"/>
              <a:buNone/>
              <a:tabLst/>
              <a:defRPr sz="1050"/>
            </a:lvl3pPr>
            <a:lvl4pPr marL="0" indent="0">
              <a:buFont typeface="Arial" pitchFamily="34" charset="0"/>
              <a:buNone/>
              <a:tabLst/>
              <a:defRPr sz="1100"/>
            </a:lvl4pPr>
            <a:lvl5pPr marL="0" indent="0">
              <a:buFont typeface="Arial" pitchFamily="34" charset="0"/>
              <a:buNone/>
              <a:tabLst/>
              <a:defRPr sz="105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Рисунок 9"/>
          <p:cNvSpPr>
            <a:spLocks noGrp="1"/>
          </p:cNvSpPr>
          <p:nvPr>
            <p:ph type="pic" sz="quarter" idx="11"/>
          </p:nvPr>
        </p:nvSpPr>
        <p:spPr>
          <a:xfrm>
            <a:off x="594255" y="3570729"/>
            <a:ext cx="3452813" cy="230346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6" name="Рисунок 9"/>
          <p:cNvSpPr>
            <a:spLocks noGrp="1"/>
          </p:cNvSpPr>
          <p:nvPr>
            <p:ph type="pic" sz="quarter" idx="10"/>
          </p:nvPr>
        </p:nvSpPr>
        <p:spPr>
          <a:xfrm>
            <a:off x="593725" y="909638"/>
            <a:ext cx="3452813" cy="230346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изображения +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2S_Preza_Graphic_A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8"/>
            <a:ext cx="9906000" cy="6852144"/>
          </a:xfrm>
          <a:prstGeom prst="rect">
            <a:avLst/>
          </a:prstGeom>
        </p:spPr>
      </p:pic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593725" y="3962400"/>
            <a:ext cx="4310063" cy="163195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000">
                <a:latin typeface="+mn-lt"/>
              </a:defRPr>
            </a:lvl1pPr>
            <a:lvl2pPr marL="0" indent="0" algn="just">
              <a:buNone/>
              <a:defRPr sz="1000">
                <a:latin typeface="+mn-lt"/>
              </a:defRPr>
            </a:lvl2pPr>
            <a:lvl3pPr marL="0" indent="0" algn="just">
              <a:buNone/>
              <a:defRPr sz="1000">
                <a:latin typeface="+mn-lt"/>
              </a:defRPr>
            </a:lvl3pPr>
            <a:lvl4pPr marL="0" indent="0" algn="just">
              <a:buNone/>
              <a:defRPr sz="1000">
                <a:latin typeface="+mn-lt"/>
              </a:defRPr>
            </a:lvl4pPr>
            <a:lvl5pPr marL="0" indent="0" algn="just">
              <a:buNone/>
              <a:defRPr sz="1000">
                <a:latin typeface="+mn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3"/>
          </p:nvPr>
        </p:nvSpPr>
        <p:spPr>
          <a:xfrm>
            <a:off x="5075238" y="3979863"/>
            <a:ext cx="4310062" cy="161448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000">
                <a:latin typeface="+mn-lt"/>
              </a:defRPr>
            </a:lvl1pPr>
            <a:lvl2pPr marL="0" indent="0" algn="just">
              <a:buNone/>
              <a:defRPr sz="1000">
                <a:latin typeface="+mn-lt"/>
              </a:defRPr>
            </a:lvl2pPr>
            <a:lvl3pPr marL="0" indent="0" algn="just">
              <a:buNone/>
              <a:defRPr sz="1000">
                <a:latin typeface="+mn-lt"/>
              </a:defRPr>
            </a:lvl3pPr>
            <a:lvl4pPr marL="0" indent="0" algn="just">
              <a:buNone/>
              <a:defRPr sz="1000">
                <a:latin typeface="+mn-lt"/>
              </a:defRPr>
            </a:lvl4pPr>
            <a:lvl5pPr marL="0" indent="0" algn="just">
              <a:buNone/>
              <a:defRPr sz="1000">
                <a:latin typeface="+mn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1"/>
          </p:nvPr>
        </p:nvSpPr>
        <p:spPr>
          <a:xfrm>
            <a:off x="5056188" y="841375"/>
            <a:ext cx="4310062" cy="28749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0"/>
          </p:nvPr>
        </p:nvSpPr>
        <p:spPr>
          <a:xfrm>
            <a:off x="593726" y="841905"/>
            <a:ext cx="4310338" cy="28749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Date Placeholder 3"/>
          <p:cNvSpPr txBox="1">
            <a:spLocks/>
          </p:cNvSpPr>
          <p:nvPr userDrawn="1"/>
        </p:nvSpPr>
        <p:spPr>
          <a:xfrm>
            <a:off x="495815" y="6408333"/>
            <a:ext cx="2651102" cy="217045"/>
          </a:xfrm>
          <a:prstGeom prst="rect">
            <a:avLst/>
          </a:prstGeom>
        </p:spPr>
        <p:txBody>
          <a:bodyPr lIns="83988" tIns="41994" rIns="83988" bIns="41994"/>
          <a:lstStyle>
            <a:defPPr>
              <a:defRPr lang="en-US"/>
            </a:defPPr>
            <a:lvl1pPr marL="0" algn="l" defTabSz="497754" rtl="0" eaLnBrk="1" latinLnBrk="0" hangingPunct="1">
              <a:defRPr sz="1100" kern="1200">
                <a:solidFill>
                  <a:schemeClr val="bg1">
                    <a:lumMod val="8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97754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communication agency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94340" y="5918201"/>
            <a:ext cx="1372296" cy="9477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зображения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1"/>
          </p:nvPr>
        </p:nvSpPr>
        <p:spPr>
          <a:xfrm>
            <a:off x="593726" y="855620"/>
            <a:ext cx="3143250" cy="209708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2"/>
          </p:nvPr>
        </p:nvSpPr>
        <p:spPr>
          <a:xfrm>
            <a:off x="3963989" y="855620"/>
            <a:ext cx="3143250" cy="209708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/>
          </p:nvPr>
        </p:nvSpPr>
        <p:spPr>
          <a:xfrm>
            <a:off x="593726" y="3319420"/>
            <a:ext cx="3143250" cy="209708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14"/>
          </p:nvPr>
        </p:nvSpPr>
        <p:spPr>
          <a:xfrm>
            <a:off x="3963989" y="3319420"/>
            <a:ext cx="3143250" cy="209708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0"/>
          </p:nvPr>
        </p:nvSpPr>
        <p:spPr>
          <a:xfrm>
            <a:off x="7308431" y="855620"/>
            <a:ext cx="2057400" cy="4560888"/>
          </a:xfrm>
          <a:prstGeom prst="rect">
            <a:avLst/>
          </a:prstGeom>
        </p:spPr>
        <p:txBody>
          <a:bodyPr/>
          <a:lstStyle>
            <a:lvl1pPr marL="0" indent="0" defTabSz="876300">
              <a:buNone/>
              <a:tabLst>
                <a:tab pos="1866900" algn="l"/>
              </a:tabLst>
              <a:defRPr sz="1000">
                <a:latin typeface="+mn-lt"/>
              </a:defRPr>
            </a:lvl1pPr>
            <a:lvl2pPr marL="0" indent="0" defTabSz="876300">
              <a:buNone/>
              <a:tabLst>
                <a:tab pos="1866900" algn="l"/>
              </a:tabLst>
              <a:defRPr sz="1000">
                <a:latin typeface="+mn-lt"/>
              </a:defRPr>
            </a:lvl2pPr>
            <a:lvl3pPr marL="0" indent="0" defTabSz="876300">
              <a:buNone/>
              <a:tabLst>
                <a:tab pos="1866900" algn="l"/>
              </a:tabLst>
              <a:defRPr sz="1000">
                <a:latin typeface="+mn-lt"/>
              </a:defRPr>
            </a:lvl3pPr>
            <a:lvl4pPr marL="0" indent="0" defTabSz="876300">
              <a:buNone/>
              <a:tabLst>
                <a:tab pos="1866900" algn="l"/>
              </a:tabLst>
              <a:defRPr sz="1000">
                <a:latin typeface="+mn-lt"/>
              </a:defRPr>
            </a:lvl4pPr>
            <a:lvl5pPr marL="0" indent="0" defTabSz="876300">
              <a:buNone/>
              <a:tabLst>
                <a:tab pos="1866900" algn="l"/>
              </a:tabLst>
              <a:defRPr sz="1000">
                <a:latin typeface="+mn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я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S_Preza_Graphic_A4_Page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547" y="-48127"/>
            <a:ext cx="10323095" cy="7140655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592667" y="6002867"/>
            <a:ext cx="8720666" cy="7183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187" rtl="0" eaLnBrk="1" latinLnBrk="0" hangingPunct="1">
              <a:defRPr lang="ru-RU" sz="1700" b="0" i="0" u="none" strike="noStrike" kern="1200" baseline="3000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187" algn="l" defTabSz="45718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3" algn="l" defTabSz="45718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0" algn="l" defTabSz="45718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47" algn="l" defTabSz="45718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33" algn="l" defTabSz="45718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20" algn="l" defTabSz="45718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07" algn="l" defTabSz="45718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94" algn="l" defTabSz="45718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500" dirty="0" err="1" smtClean="0"/>
              <a:t>Контактная</a:t>
            </a:r>
            <a:r>
              <a:rPr lang="pl-PL" sz="1500" dirty="0" smtClean="0"/>
              <a:t> </a:t>
            </a:r>
            <a:r>
              <a:rPr lang="pl-PL" sz="1500" dirty="0" err="1" smtClean="0"/>
              <a:t>информация</a:t>
            </a:r>
            <a:r>
              <a:rPr lang="pl-PL" sz="1500" dirty="0" smtClean="0"/>
              <a:t>:</a:t>
            </a:r>
          </a:p>
          <a:p>
            <a:pPr algn="l"/>
            <a:endParaRPr lang="pl-PL" sz="1500" dirty="0" smtClean="0"/>
          </a:p>
          <a:p>
            <a:pPr algn="l"/>
            <a:r>
              <a:rPr lang="pl-PL" sz="1500" dirty="0" smtClean="0"/>
              <a:t>115114, </a:t>
            </a:r>
            <a:r>
              <a:rPr lang="pl-PL" sz="1500" dirty="0" err="1" smtClean="0"/>
              <a:t>Москва</a:t>
            </a:r>
            <a:r>
              <a:rPr lang="pl-PL" sz="1500" dirty="0" smtClean="0"/>
              <a:t>, </a:t>
            </a:r>
            <a:r>
              <a:rPr lang="pl-PL" sz="1500" dirty="0" err="1" smtClean="0"/>
              <a:t>Кожевнический</a:t>
            </a:r>
            <a:r>
              <a:rPr lang="pl-PL" sz="1500" dirty="0" smtClean="0"/>
              <a:t> </a:t>
            </a:r>
            <a:r>
              <a:rPr lang="pl-PL" sz="1500" dirty="0" err="1" smtClean="0"/>
              <a:t>проезд</a:t>
            </a:r>
            <a:r>
              <a:rPr lang="pl-PL" sz="1500" dirty="0" smtClean="0"/>
              <a:t>., </a:t>
            </a:r>
            <a:r>
              <a:rPr lang="pl-PL" sz="1500" dirty="0" err="1" smtClean="0"/>
              <a:t>д</a:t>
            </a:r>
            <a:r>
              <a:rPr lang="pl-PL" sz="1500" dirty="0" smtClean="0"/>
              <a:t>. 4, стр.10, офис 2     |     e-mail: </a:t>
            </a:r>
            <a:r>
              <a:rPr lang="en-US" sz="1500" dirty="0" err="1" smtClean="0"/>
              <a:t>sud</a:t>
            </a:r>
            <a:r>
              <a:rPr lang="pl-PL" sz="1500" dirty="0" smtClean="0"/>
              <a:t>@2-smart.ru     |     тел.: +7 (903</a:t>
            </a:r>
            <a:r>
              <a:rPr lang="pl-PL" sz="1500" b="0" i="0" u="none" strike="noStrike" kern="1200" baseline="30000" dirty="0" smtClean="0">
                <a:solidFill>
                  <a:schemeClr val="bg1"/>
                </a:solidFill>
                <a:latin typeface="Arial"/>
                <a:ea typeface="+mn-ea"/>
                <a:cs typeface="Arial"/>
              </a:rPr>
              <a:t>) 174 1511     </a:t>
            </a:r>
            <a:r>
              <a:rPr lang="pl-PL" sz="1500" dirty="0" smtClean="0"/>
              <a:t>|     www.2-smart.ru</a:t>
            </a:r>
            <a:endParaRPr lang="pl-PL" sz="15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2836644" y="2148504"/>
            <a:ext cx="472356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Helvetica"/>
                <a:cs typeface="Helvetica"/>
              </a:rPr>
              <a:t>СПАСИБО</a:t>
            </a:r>
            <a:r>
              <a:rPr lang="ru-RU" sz="2800" baseline="0" dirty="0" smtClean="0">
                <a:solidFill>
                  <a:schemeClr val="bg1"/>
                </a:solidFill>
                <a:latin typeface="Helvetica"/>
                <a:cs typeface="Helvetica"/>
              </a:rPr>
              <a:t> ЗА ВНИМАНИЕ</a:t>
            </a:r>
          </a:p>
          <a:p>
            <a:endParaRPr lang="ru-RU" sz="2800" baseline="0" dirty="0" smtClean="0">
              <a:solidFill>
                <a:schemeClr val="bg1"/>
              </a:solidFill>
              <a:latin typeface="Helvetica"/>
              <a:cs typeface="Helvetica"/>
            </a:endParaRPr>
          </a:p>
          <a:p>
            <a:pPr algn="r"/>
            <a:endParaRPr lang="ru-RU" sz="20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592667" y="5357625"/>
            <a:ext cx="437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  <a:latin typeface="Helvetica"/>
                <a:cs typeface="Helvetica"/>
              </a:rPr>
              <a:t>ЛУЧШИЕ КЛИЕНТЫ ВЫБИРАЮТ НАС</a:t>
            </a:r>
            <a:endParaRPr lang="ru-RU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1C0B9648-2EC2-244D-8A69-04ADFC3F1091}" type="datetimeFigureOut">
              <a:rPr lang="ru-RU" smtClean="0"/>
              <a:t>09/06/14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AF27715C-CC7E-8A40-85CB-0015911139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200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S_Preza_Graphic_A4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67" y="-27000"/>
            <a:ext cx="9992533" cy="6912000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/>
        </p:nvSpPr>
        <p:spPr>
          <a:xfrm>
            <a:off x="495815" y="6408333"/>
            <a:ext cx="2651102" cy="217045"/>
          </a:xfrm>
          <a:prstGeom prst="rect">
            <a:avLst/>
          </a:prstGeom>
        </p:spPr>
        <p:txBody>
          <a:bodyPr lIns="83988" tIns="41994" rIns="83988" bIns="41994"/>
          <a:lstStyle>
            <a:defPPr>
              <a:defRPr lang="en-US"/>
            </a:defPPr>
            <a:lvl1pPr marL="0" algn="l" defTabSz="497754" rtl="0" eaLnBrk="1" latinLnBrk="0" hangingPunct="1">
              <a:defRPr sz="1100" kern="1200">
                <a:solidFill>
                  <a:schemeClr val="bg1">
                    <a:lumMod val="8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97754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49775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communication agency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94340" y="5949733"/>
            <a:ext cx="1372296" cy="9477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5" r:id="rId2"/>
    <p:sldLayoutId id="2147483716" r:id="rId3"/>
    <p:sldLayoutId id="2147483704" r:id="rId4"/>
    <p:sldLayoutId id="2147483717" r:id="rId5"/>
    <p:sldLayoutId id="2147483718" r:id="rId6"/>
    <p:sldLayoutId id="2147483720" r:id="rId7"/>
    <p:sldLayoutId id="2147483726" r:id="rId8"/>
    <p:sldLayoutId id="2147483724" r:id="rId9"/>
    <p:sldLayoutId id="2147483725" r:id="rId10"/>
    <p:sldLayoutId id="2147483714" r:id="rId11"/>
    <p:sldLayoutId id="214748372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youtube.com/watch?v=G4zzq9rR6jE%23t=3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themeOverride" Target="../theme/themeOverride3.xml"/><Relationship Id="rId2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1" Type="http://schemas.openxmlformats.org/officeDocument/2006/relationships/themeOverride" Target="../theme/themeOverride4.xml"/><Relationship Id="rId2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4" Type="http://schemas.openxmlformats.org/officeDocument/2006/relationships/image" Target="../media/image40.jpg"/><Relationship Id="rId1" Type="http://schemas.openxmlformats.org/officeDocument/2006/relationships/themeOverride" Target="../theme/themeOverride5.xml"/><Relationship Id="rId2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3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3" Type="http://schemas.openxmlformats.org/officeDocument/2006/relationships/image" Target="../media/image5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ексей\Desktop\банки\2S_Preza_Graphic_A4_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8464" y="-306388"/>
            <a:ext cx="10691813" cy="75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663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/>
        </p:nvSpPr>
        <p:spPr>
          <a:xfrm>
            <a:off x="558799" y="549961"/>
            <a:ext cx="8759371" cy="895709"/>
          </a:xfrm>
          <a:prstGeom prst="rect">
            <a:avLst/>
          </a:prstGeom>
        </p:spPr>
        <p:txBody>
          <a:bodyPr vert="horz" lIns="0" tIns="0" rIns="91440" bIns="45720" numCol="1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268" y="5572851"/>
            <a:ext cx="83711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Мы предлагаем Вам услуги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по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проведению мероприятий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,  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 CY"/>
              <a:ea typeface="Tahoma" pitchFamily="34" charset="0"/>
              <a:cs typeface="Helvetica CY"/>
            </a:endParaRPr>
          </a:p>
          <a:p>
            <a:pPr algn="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маркетинговые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и консалтинговые услуги, 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 CY"/>
              <a:ea typeface="Tahoma" pitchFamily="34" charset="0"/>
              <a:cs typeface="Helvetica CY"/>
            </a:endParaRPr>
          </a:p>
          <a:p>
            <a:pPr algn="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творческое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разнообразие вариантов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, 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 CY"/>
              <a:ea typeface="Tahoma" pitchFamily="34" charset="0"/>
              <a:cs typeface="Helvetica CY"/>
            </a:endParaRPr>
          </a:p>
          <a:p>
            <a:pPr algn="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серьёзный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опыт 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и</a:t>
            </a:r>
          </a:p>
          <a:p>
            <a:pPr algn="r"/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пакет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ea typeface="Tahoma" pitchFamily="34" charset="0"/>
                <a:cs typeface="Helvetica CY"/>
              </a:rPr>
              <a:t>эксклюзивных возможностей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8960" y="308655"/>
            <a:ext cx="87334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  <a:cs typeface="Helvetica"/>
              </a:rPr>
              <a:t>НАШЕ КРЕДО </a:t>
            </a:r>
            <a:r>
              <a:rPr lang="ru-RU" sz="4000" i="1" dirty="0" smtClean="0">
                <a:latin typeface="Helvetica"/>
                <a:cs typeface="Helvetica"/>
              </a:rPr>
              <a:t> -</a:t>
            </a:r>
            <a:r>
              <a:rPr lang="en-US" sz="4000" i="1" dirty="0" smtClean="0">
                <a:latin typeface="Helvetica"/>
                <a:cs typeface="Helvetica"/>
              </a:rPr>
              <a:t> </a:t>
            </a:r>
            <a:r>
              <a:rPr lang="ru-RU" sz="4000" i="1" dirty="0" smtClean="0">
                <a:latin typeface="Helvetica"/>
                <a:cs typeface="Helvetica"/>
              </a:rPr>
              <a:t> БЫТЬ ЛУЧШИМИ</a:t>
            </a:r>
            <a:endParaRPr lang="ru-RU" sz="4000" i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98633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/>
        </p:nvSpPr>
        <p:spPr>
          <a:xfrm>
            <a:off x="558800" y="4853447"/>
            <a:ext cx="4394200" cy="895709"/>
          </a:xfrm>
          <a:prstGeom prst="rect">
            <a:avLst/>
          </a:prstGeom>
        </p:spPr>
        <p:txBody>
          <a:bodyPr vert="horz" lIns="0" tIns="0" rIns="91440" bIns="45720" numCol="1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558799" y="549961"/>
            <a:ext cx="8759371" cy="895709"/>
          </a:xfrm>
          <a:prstGeom prst="rect">
            <a:avLst/>
          </a:prstGeom>
        </p:spPr>
        <p:txBody>
          <a:bodyPr vert="horz" lIns="0" tIns="0" rIns="91440" bIns="45720" numCol="1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Helvetica CY"/>
                <a:cs typeface="Helvetica CY"/>
              </a:rPr>
              <a:t>Наши услуги:</a:t>
            </a:r>
            <a:endParaRPr lang="ru-RU" b="1" dirty="0">
              <a:latin typeface="Helvetica CY"/>
              <a:cs typeface="Helvetica CY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4240117" y="377304"/>
            <a:ext cx="5254645" cy="4920410"/>
          </a:xfrm>
        </p:spPr>
        <p:txBody>
          <a:bodyPr/>
          <a:lstStyle/>
          <a:p>
            <a:pPr>
              <a:lnSpc>
                <a:spcPct val="120000"/>
              </a:lnSpc>
            </a:pPr>
            <a:endParaRPr lang="bg-BG" dirty="0">
              <a:solidFill>
                <a:schemeClr val="tx1">
                  <a:lumMod val="75000"/>
                  <a:lumOff val="25000"/>
                </a:schemeClr>
              </a:solidFill>
              <a:latin typeface="Helvetica CY"/>
              <a:cs typeface="Helvetica CY"/>
            </a:endParaRPr>
          </a:p>
          <a:p>
            <a:endParaRPr lang="ru-RU" dirty="0">
              <a:latin typeface="Helvetica CY"/>
              <a:cs typeface="Helvetica C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40117" y="1149046"/>
            <a:ext cx="50780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endParaRPr lang="ru-RU" dirty="0" smtClean="0">
              <a:latin typeface="Helvetica"/>
              <a:cs typeface="Helvetica"/>
            </a:endParaRP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latin typeface="Helvetica"/>
                <a:cs typeface="Helvetica"/>
              </a:rPr>
              <a:t>Развлекательные мероприятия</a:t>
            </a:r>
          </a:p>
          <a:p>
            <a:endParaRPr lang="ru-RU" dirty="0" smtClean="0">
              <a:latin typeface="Helvetica"/>
              <a:cs typeface="Helvetica"/>
            </a:endParaRP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Helvetica"/>
                <a:cs typeface="Helvetica"/>
              </a:rPr>
              <a:t>Деловые </a:t>
            </a:r>
            <a:r>
              <a:rPr lang="ru-RU" dirty="0" smtClean="0">
                <a:latin typeface="Helvetica"/>
                <a:cs typeface="Helvetica"/>
              </a:rPr>
              <a:t>мероприятия</a:t>
            </a:r>
          </a:p>
          <a:p>
            <a:endParaRPr lang="ru-RU" dirty="0">
              <a:latin typeface="Helvetica"/>
              <a:cs typeface="Helvetica"/>
            </a:endParaRPr>
          </a:p>
          <a:p>
            <a:pPr marL="285750" indent="-285750">
              <a:buBlip>
                <a:blip r:embed="rId2"/>
              </a:buBlip>
            </a:pPr>
            <a:r>
              <a:rPr lang="ru-RU" dirty="0" smtClean="0">
                <a:latin typeface="Helvetica"/>
                <a:cs typeface="Helvetica"/>
              </a:rPr>
              <a:t>Полиграфия</a:t>
            </a:r>
          </a:p>
          <a:p>
            <a:endParaRPr lang="ru-RU" dirty="0" smtClean="0">
              <a:latin typeface="Helvetica"/>
              <a:cs typeface="Helvetica"/>
            </a:endParaRPr>
          </a:p>
          <a:p>
            <a:pPr marL="285750" indent="-285750">
              <a:buBlip>
                <a:blip r:embed="rId2"/>
              </a:buBlip>
            </a:pPr>
            <a:r>
              <a:rPr lang="en-US" dirty="0" smtClean="0">
                <a:latin typeface="Helvetica"/>
                <a:cs typeface="Helvetica"/>
              </a:rPr>
              <a:t>Digital_</a:t>
            </a:r>
            <a:r>
              <a:rPr lang="ru-RU" dirty="0" smtClean="0">
                <a:latin typeface="Helvetica"/>
                <a:cs typeface="Helvetica"/>
              </a:rPr>
              <a:t>Продвижение в </a:t>
            </a:r>
            <a:r>
              <a:rPr lang="ru-RU" dirty="0" err="1" smtClean="0">
                <a:latin typeface="Helvetica"/>
                <a:cs typeface="Helvetica"/>
              </a:rPr>
              <a:t>соц</a:t>
            </a:r>
            <a:r>
              <a:rPr lang="ru-RU" dirty="0" smtClean="0">
                <a:latin typeface="Helvetica"/>
                <a:cs typeface="Helvetica"/>
              </a:rPr>
              <a:t> сетях</a:t>
            </a:r>
            <a:endParaRPr lang="ru-RU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40407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 5" descr="RUSSIA_SOCHI_2014_OLYMPIC_GAMES_306988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3381" y="338667"/>
            <a:ext cx="359801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Helvetica"/>
                <a:cs typeface="Helvetica"/>
              </a:rPr>
              <a:t>НАШ  </a:t>
            </a:r>
          </a:p>
          <a:p>
            <a:r>
              <a:rPr lang="ru-RU" sz="3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Helvetica"/>
                <a:cs typeface="Helvetica"/>
              </a:rPr>
              <a:t>УНИКАЛЬНЫЙ </a:t>
            </a:r>
          </a:p>
          <a:p>
            <a:r>
              <a:rPr lang="ru-RU" sz="3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Helvetica"/>
                <a:cs typeface="Helvetica"/>
              </a:rPr>
              <a:t>ОПЫТ</a:t>
            </a:r>
            <a:endParaRPr lang="ru-RU" sz="3600" i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23963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maria-sharapova-at-opening-ceremony-of-2014-winter-olympics-in-sochi_1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008" y="0"/>
            <a:ext cx="4698782" cy="685800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" name="Изображение 1" descr="sochi-inflatable_2815738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4541"/>
            <a:ext cx="5500631" cy="3433458"/>
          </a:xfrm>
          <a:prstGeom prst="rect">
            <a:avLst/>
          </a:prstGeom>
        </p:spPr>
      </p:pic>
      <p:pic>
        <p:nvPicPr>
          <p:cNvPr id="3" name="Изображение 2" descr="Sochi-2014-ceremon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09500" cy="36758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030" y="0"/>
            <a:ext cx="549847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Helvetica"/>
                <a:cs typeface="Helvetica"/>
              </a:rPr>
              <a:t>Церемонии Открытия и Закрытия</a:t>
            </a:r>
          </a:p>
          <a:p>
            <a:r>
              <a:rPr lang="en-US" sz="2400" b="1" i="1" dirty="0" smtClean="0">
                <a:solidFill>
                  <a:schemeClr val="bg1"/>
                </a:solidFill>
                <a:latin typeface="Helvetica"/>
                <a:cs typeface="Helvetica"/>
              </a:rPr>
              <a:t>XXII </a:t>
            </a:r>
            <a:r>
              <a:rPr lang="ru-RU" sz="2400" b="1" i="1" dirty="0" smtClean="0">
                <a:solidFill>
                  <a:schemeClr val="bg1"/>
                </a:solidFill>
                <a:latin typeface="Helvetica"/>
                <a:cs typeface="Helvetica"/>
              </a:rPr>
              <a:t>Зимних Олимпийских Игр</a:t>
            </a:r>
          </a:p>
          <a:p>
            <a:r>
              <a:rPr lang="ru-RU" sz="2400" b="1" i="1" dirty="0" smtClean="0">
                <a:solidFill>
                  <a:schemeClr val="bg1"/>
                </a:solidFill>
                <a:latin typeface="Helvetica"/>
                <a:cs typeface="Helvetica"/>
              </a:rPr>
              <a:t>в Сочи 2014</a:t>
            </a:r>
            <a:endParaRPr lang="ru-RU" sz="2400" b="1" i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92739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OpsCS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94" y="1359777"/>
            <a:ext cx="9525000" cy="149542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4" name="Изображение 3" descr="artistsc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93" y="3835515"/>
            <a:ext cx="7410450" cy="17049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7374" y="251396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Helvetica"/>
                <a:cs typeface="Helvetica"/>
              </a:rPr>
              <a:t>Церемонии в лицах</a:t>
            </a:r>
            <a:endParaRPr lang="ru-RU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Helvetica"/>
              <a:cs typeface="Helvetic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3189184"/>
            <a:ext cx="994124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/>
                <a:cs typeface="Helvetica"/>
              </a:rPr>
              <a:t>Мы – Организаторы самого крупного мероприятия в мире</a:t>
            </a:r>
            <a:endParaRPr lang="ru-RU" sz="2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89508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16963-oboi-sochi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27279" y="1205802"/>
            <a:ext cx="6157177" cy="3231654"/>
          </a:xfrm>
          <a:prstGeom prst="rect">
            <a:avLst/>
          </a:prstGeom>
          <a:solidFill>
            <a:schemeClr val="accent1">
              <a:lumMod val="40000"/>
              <a:lumOff val="60000"/>
              <a:alpha val="89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Helvetica"/>
                <a:cs typeface="Helvetica"/>
              </a:rPr>
              <a:t>НАШИ ДОСТИЖЕНИЯ НА ПРОЕКТЕ</a:t>
            </a:r>
          </a:p>
          <a:p>
            <a:endParaRPr lang="ru-RU" dirty="0">
              <a:latin typeface="Helvetica"/>
              <a:cs typeface="Helvetica"/>
            </a:endParaRPr>
          </a:p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Helvetica"/>
                <a:cs typeface="Helvetica"/>
              </a:rPr>
              <a:t>4</a:t>
            </a:r>
            <a:r>
              <a:rPr lang="ru-RU" sz="3600" dirty="0" smtClean="0">
                <a:latin typeface="Helvetica"/>
                <a:cs typeface="Helvetica"/>
              </a:rPr>
              <a:t> </a:t>
            </a:r>
            <a:r>
              <a:rPr lang="ru-RU" dirty="0" smtClean="0">
                <a:latin typeface="Helvetica"/>
                <a:cs typeface="Helvetica"/>
              </a:rPr>
              <a:t>Церемонии</a:t>
            </a:r>
          </a:p>
          <a:p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Helvetica"/>
                <a:cs typeface="Helvetica"/>
              </a:rPr>
              <a:t>1</a:t>
            </a:r>
            <a:r>
              <a:rPr lang="ru-RU" sz="3600" dirty="0" smtClean="0">
                <a:latin typeface="Helvetica"/>
                <a:cs typeface="Helvetica"/>
              </a:rPr>
              <a:t> </a:t>
            </a:r>
            <a:r>
              <a:rPr lang="ru-RU" dirty="0" smtClean="0">
                <a:latin typeface="Helvetica"/>
                <a:cs typeface="Helvetica"/>
              </a:rPr>
              <a:t>Год подготовки</a:t>
            </a:r>
          </a:p>
          <a:p>
            <a:r>
              <a:rPr lang="ru-RU" dirty="0" smtClean="0">
                <a:latin typeface="Helvetica"/>
                <a:cs typeface="Helvetica"/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Helvetica"/>
                <a:cs typeface="Helvetica"/>
              </a:rPr>
              <a:t>5 000</a:t>
            </a:r>
            <a:r>
              <a:rPr lang="ru-RU" dirty="0" smtClean="0">
                <a:latin typeface="Helvetica"/>
                <a:cs typeface="Helvetica"/>
              </a:rPr>
              <a:t> Артистов</a:t>
            </a:r>
          </a:p>
          <a:p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Helvetica"/>
                <a:cs typeface="Helvetica"/>
              </a:rPr>
              <a:t>30 000 </a:t>
            </a:r>
            <a:r>
              <a:rPr lang="ru-RU" dirty="0" smtClean="0">
                <a:latin typeface="Helvetica"/>
                <a:cs typeface="Helvetica"/>
              </a:rPr>
              <a:t>м2 Репетиционная площадь</a:t>
            </a:r>
          </a:p>
          <a:p>
            <a:endParaRPr lang="ru-RU" dirty="0" smtClean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96953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4307" y="282525"/>
            <a:ext cx="317958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r>
              <a:rPr lang="ru-RU" sz="2800" dirty="0">
                <a:latin typeface="Helvetica"/>
                <a:cs typeface="Helvetica"/>
              </a:rPr>
              <a:t>Саммит российских экспертов </a:t>
            </a:r>
            <a:endParaRPr lang="ru-RU" sz="2800" dirty="0" smtClean="0">
              <a:latin typeface="Helvetica"/>
              <a:cs typeface="Helvetica"/>
            </a:endParaRPr>
          </a:p>
          <a:p>
            <a:r>
              <a:rPr lang="ru-RU" sz="2800" dirty="0" err="1" smtClean="0">
                <a:latin typeface="Helvetica"/>
                <a:cs typeface="Helvetica"/>
              </a:rPr>
              <a:t>Merz</a:t>
            </a:r>
            <a:r>
              <a:rPr lang="ru-RU" sz="2800" dirty="0" smtClean="0">
                <a:latin typeface="Helvetica"/>
                <a:cs typeface="Helvetica"/>
              </a:rPr>
              <a:t> </a:t>
            </a:r>
            <a:r>
              <a:rPr lang="ru-RU" sz="2800" dirty="0" err="1" smtClean="0">
                <a:latin typeface="Helvetica"/>
                <a:cs typeface="Helvetica"/>
              </a:rPr>
              <a:t>Aesthetics</a:t>
            </a:r>
            <a:endParaRPr lang="ru-RU" sz="2800" dirty="0" smtClean="0">
              <a:latin typeface="Helvetica"/>
              <a:cs typeface="Helvetica"/>
            </a:endParaRPr>
          </a:p>
          <a:p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174307" y="2781883"/>
            <a:ext cx="43177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Helvetica"/>
                <a:cs typeface="Helvetica"/>
                <a:hlinkClick r:id="rId2"/>
              </a:rPr>
              <a:t>ВИДЕО-ОТЧЕТ</a:t>
            </a:r>
          </a:p>
          <a:p>
            <a:endParaRPr lang="ru-RU" sz="1400" dirty="0" smtClean="0">
              <a:latin typeface="Helvetica"/>
              <a:cs typeface="Helvetica"/>
              <a:hlinkClick r:id="rId2"/>
            </a:endParaRPr>
          </a:p>
          <a:p>
            <a:r>
              <a:rPr lang="en-US" sz="1400" dirty="0" smtClean="0">
                <a:hlinkClick r:id="rId2"/>
              </a:rPr>
              <a:t>http</a:t>
            </a:r>
            <a:r>
              <a:rPr lang="en-US" sz="1400" dirty="0">
                <a:hlinkClick r:id="rId2"/>
              </a:rPr>
              <a:t>://</a:t>
            </a:r>
            <a:r>
              <a:rPr lang="en-US" sz="1400" dirty="0" smtClean="0">
                <a:hlinkClick r:id="rId2"/>
              </a:rPr>
              <a:t>www.youtube.com/watch?v=G4zzq9rR6jE#t=39</a:t>
            </a:r>
            <a:endParaRPr lang="ru-RU" sz="1400" dirty="0" smtClean="0"/>
          </a:p>
          <a:p>
            <a:endParaRPr lang="ru-RU" sz="1400" dirty="0"/>
          </a:p>
          <a:p>
            <a:endParaRPr lang="ru-RU" sz="1400" dirty="0">
              <a:latin typeface="Helvetica"/>
              <a:cs typeface="Helvetica"/>
            </a:endParaRPr>
          </a:p>
          <a:p>
            <a:pPr algn="just"/>
            <a:r>
              <a:rPr lang="ru-RU" sz="1400" dirty="0" smtClean="0">
                <a:latin typeface="Helvetica"/>
                <a:cs typeface="Helvetica"/>
              </a:rPr>
              <a:t>Полная техническая, креативная поддержка мероприятия, а также </a:t>
            </a:r>
            <a:r>
              <a:rPr lang="ru-RU" sz="1400" dirty="0" err="1" smtClean="0">
                <a:latin typeface="Helvetica"/>
                <a:cs typeface="Helvetica"/>
              </a:rPr>
              <a:t>продакшн</a:t>
            </a:r>
            <a:r>
              <a:rPr lang="ru-RU" sz="1400" dirty="0" smtClean="0">
                <a:latin typeface="Helvetica"/>
                <a:cs typeface="Helvetica"/>
              </a:rPr>
              <a:t> и застройка огромного конференц-зала</a:t>
            </a:r>
          </a:p>
          <a:p>
            <a:pPr algn="just"/>
            <a:endParaRPr lang="ru-RU" sz="1400" dirty="0">
              <a:latin typeface="Helvetica"/>
              <a:cs typeface="Helvetica"/>
            </a:endParaRPr>
          </a:p>
          <a:p>
            <a:pPr algn="just"/>
            <a:r>
              <a:rPr lang="ru-RU" sz="1400" dirty="0" smtClean="0">
                <a:latin typeface="Helvetica"/>
                <a:cs typeface="Helvetica"/>
              </a:rPr>
              <a:t>В рамках мероприятия, состоялся модный показ из последней коллекции светского модельера Александры Серовой.</a:t>
            </a:r>
          </a:p>
          <a:p>
            <a:endParaRPr lang="ru-RU" sz="1400" dirty="0"/>
          </a:p>
          <a:p>
            <a:endParaRPr lang="ru-RU" sz="1400" dirty="0"/>
          </a:p>
          <a:p>
            <a:endParaRPr lang="ru-RU" dirty="0"/>
          </a:p>
        </p:txBody>
      </p:sp>
      <p:pic>
        <p:nvPicPr>
          <p:cNvPr id="1026" name="Picture 2" descr="http://www.bestplastic.ru/binfiles/thumbs/w450/0001835_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591" y="212366"/>
            <a:ext cx="428625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estplastic.ru/binfiles/thumbs/w450/0001839_4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591" y="2886981"/>
            <a:ext cx="428625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955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estplastic.ru/binfiles/thumbs/w450/0001825_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30" y="2944131"/>
            <a:ext cx="428625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1.gstatic.com/images?q=tbn:ANd9GcTXQScgXjeP_wFDOlm_xIabE6E5mlO8aschfRnzExSvKSeDGFuMQ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30" y="155615"/>
            <a:ext cx="4286250" cy="26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1.gstatic.com/images?q=tbn:ANd9GcShoS4nOqZmEDdCTwWcazVGvkCy9VNkCTATc2daJL02cJcVzRK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32" y="155615"/>
            <a:ext cx="4462341" cy="26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bestplastic.ru/binfiles/thumbs/w450/0001818_4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31" y="2944131"/>
            <a:ext cx="4462341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129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Dream Girls - Credito Vlad Rapch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0"/>
            <a:ext cx="9906000" cy="673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5692" y="323755"/>
            <a:ext cx="5259372" cy="646331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chemeClr val="bg1"/>
                </a:solidFill>
                <a:latin typeface="Helvetica"/>
                <a:cs typeface="Helvetica"/>
              </a:rPr>
              <a:t>MEGA FASHION TOUR</a:t>
            </a:r>
            <a:endParaRPr lang="ru-RU" sz="3600" b="1" i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74442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11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346" y="0"/>
            <a:ext cx="4381300" cy="2917760"/>
          </a:xfrm>
          <a:prstGeom prst="rect">
            <a:avLst/>
          </a:prstGeom>
        </p:spPr>
      </p:pic>
      <p:pic>
        <p:nvPicPr>
          <p:cNvPr id="5" name="Изображение 4" descr="50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346" y="3004925"/>
            <a:ext cx="4381300" cy="29208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4307" y="282525"/>
            <a:ext cx="32620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MEGA Fashion TOUR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1272" y="1923322"/>
            <a:ext cx="39210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Helvetica"/>
                <a:cs typeface="Helvetica"/>
              </a:rPr>
              <a:t>Москва, Казань</a:t>
            </a:r>
          </a:p>
          <a:p>
            <a:endParaRPr lang="ru-RU" dirty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ТЦ «МЕГА»</a:t>
            </a:r>
          </a:p>
          <a:p>
            <a:endParaRPr lang="ru-RU" dirty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Показ мод</a:t>
            </a:r>
          </a:p>
          <a:p>
            <a:r>
              <a:rPr lang="ru-RU" dirty="0" smtClean="0">
                <a:latin typeface="Helvetica"/>
                <a:cs typeface="Helvetica"/>
              </a:rPr>
              <a:t>Участие </a:t>
            </a:r>
            <a:r>
              <a:rPr lang="en-US" dirty="0" smtClean="0">
                <a:latin typeface="Helvetica"/>
                <a:cs typeface="Helvetica"/>
              </a:rPr>
              <a:t>Celebrities </a:t>
            </a:r>
            <a:endParaRPr lang="ru-RU" dirty="0" smtClean="0">
              <a:latin typeface="Helvetica"/>
              <a:cs typeface="Helvetica"/>
            </a:endParaRPr>
          </a:p>
          <a:p>
            <a:r>
              <a:rPr lang="ru-RU" dirty="0" err="1" smtClean="0">
                <a:latin typeface="Helvetica"/>
                <a:cs typeface="Helvetica"/>
              </a:rPr>
              <a:t>Брендирование</a:t>
            </a:r>
            <a:r>
              <a:rPr lang="ru-RU" dirty="0" smtClean="0">
                <a:latin typeface="Helvetica"/>
                <a:cs typeface="Helvetica"/>
              </a:rPr>
              <a:t> площадки</a:t>
            </a:r>
            <a:endParaRPr lang="en-US" dirty="0" smtClean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Индивидуальная сувенирная продукция</a:t>
            </a:r>
          </a:p>
          <a:p>
            <a:r>
              <a:rPr lang="ru-RU" dirty="0" err="1" smtClean="0">
                <a:latin typeface="Helvetica"/>
                <a:cs typeface="Helvetica"/>
              </a:rPr>
              <a:t>Спонсоринг</a:t>
            </a:r>
            <a:endParaRPr lang="ru-RU" dirty="0" smtClean="0">
              <a:latin typeface="Helvetica"/>
              <a:cs typeface="Helvetica"/>
            </a:endParaRPr>
          </a:p>
          <a:p>
            <a:endParaRPr lang="ru-RU" dirty="0" smtClean="0">
              <a:latin typeface="Helvetica"/>
              <a:cs typeface="Helvetica"/>
            </a:endParaRPr>
          </a:p>
          <a:p>
            <a:endParaRPr lang="ru-RU" dirty="0">
              <a:latin typeface="Helvetica"/>
              <a:cs typeface="Helvetica"/>
            </a:endParaRPr>
          </a:p>
          <a:p>
            <a:endParaRPr lang="ru-RU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94873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4307" y="282525"/>
            <a:ext cx="32620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r>
              <a:rPr lang="ru-RU" sz="2800" dirty="0" smtClean="0">
                <a:latin typeface="Helvetica"/>
                <a:cs typeface="Helvetica"/>
              </a:rPr>
              <a:t>В</a:t>
            </a:r>
            <a:r>
              <a:rPr lang="ru-RU" sz="2800" dirty="0">
                <a:latin typeface="Helvetica"/>
                <a:cs typeface="Helvetica"/>
              </a:rPr>
              <a:t>ы</a:t>
            </a:r>
            <a:r>
              <a:rPr lang="ru-RU" sz="2800" dirty="0" smtClean="0">
                <a:latin typeface="Helvetica"/>
                <a:cs typeface="Helvetica"/>
              </a:rPr>
              <a:t>ездная конференция </a:t>
            </a:r>
            <a:r>
              <a:rPr lang="en-US" sz="2800" dirty="0" smtClean="0"/>
              <a:t>MERZ PHARMA</a:t>
            </a:r>
            <a:endParaRPr lang="ru-RU" sz="2800" dirty="0"/>
          </a:p>
        </p:txBody>
      </p:sp>
      <p:pic>
        <p:nvPicPr>
          <p:cNvPr id="2" name="Изображение 1" descr="merz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618" y="124522"/>
            <a:ext cx="4184032" cy="2801724"/>
          </a:xfrm>
          <a:prstGeom prst="rect">
            <a:avLst/>
          </a:prstGeom>
        </p:spPr>
      </p:pic>
      <p:pic>
        <p:nvPicPr>
          <p:cNvPr id="3" name="Изображение 2" descr="merz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618" y="3083450"/>
            <a:ext cx="4184031" cy="28048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2923" y="2527443"/>
            <a:ext cx="439792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Helvetica"/>
                <a:cs typeface="Helvetica"/>
              </a:rPr>
              <a:t>150 человек</a:t>
            </a:r>
          </a:p>
          <a:p>
            <a:endParaRPr lang="ru-RU" dirty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Черногория, </a:t>
            </a:r>
            <a:r>
              <a:rPr lang="en-US" dirty="0" smtClean="0">
                <a:latin typeface="Helvetica"/>
                <a:cs typeface="Helvetica"/>
              </a:rPr>
              <a:t>Splendid SPA Hotel</a:t>
            </a:r>
            <a:r>
              <a:rPr lang="ru-RU" dirty="0" smtClean="0">
                <a:latin typeface="Helvetica"/>
                <a:cs typeface="Helvetica"/>
              </a:rPr>
              <a:t> 5*</a:t>
            </a:r>
            <a:endParaRPr lang="en-US" dirty="0" smtClean="0">
              <a:latin typeface="Helvetica"/>
              <a:cs typeface="Helvetica"/>
            </a:endParaRPr>
          </a:p>
          <a:p>
            <a:endParaRPr lang="en-US" dirty="0">
              <a:latin typeface="Helvetica"/>
              <a:cs typeface="Helvetica"/>
            </a:endParaRPr>
          </a:p>
          <a:p>
            <a:r>
              <a:rPr lang="ru-RU" dirty="0" err="1" smtClean="0">
                <a:latin typeface="Helvetica"/>
                <a:cs typeface="Helvetica"/>
              </a:rPr>
              <a:t>Чатртерный</a:t>
            </a:r>
            <a:r>
              <a:rPr lang="ru-RU" dirty="0" smtClean="0">
                <a:latin typeface="Helvetica"/>
                <a:cs typeface="Helvetica"/>
              </a:rPr>
              <a:t> рейс АК «Якутия»</a:t>
            </a:r>
          </a:p>
          <a:p>
            <a:r>
              <a:rPr lang="ru-RU" dirty="0" smtClean="0">
                <a:latin typeface="Helvetica"/>
                <a:cs typeface="Helvetica"/>
              </a:rPr>
              <a:t>Конференция, тренинги</a:t>
            </a:r>
          </a:p>
          <a:p>
            <a:r>
              <a:rPr lang="ru-RU" dirty="0" smtClean="0">
                <a:latin typeface="Helvetica"/>
                <a:cs typeface="Helvetica"/>
              </a:rPr>
              <a:t>Экскурсия по г. </a:t>
            </a:r>
            <a:r>
              <a:rPr lang="ru-RU" dirty="0" err="1" smtClean="0">
                <a:latin typeface="Helvetica"/>
                <a:cs typeface="Helvetica"/>
              </a:rPr>
              <a:t>Будва</a:t>
            </a:r>
            <a:endParaRPr lang="ru-RU" dirty="0" smtClean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Концепция «</a:t>
            </a:r>
            <a:r>
              <a:rPr lang="en-US" dirty="0" smtClean="0">
                <a:latin typeface="Helvetica"/>
                <a:cs typeface="Helvetica"/>
              </a:rPr>
              <a:t>MERZ</a:t>
            </a:r>
            <a:r>
              <a:rPr lang="ru-RU" dirty="0" err="1" smtClean="0">
                <a:latin typeface="Helvetica"/>
                <a:cs typeface="Helvetica"/>
              </a:rPr>
              <a:t>ающая</a:t>
            </a:r>
            <a:r>
              <a:rPr lang="ru-RU" dirty="0" smtClean="0">
                <a:latin typeface="Helvetica"/>
                <a:cs typeface="Helvetica"/>
              </a:rPr>
              <a:t> флотилия»</a:t>
            </a:r>
          </a:p>
          <a:p>
            <a:r>
              <a:rPr lang="ru-RU" dirty="0" smtClean="0">
                <a:latin typeface="Helvetica"/>
                <a:cs typeface="Helvetica"/>
              </a:rPr>
              <a:t>Средневековый </a:t>
            </a:r>
            <a:r>
              <a:rPr lang="ru-RU" dirty="0" err="1" smtClean="0">
                <a:latin typeface="Helvetica"/>
                <a:cs typeface="Helvetica"/>
              </a:rPr>
              <a:t>квест</a:t>
            </a:r>
            <a:endParaRPr lang="ru-RU" dirty="0" smtClean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Соревнования в </a:t>
            </a:r>
            <a:r>
              <a:rPr lang="en-US" dirty="0" err="1" smtClean="0">
                <a:latin typeface="Helvetica"/>
                <a:cs typeface="Helvetica"/>
              </a:rPr>
              <a:t>aquapark</a:t>
            </a:r>
            <a:r>
              <a:rPr lang="en-US" dirty="0" smtClean="0">
                <a:latin typeface="Helvetica"/>
                <a:cs typeface="Helvetica"/>
              </a:rPr>
              <a:t>’</a:t>
            </a:r>
            <a:r>
              <a:rPr lang="ru-RU" dirty="0" smtClean="0">
                <a:latin typeface="Helvetica"/>
                <a:cs typeface="Helvetica"/>
              </a:rPr>
              <a:t>е</a:t>
            </a:r>
          </a:p>
          <a:p>
            <a:endParaRPr lang="ru-RU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13198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4307" y="282525"/>
            <a:ext cx="34239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r>
              <a:rPr lang="en-US" sz="2800" dirty="0" smtClean="0">
                <a:latin typeface="Helvetica"/>
                <a:cs typeface="Helvetica"/>
              </a:rPr>
              <a:t>Family DAY    </a:t>
            </a:r>
            <a:r>
              <a:rPr lang="en-US" sz="2800" dirty="0" smtClean="0"/>
              <a:t>KNAUF INSULATION</a:t>
            </a:r>
            <a:endParaRPr lang="ru-RU" sz="2800" dirty="0"/>
          </a:p>
        </p:txBody>
      </p:sp>
      <p:pic>
        <p:nvPicPr>
          <p:cNvPr id="3" name="Picture 2" descr="E:\ФОТО\ПОРТФОЛИО\Мероприятие 8 сентября\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189" y="139902"/>
            <a:ext cx="3891676" cy="305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ФОТО\ПОРТФОЛИО\Мероприятие 8 сентября\цкиАив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060" y="3282103"/>
            <a:ext cx="3866805" cy="257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2923" y="2527443"/>
            <a:ext cx="4291860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Helvetica"/>
                <a:cs typeface="Helvetica"/>
              </a:rPr>
              <a:t>250 человек</a:t>
            </a:r>
          </a:p>
          <a:p>
            <a:endParaRPr lang="ru-RU" dirty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Парк-Отель «Дракино»</a:t>
            </a:r>
            <a:endParaRPr lang="en-US" dirty="0" smtClean="0">
              <a:latin typeface="Helvetica"/>
              <a:cs typeface="Helvetica"/>
            </a:endParaRPr>
          </a:p>
          <a:p>
            <a:endParaRPr lang="en-US" dirty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Концепция «Древнерусские гуляния»</a:t>
            </a:r>
          </a:p>
          <a:p>
            <a:r>
              <a:rPr lang="ru-RU" dirty="0" smtClean="0">
                <a:latin typeface="Helvetica"/>
                <a:cs typeface="Helvetica"/>
              </a:rPr>
              <a:t>Город мастеров</a:t>
            </a:r>
          </a:p>
          <a:p>
            <a:r>
              <a:rPr lang="ru-RU" dirty="0" smtClean="0">
                <a:latin typeface="Helvetica"/>
                <a:cs typeface="Helvetica"/>
              </a:rPr>
              <a:t>Театр-реконструкция «Витязь»</a:t>
            </a:r>
          </a:p>
          <a:p>
            <a:r>
              <a:rPr lang="ru-RU" dirty="0" smtClean="0">
                <a:latin typeface="Helvetica"/>
                <a:cs typeface="Helvetica"/>
              </a:rPr>
              <a:t>Батуты</a:t>
            </a:r>
          </a:p>
          <a:p>
            <a:r>
              <a:rPr lang="ru-RU" dirty="0" smtClean="0">
                <a:latin typeface="Helvetica"/>
                <a:cs typeface="Helvetica"/>
              </a:rPr>
              <a:t>Катание на лошадях</a:t>
            </a:r>
          </a:p>
          <a:p>
            <a:r>
              <a:rPr lang="ru-RU" dirty="0" smtClean="0">
                <a:latin typeface="Helvetica"/>
                <a:cs typeface="Helvetica"/>
              </a:rPr>
              <a:t>Тематическая фотомастерская</a:t>
            </a:r>
            <a:endParaRPr lang="ru-RU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880563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ФОТО\ПОРТФОЛИО\Мероприятие 8 сентября\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8712"/>
            <a:ext cx="4572000" cy="318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E:\ФОТО\ПОРТФОЛИО\Мероприятие 8 сентября\нериявава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668713"/>
            <a:ext cx="4953000" cy="318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E:\ФОТО\ПОРТФОЛИО\Мероприятие 8 сентября\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864"/>
            <a:ext cx="4953000" cy="351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E:\ФОТО\ПОРТФОЛИО\Мероприятие 8 сентября\п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64"/>
            <a:ext cx="4572000" cy="351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476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4307" y="282525"/>
            <a:ext cx="34239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r>
              <a:rPr lang="ru-RU" sz="2800" dirty="0" smtClean="0">
                <a:latin typeface="Helvetica"/>
                <a:cs typeface="Helvetica"/>
              </a:rPr>
              <a:t>Новый Год    </a:t>
            </a:r>
            <a:r>
              <a:rPr lang="en-US" sz="2800" dirty="0" smtClean="0"/>
              <a:t>KNAUF INSULATION</a:t>
            </a:r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4747235" y="239182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Picture 3" descr="E:\ФОТО\КОРПОРАТИВЫ\Кнауф ЛАТИНО ПАТИ\В презу\IMG_09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666" y="180077"/>
            <a:ext cx="4229151" cy="281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ФОТО\КОРПОРАТИВЫ\Кнауф ЛАТИНО ПАТИ\В презу\IMG_1302sf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666" y="3139034"/>
            <a:ext cx="4229151" cy="281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4307" y="2638404"/>
            <a:ext cx="4044697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Helvetica"/>
                <a:cs typeface="Helvetica"/>
              </a:rPr>
              <a:t>1</a:t>
            </a:r>
            <a:r>
              <a:rPr lang="ru-RU" dirty="0">
                <a:latin typeface="Helvetica"/>
                <a:cs typeface="Helvetica"/>
              </a:rPr>
              <a:t>6</a:t>
            </a:r>
            <a:r>
              <a:rPr lang="ru-RU" dirty="0" smtClean="0">
                <a:latin typeface="Helvetica"/>
                <a:cs typeface="Helvetica"/>
              </a:rPr>
              <a:t>0 человек</a:t>
            </a:r>
          </a:p>
          <a:p>
            <a:endParaRPr lang="ru-RU" dirty="0">
              <a:latin typeface="Helvetica"/>
              <a:cs typeface="Helvetica"/>
            </a:endParaRPr>
          </a:p>
          <a:p>
            <a:r>
              <a:rPr lang="en-US" dirty="0" err="1" smtClean="0">
                <a:latin typeface="Helvetica"/>
                <a:cs typeface="Helvetica"/>
              </a:rPr>
              <a:t>Pin-UP</a:t>
            </a:r>
            <a:r>
              <a:rPr lang="en-US" dirty="0" smtClean="0">
                <a:latin typeface="Helvetica"/>
                <a:cs typeface="Helvetica"/>
              </a:rPr>
              <a:t> ROOMS</a:t>
            </a:r>
          </a:p>
          <a:p>
            <a:endParaRPr lang="en-US" dirty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Концепция «</a:t>
            </a:r>
            <a:r>
              <a:rPr lang="en-US" dirty="0" smtClean="0">
                <a:latin typeface="Helvetica"/>
                <a:cs typeface="Helvetica"/>
              </a:rPr>
              <a:t>Latino PARTY</a:t>
            </a:r>
            <a:r>
              <a:rPr lang="ru-RU" dirty="0" smtClean="0">
                <a:latin typeface="Helvetica"/>
                <a:cs typeface="Helvetica"/>
              </a:rPr>
              <a:t>»</a:t>
            </a:r>
            <a:endParaRPr lang="en-US" dirty="0" smtClean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Декорирование зала в стиле </a:t>
            </a:r>
            <a:r>
              <a:rPr lang="en-US" dirty="0" smtClean="0">
                <a:latin typeface="Helvetica"/>
                <a:cs typeface="Helvetica"/>
              </a:rPr>
              <a:t>Latino</a:t>
            </a:r>
            <a:endParaRPr lang="ru-RU" dirty="0" smtClean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Бразильское шоу</a:t>
            </a:r>
          </a:p>
          <a:p>
            <a:r>
              <a:rPr lang="ru-RU" dirty="0" smtClean="0">
                <a:latin typeface="Helvetica"/>
                <a:cs typeface="Helvetica"/>
              </a:rPr>
              <a:t>Кубинка-</a:t>
            </a:r>
            <a:r>
              <a:rPr lang="ru-RU" dirty="0" err="1" smtClean="0">
                <a:latin typeface="Helvetica"/>
                <a:cs typeface="Helvetica"/>
              </a:rPr>
              <a:t>фумилье</a:t>
            </a:r>
            <a:endParaRPr lang="en-US" dirty="0" smtClean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Раздача аксессуаров</a:t>
            </a:r>
          </a:p>
          <a:p>
            <a:r>
              <a:rPr lang="ru-RU" dirty="0" smtClean="0">
                <a:latin typeface="Helvetica"/>
                <a:cs typeface="Helvetica"/>
              </a:rPr>
              <a:t>Уникальная шоу-программа</a:t>
            </a:r>
            <a:endParaRPr lang="ru-RU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42809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ФОТО\КОРПОРАТИВЫ\Кнауф ЛАТИНО ПАТИ\В презу\IMG_10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" y="185776"/>
            <a:ext cx="4465123" cy="297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ФОТО\КОРПОРАТИВЫ\Кнауф ЛАТИНО ПАТИ\В презу\IMG_1405смолл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9" y="185776"/>
            <a:ext cx="4467915" cy="297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E:\ФОТО\КОРПОРАТИВЫ\Кнауф ЛАТИНО ПАТИ\В презу\IMG_1519смолл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" y="3330620"/>
            <a:ext cx="4465123" cy="297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E:\ФОТО\КОРПОРАТИВЫ\Кнауф ЛАТИНО ПАТИ\В презу\1 фото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9" y="3330620"/>
            <a:ext cx="4515959" cy="297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208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4307" y="282525"/>
            <a:ext cx="32620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r>
              <a:rPr lang="ru-RU" sz="2800" dirty="0" smtClean="0">
                <a:latin typeface="Helvetica"/>
                <a:cs typeface="Helvetica"/>
              </a:rPr>
              <a:t>Корпоративное мероприятие </a:t>
            </a:r>
            <a:r>
              <a:rPr lang="en-US" sz="2800" dirty="0" smtClean="0"/>
              <a:t>Mitsubishi Motors </a:t>
            </a:r>
            <a:endParaRPr lang="ru-RU" sz="2800" dirty="0"/>
          </a:p>
        </p:txBody>
      </p:sp>
      <p:pic>
        <p:nvPicPr>
          <p:cNvPr id="2" name="Изображение 1" descr="rolf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630" y="282525"/>
            <a:ext cx="4444861" cy="2655181"/>
          </a:xfrm>
          <a:prstGeom prst="rect">
            <a:avLst/>
          </a:prstGeom>
        </p:spPr>
      </p:pic>
      <p:pic>
        <p:nvPicPr>
          <p:cNvPr id="3" name="Изображение 2" descr="rolf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630" y="3024028"/>
            <a:ext cx="4444861" cy="29288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5253" y="2638404"/>
            <a:ext cx="45176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Helvetica"/>
                <a:cs typeface="Helvetica"/>
              </a:rPr>
              <a:t>2</a:t>
            </a:r>
            <a:r>
              <a:rPr lang="en-US" dirty="0" smtClean="0">
                <a:latin typeface="Helvetica"/>
                <a:cs typeface="Helvetica"/>
              </a:rPr>
              <a:t>7</a:t>
            </a:r>
            <a:r>
              <a:rPr lang="ru-RU" dirty="0" smtClean="0">
                <a:latin typeface="Helvetica"/>
                <a:cs typeface="Helvetica"/>
              </a:rPr>
              <a:t>0 человек</a:t>
            </a:r>
          </a:p>
          <a:p>
            <a:endParaRPr lang="ru-RU" dirty="0">
              <a:latin typeface="Helvetica"/>
              <a:cs typeface="Helvetica"/>
            </a:endParaRPr>
          </a:p>
          <a:p>
            <a:r>
              <a:rPr lang="en-US" dirty="0" smtClean="0">
                <a:latin typeface="Helvetica"/>
                <a:cs typeface="Helvetica"/>
              </a:rPr>
              <a:t>Royal Hall</a:t>
            </a:r>
          </a:p>
          <a:p>
            <a:endParaRPr lang="en-US" dirty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Концепция «</a:t>
            </a:r>
            <a:r>
              <a:rPr lang="en-US" dirty="0" smtClean="0">
                <a:latin typeface="Helvetica"/>
                <a:cs typeface="Helvetica"/>
              </a:rPr>
              <a:t>Top Secret Party</a:t>
            </a:r>
            <a:r>
              <a:rPr lang="ru-RU" dirty="0" smtClean="0">
                <a:latin typeface="Helvetica"/>
                <a:cs typeface="Helvetica"/>
              </a:rPr>
              <a:t>»</a:t>
            </a:r>
            <a:endParaRPr lang="en-US" dirty="0" smtClean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Декорирование зала в стиле </a:t>
            </a:r>
            <a:r>
              <a:rPr lang="ru-RU" dirty="0" err="1" smtClean="0">
                <a:latin typeface="Helvetica"/>
                <a:cs typeface="Helvetica"/>
              </a:rPr>
              <a:t>Бондианы</a:t>
            </a:r>
            <a:endParaRPr lang="ru-RU" dirty="0" smtClean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Раздача аксессуаров</a:t>
            </a:r>
          </a:p>
          <a:p>
            <a:r>
              <a:rPr lang="ru-RU" dirty="0" smtClean="0">
                <a:latin typeface="Helvetica"/>
                <a:cs typeface="Helvetica"/>
              </a:rPr>
              <a:t>Уникальная шоу-программа</a:t>
            </a:r>
            <a:endParaRPr lang="ru-RU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63880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4307" y="282525"/>
            <a:ext cx="32620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r>
              <a:rPr lang="en-US" sz="2800" dirty="0" smtClean="0">
                <a:latin typeface="Helvetica"/>
                <a:cs typeface="Helvetica"/>
              </a:rPr>
              <a:t>Fleet Event </a:t>
            </a:r>
          </a:p>
          <a:p>
            <a:r>
              <a:rPr lang="en-US" sz="2800" dirty="0" smtClean="0"/>
              <a:t>Nissan </a:t>
            </a:r>
            <a:r>
              <a:rPr lang="en-US" sz="2800" dirty="0" err="1" smtClean="0"/>
              <a:t>Almera</a:t>
            </a:r>
            <a:endParaRPr lang="ru-RU" sz="2800" dirty="0"/>
          </a:p>
        </p:txBody>
      </p:sp>
      <p:pic>
        <p:nvPicPr>
          <p:cNvPr id="4" name="Изображение 3" descr="IMG_296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718" y="99617"/>
            <a:ext cx="4300422" cy="2766370"/>
          </a:xfrm>
          <a:prstGeom prst="rect">
            <a:avLst/>
          </a:prstGeom>
        </p:spPr>
      </p:pic>
      <p:pic>
        <p:nvPicPr>
          <p:cNvPr id="6" name="Изображение 5" descr="nissa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718" y="2970314"/>
            <a:ext cx="4300422" cy="29168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4307" y="2127323"/>
            <a:ext cx="4673049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Helvetica"/>
                <a:cs typeface="Helvetica"/>
              </a:rPr>
              <a:t>230 человек</a:t>
            </a:r>
          </a:p>
          <a:p>
            <a:endParaRPr lang="ru-RU" dirty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Павильон №2, Сокольники</a:t>
            </a:r>
          </a:p>
          <a:p>
            <a:endParaRPr lang="ru-RU" dirty="0">
              <a:latin typeface="Helvetica"/>
              <a:cs typeface="Helvetica"/>
            </a:endParaRPr>
          </a:p>
          <a:p>
            <a:r>
              <a:rPr lang="ru-RU" dirty="0" smtClean="0">
                <a:latin typeface="Helvetica"/>
                <a:cs typeface="Helvetica"/>
              </a:rPr>
              <a:t>Концепция «Территория хороших дорог»</a:t>
            </a:r>
          </a:p>
          <a:p>
            <a:r>
              <a:rPr lang="en-US" dirty="0" smtClean="0">
                <a:latin typeface="Helvetica"/>
                <a:cs typeface="Helvetica"/>
              </a:rPr>
              <a:t>3D Mapping </a:t>
            </a:r>
            <a:r>
              <a:rPr lang="en-US" dirty="0" err="1" smtClean="0">
                <a:latin typeface="Helvetica"/>
                <a:cs typeface="Helvetica"/>
              </a:rPr>
              <a:t>Almera</a:t>
            </a:r>
            <a:r>
              <a:rPr lang="en-US" dirty="0" smtClean="0">
                <a:latin typeface="Helvetica"/>
                <a:cs typeface="Helvetica"/>
              </a:rPr>
              <a:t> </a:t>
            </a:r>
          </a:p>
          <a:p>
            <a:r>
              <a:rPr lang="ru-RU" dirty="0" smtClean="0">
                <a:latin typeface="Helvetica"/>
                <a:cs typeface="Helvetica"/>
              </a:rPr>
              <a:t>Конференция для менеджеров </a:t>
            </a:r>
            <a:r>
              <a:rPr lang="en-US" dirty="0" smtClean="0">
                <a:latin typeface="Helvetica"/>
                <a:cs typeface="Helvetica"/>
              </a:rPr>
              <a:t>Nissan </a:t>
            </a:r>
          </a:p>
          <a:p>
            <a:r>
              <a:rPr lang="ru-RU" dirty="0" smtClean="0">
                <a:latin typeface="Helvetica"/>
                <a:cs typeface="Helvetica"/>
              </a:rPr>
              <a:t>Шоу-программа, театр пластики</a:t>
            </a:r>
          </a:p>
          <a:p>
            <a:r>
              <a:rPr lang="ru-RU" dirty="0" smtClean="0">
                <a:latin typeface="Helvetica"/>
                <a:cs typeface="Helvetica"/>
              </a:rPr>
              <a:t>Уникальная фотовыставка</a:t>
            </a:r>
          </a:p>
          <a:p>
            <a:r>
              <a:rPr lang="ru-RU" dirty="0" smtClean="0">
                <a:latin typeface="Helvetica"/>
                <a:cs typeface="Helvetica"/>
              </a:rPr>
              <a:t>Тест-драйв </a:t>
            </a:r>
            <a:r>
              <a:rPr lang="en-US" dirty="0" smtClean="0">
                <a:latin typeface="Helvetica"/>
                <a:cs typeface="Helvetica"/>
              </a:rPr>
              <a:t>outdoor</a:t>
            </a:r>
          </a:p>
          <a:p>
            <a:r>
              <a:rPr lang="ru-RU" dirty="0" err="1" smtClean="0">
                <a:latin typeface="Helvetica"/>
                <a:cs typeface="Helvetica"/>
              </a:rPr>
              <a:t>Брендирование</a:t>
            </a:r>
            <a:r>
              <a:rPr lang="ru-RU" dirty="0" smtClean="0">
                <a:latin typeface="Helvetica"/>
                <a:cs typeface="Helvetica"/>
              </a:rPr>
              <a:t> территории</a:t>
            </a:r>
          </a:p>
          <a:p>
            <a:r>
              <a:rPr lang="ru-RU" dirty="0" smtClean="0">
                <a:latin typeface="Helvetica"/>
                <a:cs typeface="Helvetica"/>
              </a:rPr>
              <a:t>Сувенирная продукция</a:t>
            </a:r>
            <a:endParaRPr lang="ru-RU" dirty="0">
              <a:latin typeface="Helvetica"/>
              <a:cs typeface="Helvetica"/>
            </a:endParaRPr>
          </a:p>
          <a:p>
            <a:endParaRPr lang="ru-RU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63391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Наша база партнеров по всей России (отели, конгресс-залы, рестораны,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DMC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 и др.) позволяет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оперативно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 предоставлять необходимую информацию, а также быть уверенными в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качественном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 предоставлении услуг нашим Клиентам.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Сеть партнеров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 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во всех городах- </a:t>
            </a:r>
            <a:r>
              <a:rPr lang="ru-RU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миллионниках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 и областных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центрах является еще одним конкурентным преимуществом 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нашего Агентства. </a:t>
            </a:r>
          </a:p>
          <a:p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Helvetica CY"/>
              <a:cs typeface="Helvetica CY"/>
            </a:endParaRPr>
          </a:p>
          <a:p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Отлаженная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структура работы с партнерами  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CY"/>
                <a:cs typeface="Helvetica CY"/>
              </a:rPr>
              <a:t>обеспечивает гарантию качества и своевременность работ в любом регионе России.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Helvetica CY"/>
                <a:cs typeface="Helvetica CY"/>
              </a:rPr>
              <a:t>Наша география</a:t>
            </a:r>
            <a:endParaRPr lang="ru-RU" b="1" dirty="0">
              <a:latin typeface="Helvetica CY"/>
              <a:cs typeface="Helvetica CY"/>
            </a:endParaRPr>
          </a:p>
        </p:txBody>
      </p:sp>
      <p:pic>
        <p:nvPicPr>
          <p:cNvPr id="2052" name="Picture 4" descr="C:\Users\Алексей\Desktop\Без имени-1.gif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r="3268"/>
          <a:stretch>
            <a:fillRect/>
          </a:stretch>
        </p:blipFill>
        <p:spPr bwMode="auto"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915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7422" y="241165"/>
            <a:ext cx="4418864" cy="1384995"/>
          </a:xfrm>
          <a:noFill/>
        </p:spPr>
        <p:txBody>
          <a:bodyPr wrap="square" rtlCol="0">
            <a:spAutoFit/>
          </a:bodyPr>
          <a:lstStyle/>
          <a:p>
            <a:pPr defTabSz="457187"/>
            <a:r>
              <a:rPr lang="ru-RU" sz="2800" dirty="0" smtClean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Ежегодный </a:t>
            </a:r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Форум </a:t>
            </a:r>
            <a:r>
              <a:rPr lang="en-US" sz="2800" dirty="0" smtClean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Hitachi </a:t>
            </a:r>
            <a:r>
              <a:rPr lang="ru-RU" sz="2800" dirty="0" smtClean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Москва</a:t>
            </a:r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, Киев (2011, 2012, 2013 г.)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Наши задачи: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Подбор площадки проведения (300 чел.)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Создание и поддержка сайта проекта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Создание и поддержка в соц. Сетях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</a:t>
            </a:r>
            <a:r>
              <a:rPr lang="ru-RU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колл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-центра (сбор данных, </a:t>
            </a:r>
            <a:r>
              <a:rPr lang="ru-RU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обзвон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 участников и пр.)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Дизайн и полиграфия проекта (оформление площадки, печатная продукция, сувениры)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Создание видео-ролика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Обработка презентаций докладчиков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Работа со спонсорами и партнёрами проекта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Выставка спонсоров и партнеров (дизайн и изготовление стендов и пр.)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питания участников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Предоставление оборудования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регистрации участников, партнеров, спонсоров, СМИ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развлекательной программы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И пр.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Helvetica CY"/>
              <a:cs typeface="Helvetica CY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r="97"/>
          <a:stretch>
            <a:fillRect/>
          </a:stretch>
        </p:blipFill>
        <p:spPr>
          <a:xfrm>
            <a:off x="186819" y="3237845"/>
            <a:ext cx="4088301" cy="2727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Алексей\Desktop\Для Михаила 2\IMG_0014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" r="56"/>
          <a:stretch>
            <a:fillRect/>
          </a:stretch>
        </p:blipFill>
        <p:spPr bwMode="auto">
          <a:xfrm>
            <a:off x="186819" y="219214"/>
            <a:ext cx="4088301" cy="2727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195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735" y="254424"/>
            <a:ext cx="4813719" cy="1384995"/>
          </a:xfrm>
          <a:noFill/>
        </p:spPr>
        <p:txBody>
          <a:bodyPr wrap="square" rtlCol="0">
            <a:spAutoFit/>
          </a:bodyPr>
          <a:lstStyle/>
          <a:p>
            <a:pPr defTabSz="457187"/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Партнерская конференция по инновационным проектам  РВК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Наши задачи: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Подбор нестандартной площадки проведения (200 чел.)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Сценарий, креативная идея и производство видео-роликов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Дизайн и полиграфия проекта (нестандартное оформление площадки, печатная продукция, сувениры)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Обработка презентаций докладчиков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Работа с партнёрами проекта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пресс-конференции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Выставка партнеров (дизайн и изготовление стендов и пр.)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питания участников (выездной </a:t>
            </a:r>
            <a:r>
              <a:rPr lang="ru-RU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кейтеринг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Предоставление оборудования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регистрации участников, партнеров, спонсоров, СМИ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развлекательной программы</a:t>
            </a:r>
          </a:p>
          <a:p>
            <a:pPr>
              <a:buNone/>
            </a:pP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Helvetica CY"/>
              <a:cs typeface="Helvetica CY"/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9" r="7649"/>
          <a:stretch>
            <a:fillRect/>
          </a:stretch>
        </p:blipFill>
        <p:spPr>
          <a:xfrm>
            <a:off x="285463" y="243873"/>
            <a:ext cx="4180705" cy="2789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1" r="13111"/>
          <a:stretch>
            <a:fillRect/>
          </a:stretch>
        </p:blipFill>
        <p:spPr bwMode="auto">
          <a:xfrm>
            <a:off x="285463" y="3287162"/>
            <a:ext cx="4180705" cy="2789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970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735" y="301625"/>
            <a:ext cx="4813719" cy="1384995"/>
          </a:xfrm>
          <a:noFill/>
        </p:spPr>
        <p:txBody>
          <a:bodyPr wrap="square" rtlCol="0">
            <a:spAutoFit/>
          </a:bodyPr>
          <a:lstStyle/>
          <a:p>
            <a:pPr defTabSz="457187"/>
            <a:r>
              <a:rPr lang="ru-RU" sz="2800" dirty="0" smtClean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Поощрительная </a:t>
            </a:r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поездка для партнеров </a:t>
            </a:r>
            <a:r>
              <a:rPr lang="en-US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STADA</a:t>
            </a:r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/»</a:t>
            </a:r>
            <a:r>
              <a:rPr lang="ru-RU" sz="2800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Нижфарм</a:t>
            </a:r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4953735" y="1696465"/>
            <a:ext cx="4418864" cy="3748528"/>
          </a:xfrm>
        </p:spPr>
        <p:txBody>
          <a:bodyPr/>
          <a:lstStyle/>
          <a:p>
            <a:pPr>
              <a:buNone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Наши задачи: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Подбор наиболее интересного предложения для группы (чемпионат по футболу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EURO2012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 Польша-Украина на 100 чел. ВИП уровень)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прямое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 взаимодействие с УЕФА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на предмет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 предоставления лучших мест на стадионах, организации питания для гостей, ВИП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услуги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подбор, бронирование отелей и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авиабилетов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ВИП проходов в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аэропортах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наземного обслуживания (встречи/проводы в аэропортах, трансферы, эскорты)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- организация развлекательной части поездок (экскурсии, программы в Варшаве, Кракове, Киеве и т.д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.)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организация питания для групп различного уровня и категорий </a:t>
            </a:r>
            <a:endParaRPr lang="ru-RU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 CY"/>
              <a:cs typeface="Helvetica CY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подбор, реализация и производство сувенирной продукции (различной для каждой группы)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Полное сопровождение проекта для гарантии наиболее высокого уровня обслуживания  поставщиками услуг, гибкий подход к любому запросу клиентов.</a:t>
            </a:r>
          </a:p>
          <a:p>
            <a:pPr>
              <a:buNone/>
            </a:pPr>
            <a:endParaRPr lang="ru-RU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 CY"/>
              <a:cs typeface="Helvetica CY"/>
            </a:endParaRPr>
          </a:p>
          <a:p>
            <a:pPr>
              <a:buNone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CY"/>
                <a:cs typeface="Helvetica CY"/>
              </a:rPr>
              <a:t>! Длительность проекта: 26 дней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Helvetica CY"/>
              <a:cs typeface="Helvetica CY"/>
            </a:endParaRPr>
          </a:p>
        </p:txBody>
      </p:sp>
      <p:pic>
        <p:nvPicPr>
          <p:cNvPr id="8" name="e7c8f50b-c7d4-472b-a803-b0d573bac477" descr="7836A957-33AC-49E7-AD0D-8399F0B9209B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" r="34"/>
          <a:stretch>
            <a:fillRect/>
          </a:stretch>
        </p:blipFill>
        <p:spPr bwMode="auto">
          <a:xfrm>
            <a:off x="199679" y="3141531"/>
            <a:ext cx="4309553" cy="2875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stadiums.at.ua/_nw/82/70869801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" r="280"/>
          <a:stretch>
            <a:fillRect/>
          </a:stretch>
        </p:blipFill>
        <p:spPr bwMode="auto">
          <a:xfrm>
            <a:off x="199678" y="115055"/>
            <a:ext cx="4309553" cy="2875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459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32584"/>
            <a:ext cx="4813719" cy="954107"/>
          </a:xfrm>
          <a:noFill/>
        </p:spPr>
        <p:txBody>
          <a:bodyPr wrap="square" rtlCol="0">
            <a:spAutoFit/>
          </a:bodyPr>
          <a:lstStyle/>
          <a:p>
            <a:pPr defTabSz="457187"/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День рождения </a:t>
            </a:r>
            <a:r>
              <a:rPr lang="ru-RU" sz="2800" dirty="0" smtClean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</a:br>
            <a:r>
              <a:rPr lang="en-US" sz="2800" dirty="0" err="1" smtClean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HeadHunter</a:t>
            </a:r>
            <a:r>
              <a:rPr lang="ru-RU" sz="2800" dirty="0" smtClean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2012, 2013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0" y="1818861"/>
            <a:ext cx="4418864" cy="3748528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Helvetica"/>
              <a:cs typeface="Helvetica"/>
            </a:endParaRPr>
          </a:p>
          <a:p>
            <a:pPr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Задача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:  провести незабываемый вечер для партнеров, клиентов, заказчиков и топ-менеджмента компании, всего – 400 чел.</a:t>
            </a:r>
          </a:p>
          <a:p>
            <a:pPr>
              <a:spcBef>
                <a:spcPts val="0"/>
              </a:spcBef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Helvetica"/>
              <a:cs typeface="Helvetica"/>
            </a:endParaRPr>
          </a:p>
          <a:p>
            <a:pPr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Результат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:  была разработана концепция 2012 – «В джазе только девушки», приглашенная звезда - Ева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Польна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, 2013 - «Алиса в стране чудес», приглашенная звезда - «Елка».</a:t>
            </a:r>
          </a:p>
          <a:p>
            <a:pPr>
              <a:spcBef>
                <a:spcPts val="0"/>
              </a:spcBef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Helvetica"/>
              <a:cs typeface="Helvetica"/>
            </a:endParaRPr>
          </a:p>
          <a:p>
            <a:pPr>
              <a:spcBef>
                <a:spcPts val="0"/>
              </a:spcBef>
              <a:buNone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2" name="Picture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48" y="242947"/>
            <a:ext cx="3976952" cy="2634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9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48" y="3096225"/>
            <a:ext cx="3976952" cy="2634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3882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9944"/>
            <a:ext cx="4813719" cy="954107"/>
          </a:xfrm>
          <a:noFill/>
        </p:spPr>
        <p:txBody>
          <a:bodyPr wrap="square" rtlCol="0">
            <a:spAutoFit/>
          </a:bodyPr>
          <a:lstStyle/>
          <a:p>
            <a:pPr defTabSz="457187"/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Партнерская конференция </a:t>
            </a:r>
            <a:r>
              <a:rPr lang="en-US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Fujitsu </a:t>
            </a:r>
            <a:r>
              <a:rPr lang="ru-RU" sz="2800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2012, 2013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0" y="1439651"/>
            <a:ext cx="4418864" cy="3748528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Задача</a:t>
            </a: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: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 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 провести выездное мероприятие в Подмосковье на три дня на 50 чел. с деловой частью и вечерними программами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Helvetica"/>
              <a:cs typeface="Helvetica"/>
            </a:endParaRPr>
          </a:p>
          <a:p>
            <a:pPr>
              <a:spcBef>
                <a:spcPts val="0"/>
              </a:spcBef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Helvetica"/>
              <a:cs typeface="Helvetica"/>
            </a:endParaRPr>
          </a:p>
          <a:p>
            <a:pPr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Результат</a:t>
            </a:r>
            <a:r>
              <a:rPr lang="ru-RU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: 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 вечерние программы включали в Ареале в себя игры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Что?Где?Когда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?, рисование корпоративной картины, соревнования по боулингу, песни с бардом вокруг костра.</a:t>
            </a:r>
          </a:p>
          <a:p>
            <a:pPr>
              <a:spcBef>
                <a:spcPts val="0"/>
              </a:spcBef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Helvetica"/>
              <a:cs typeface="Helvetica"/>
            </a:endParaRPr>
          </a:p>
          <a:p>
            <a:pPr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Эффект: 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rPr>
              <a:t>В неформальной обстановке удалось познакомить всех партнеров, завязать хорошие отношения для будущего бизнеса.</a:t>
            </a:r>
          </a:p>
          <a:p>
            <a:pPr>
              <a:spcBef>
                <a:spcPts val="0"/>
              </a:spcBef>
              <a:buNone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Helvetica CY"/>
              <a:cs typeface="Helvetica CY"/>
            </a:endParaRPr>
          </a:p>
        </p:txBody>
      </p:sp>
      <p:pic>
        <p:nvPicPr>
          <p:cNvPr id="12" name="Picture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439" y="3547780"/>
            <a:ext cx="3167262" cy="2375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9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439" y="129944"/>
            <a:ext cx="3433961" cy="3191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9032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3665049" y="4584700"/>
            <a:ext cx="5872163" cy="1373256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009EE0"/>
                </a:solidFill>
                <a:latin typeface="Helvetica CY"/>
                <a:cs typeface="Helvetica CY"/>
              </a:rPr>
              <a:t>Команда ООО «Ту Смарт»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3899" y="1758044"/>
            <a:ext cx="8496301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9EE0"/>
                </a:solidFill>
                <a:latin typeface="Helvetica CY"/>
                <a:cs typeface="Helvetica CY"/>
              </a:rPr>
              <a:t>Мы уверены, наш опыт и желание создавать и реализовывать нестандартные и качественные проекты, позволит нам вместе укрепить и приумножить успех Вашего бизнеса!</a:t>
            </a:r>
            <a:r>
              <a:rPr lang="en-US" dirty="0" smtClean="0">
                <a:solidFill>
                  <a:srgbClr val="009EE0"/>
                </a:solidFill>
                <a:latin typeface="Helvetica CY"/>
                <a:cs typeface="Helvetica CY"/>
              </a:rPr>
              <a:t/>
            </a:r>
            <a:br>
              <a:rPr lang="en-US" dirty="0" smtClean="0">
                <a:solidFill>
                  <a:srgbClr val="009EE0"/>
                </a:solidFill>
                <a:latin typeface="Helvetica CY"/>
                <a:cs typeface="Helvetica CY"/>
              </a:rPr>
            </a:br>
            <a:r>
              <a:rPr lang="en-US" dirty="0">
                <a:solidFill>
                  <a:srgbClr val="009EE0"/>
                </a:solidFill>
                <a:latin typeface="Helvetica CY"/>
                <a:cs typeface="Helvetica CY"/>
              </a:rPr>
              <a:t/>
            </a:r>
            <a:br>
              <a:rPr lang="en-US" dirty="0">
                <a:solidFill>
                  <a:srgbClr val="009EE0"/>
                </a:solidFill>
                <a:latin typeface="Helvetica CY"/>
                <a:cs typeface="Helvetica CY"/>
              </a:rPr>
            </a:br>
            <a:endParaRPr lang="ru-RU" b="1" dirty="0">
              <a:solidFill>
                <a:srgbClr val="009EE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CY"/>
              <a:cs typeface="Helvetica CY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-66675" y="4019551"/>
            <a:ext cx="965835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rgbClr val="00C8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600" dirty="0">
              <a:solidFill>
                <a:srgbClr val="009EE0"/>
              </a:solidFill>
              <a:latin typeface="Helvetica CY"/>
              <a:cs typeface="Helvetica CY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0008" y="3243452"/>
            <a:ext cx="37080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9E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CY"/>
                <a:cs typeface="Helvetica CY"/>
              </a:rPr>
              <a:t>Время жить по-новому!</a:t>
            </a:r>
            <a:endParaRPr lang="ru-RU" sz="2800" dirty="0">
              <a:latin typeface="Helvetica CY"/>
              <a:cs typeface="Helvetica CY"/>
            </a:endParaRPr>
          </a:p>
        </p:txBody>
      </p:sp>
    </p:spTree>
    <p:extLst>
      <p:ext uri="{BB962C8B-B14F-4D97-AF65-F5344CB8AC3E}">
        <p14:creationId xmlns:p14="http://schemas.microsoft.com/office/powerpoint/2010/main" val="1673253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86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-SMART_Agency_Credentials_Finance_2011_1">
  <a:themeElements>
    <a:clrScheme name="[2-SMART]">
      <a:dk1>
        <a:sysClr val="windowText" lastClr="000000"/>
      </a:dk1>
      <a:lt1>
        <a:sysClr val="window" lastClr="FFFFFF"/>
      </a:lt1>
      <a:dk2>
        <a:srgbClr val="009EE0"/>
      </a:dk2>
      <a:lt2>
        <a:srgbClr val="FFFFFF"/>
      </a:lt2>
      <a:accent1>
        <a:srgbClr val="009EE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[2-SMART]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[2-SMART]">
    <a:dk1>
      <a:sysClr val="windowText" lastClr="000000"/>
    </a:dk1>
    <a:lt1>
      <a:sysClr val="window" lastClr="FFFFFF"/>
    </a:lt1>
    <a:dk2>
      <a:srgbClr val="009EE0"/>
    </a:dk2>
    <a:lt2>
      <a:srgbClr val="FFFFFF"/>
    </a:lt2>
    <a:accent1>
      <a:srgbClr val="009EE0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17365D"/>
    </a:hlink>
    <a:folHlink>
      <a:srgbClr val="17365D"/>
    </a:folHlink>
  </a:clrScheme>
</a:themeOverride>
</file>

<file path=ppt/theme/themeOverride2.xml><?xml version="1.0" encoding="utf-8"?>
<a:themeOverride xmlns:a="http://schemas.openxmlformats.org/drawingml/2006/main">
  <a:clrScheme name="[2-SMART]">
    <a:dk1>
      <a:sysClr val="windowText" lastClr="000000"/>
    </a:dk1>
    <a:lt1>
      <a:sysClr val="window" lastClr="FFFFFF"/>
    </a:lt1>
    <a:dk2>
      <a:srgbClr val="009EE0"/>
    </a:dk2>
    <a:lt2>
      <a:srgbClr val="FFFFFF"/>
    </a:lt2>
    <a:accent1>
      <a:srgbClr val="009EE0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17365D"/>
    </a:hlink>
    <a:folHlink>
      <a:srgbClr val="17365D"/>
    </a:folHlink>
  </a:clrScheme>
</a:themeOverride>
</file>

<file path=ppt/theme/themeOverride3.xml><?xml version="1.0" encoding="utf-8"?>
<a:themeOverride xmlns:a="http://schemas.openxmlformats.org/drawingml/2006/main">
  <a:clrScheme name="[2-SMART]">
    <a:dk1>
      <a:sysClr val="windowText" lastClr="000000"/>
    </a:dk1>
    <a:lt1>
      <a:sysClr val="window" lastClr="FFFFFF"/>
    </a:lt1>
    <a:dk2>
      <a:srgbClr val="009EE0"/>
    </a:dk2>
    <a:lt2>
      <a:srgbClr val="FFFFFF"/>
    </a:lt2>
    <a:accent1>
      <a:srgbClr val="009EE0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17365D"/>
    </a:hlink>
    <a:folHlink>
      <a:srgbClr val="17365D"/>
    </a:folHlink>
  </a:clrScheme>
</a:themeOverride>
</file>

<file path=ppt/theme/themeOverride4.xml><?xml version="1.0" encoding="utf-8"?>
<a:themeOverride xmlns:a="http://schemas.openxmlformats.org/drawingml/2006/main">
  <a:clrScheme name="[2-SMART]">
    <a:dk1>
      <a:sysClr val="windowText" lastClr="000000"/>
    </a:dk1>
    <a:lt1>
      <a:sysClr val="window" lastClr="FFFFFF"/>
    </a:lt1>
    <a:dk2>
      <a:srgbClr val="009EE0"/>
    </a:dk2>
    <a:lt2>
      <a:srgbClr val="FFFFFF"/>
    </a:lt2>
    <a:accent1>
      <a:srgbClr val="009EE0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17365D"/>
    </a:hlink>
    <a:folHlink>
      <a:srgbClr val="17365D"/>
    </a:folHlink>
  </a:clrScheme>
</a:themeOverride>
</file>

<file path=ppt/theme/themeOverride5.xml><?xml version="1.0" encoding="utf-8"?>
<a:themeOverride xmlns:a="http://schemas.openxmlformats.org/drawingml/2006/main">
  <a:clrScheme name="[2-SMART]">
    <a:dk1>
      <a:sysClr val="windowText" lastClr="000000"/>
    </a:dk1>
    <a:lt1>
      <a:sysClr val="window" lastClr="FFFFFF"/>
    </a:lt1>
    <a:dk2>
      <a:srgbClr val="009EE0"/>
    </a:dk2>
    <a:lt2>
      <a:srgbClr val="FFFFFF"/>
    </a:lt2>
    <a:accent1>
      <a:srgbClr val="009EE0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17365D"/>
    </a:hlink>
    <a:folHlink>
      <a:srgbClr val="17365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13321</TotalTime>
  <Words>799</Words>
  <Application>Microsoft Macintosh PowerPoint</Application>
  <PresentationFormat>Лист A4 (210x297 мм)</PresentationFormat>
  <Paragraphs>174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2-SMART_Agency_Credentials_Finance_2011_1</vt:lpstr>
      <vt:lpstr>Презентация PowerPoint</vt:lpstr>
      <vt:lpstr>Презентация PowerPoint</vt:lpstr>
      <vt:lpstr>Наши услуги: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Наша география</vt:lpstr>
      <vt:lpstr>Ежегодный Форум Hitachi Москва, Киев (2011, 2012, 2013 г.)</vt:lpstr>
      <vt:lpstr>Партнерская конференция по инновационным проектам  РВК</vt:lpstr>
      <vt:lpstr>Поощрительная поездка для партнеров STADA/»Нижфарм»</vt:lpstr>
      <vt:lpstr>День рождения  HeadHunter 2012, 2013</vt:lpstr>
      <vt:lpstr>Партнерская конференция Fujitsu 2012, 2013</vt:lpstr>
      <vt:lpstr>Мы уверены, наш опыт и желание создавать и реализовывать нестандартные и качественные проекты, позволит нам вместе укрепить и приумножить успех Вашего бизнеса!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Dmitry Subbotin</cp:lastModifiedBy>
  <cp:revision>113</cp:revision>
  <dcterms:created xsi:type="dcterms:W3CDTF">2012-02-06T13:59:13Z</dcterms:created>
  <dcterms:modified xsi:type="dcterms:W3CDTF">2014-06-09T07:24:53Z</dcterms:modified>
</cp:coreProperties>
</file>