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61" r:id="rId4"/>
    <p:sldId id="258" r:id="rId5"/>
    <p:sldId id="262" r:id="rId6"/>
    <p:sldId id="260" r:id="rId7"/>
    <p:sldId id="266" r:id="rId8"/>
    <p:sldId id="263" r:id="rId9"/>
    <p:sldId id="267" r:id="rId10"/>
    <p:sldId id="265" r:id="rId11"/>
    <p:sldId id="264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06" autoAdjust="0"/>
  </p:normalViewPr>
  <p:slideViewPr>
    <p:cSldViewPr>
      <p:cViewPr varScale="1">
        <p:scale>
          <a:sx n="66" d="100"/>
          <a:sy n="66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1B672-147A-48F4-87F1-E20F1FD7AAE5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C295D-5FD8-477F-A9DB-421D8CDFD7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24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CC295D-5FD8-477F-A9DB-421D8CDFD7A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39F0BB-C1E0-47CF-A24F-765345EA75C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9254C89-6CA0-4BAD-A531-E44D20F654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76672"/>
            <a:ext cx="8458200" cy="309634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дошкольное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образовательное учреждение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сад №27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Пушкинского района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г.Санкт-Петербурга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112697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</a:rPr>
              <a:t>Реализация </a:t>
            </a:r>
            <a:br>
              <a:rPr lang="ru-RU" b="1" dirty="0" smtClean="0">
                <a:solidFill>
                  <a:srgbClr val="993300"/>
                </a:solidFill>
                <a:latin typeface="Times New Roman" pitchFamily="18" charset="0"/>
              </a:rPr>
            </a:br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</a:rPr>
              <a:t>системно–</a:t>
            </a:r>
            <a:r>
              <a:rPr lang="ru-RU" b="1" dirty="0" err="1" smtClean="0">
                <a:solidFill>
                  <a:srgbClr val="993300"/>
                </a:solidFill>
                <a:latin typeface="Times New Roman" pitchFamily="18" charset="0"/>
              </a:rPr>
              <a:t>деятельностного</a:t>
            </a:r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</a:rPr>
              <a:t> подхода в работе с детьми старше - подготовительного возраста.</a:t>
            </a:r>
          </a:p>
          <a:p>
            <a:pPr algn="ctr"/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</a:rPr>
              <a:t>«Как ткани ткут и нити прядут»</a:t>
            </a:r>
            <a:endParaRPr lang="ru-RU" b="1" dirty="0" smtClean="0">
              <a:solidFill>
                <a:srgbClr val="99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30120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993300"/>
                </a:solidFill>
              </a:rPr>
              <a:t>Составили: Минаева Н.Ю.</a:t>
            </a:r>
          </a:p>
          <a:p>
            <a:r>
              <a:rPr lang="ru-RU" dirty="0" smtClean="0">
                <a:solidFill>
                  <a:srgbClr val="993300"/>
                </a:solidFill>
              </a:rPr>
              <a:t>                     Плотникова Н.А.</a:t>
            </a:r>
            <a:endParaRPr lang="ru-RU" dirty="0">
              <a:solidFill>
                <a:srgbClr val="9933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: Формирование знаний детей о свойствах и качествах </a:t>
            </a:r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ткани</a:t>
            </a:r>
            <a:endParaRPr lang="ru-RU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052736"/>
            <a:ext cx="784887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Дать детям знания об истории создании одежды.</a:t>
            </a:r>
          </a:p>
          <a:p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2. Развивать обследовательские действия, умения</a:t>
            </a:r>
          </a:p>
          <a:p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самостоятельно характеризовать свойства и качества,</a:t>
            </a:r>
          </a:p>
          <a:p>
            <a:pPr lvl="0"/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устанавливать причинно-следственные связи. </a:t>
            </a:r>
          </a:p>
          <a:p>
            <a:pPr lvl="0"/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3. Формировать  у детей отчетливое дифференцированное</a:t>
            </a:r>
          </a:p>
          <a:p>
            <a:pPr lvl="0"/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представление</a:t>
            </a:r>
          </a:p>
          <a:p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4.  Обобщить знания детей о  натуральных и искусственных видах</a:t>
            </a:r>
          </a:p>
          <a:p>
            <a:pPr lvl="0"/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ткани , об их происхождении.  </a:t>
            </a:r>
          </a:p>
          <a:p>
            <a:pPr lvl="0"/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5. Воспитывать бережное   отношение к вещам, как результату </a:t>
            </a:r>
          </a:p>
          <a:p>
            <a:pPr lvl="0"/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труда людей, воспитывать доброжелательное отношение друг к </a:t>
            </a:r>
          </a:p>
          <a:p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               другу.</a:t>
            </a:r>
          </a:p>
          <a:p>
            <a:r>
              <a:rPr lang="ru-RU" dirty="0" smtClean="0">
                <a:solidFill>
                  <a:srgbClr val="993300"/>
                </a:solidFill>
              </a:rPr>
              <a:t>                   6.  </a:t>
            </a:r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Воспитывать мотивацию к познавательной деятельности.</a:t>
            </a: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        </a:t>
            </a:r>
          </a:p>
          <a:p>
            <a:pPr lvl="0"/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</a:t>
            </a:r>
          </a:p>
          <a:p>
            <a:r>
              <a:rPr lang="ru-RU" dirty="0" smtClean="0"/>
              <a:t>               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95536" y="2564904"/>
            <a:ext cx="8568952" cy="129614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993300"/>
                </a:solidFill>
              </a:rPr>
              <a:t>Планирование </a:t>
            </a:r>
          </a:p>
          <a:p>
            <a:pPr algn="ctr"/>
            <a:r>
              <a:rPr lang="ru-RU" dirty="0" smtClean="0">
                <a:solidFill>
                  <a:srgbClr val="993300"/>
                </a:solidFill>
              </a:rPr>
              <a:t>непосредственно-образовательной </a:t>
            </a:r>
            <a:r>
              <a:rPr lang="ru-RU" dirty="0" err="1" smtClean="0">
                <a:solidFill>
                  <a:srgbClr val="993300"/>
                </a:solidFill>
              </a:rPr>
              <a:t>деятельности</a:t>
            </a:r>
            <a:r>
              <a:rPr lang="ru-RU" dirty="0" err="1" smtClean="0"/>
              <a:t>ие</a:t>
            </a:r>
            <a:endParaRPr lang="ru-RU" dirty="0"/>
          </a:p>
        </p:txBody>
      </p:sp>
      <p:sp>
        <p:nvSpPr>
          <p:cNvPr id="3" name="Овальная выноска 2"/>
          <p:cNvSpPr/>
          <p:nvPr/>
        </p:nvSpPr>
        <p:spPr>
          <a:xfrm rot="21221603">
            <a:off x="171935" y="240160"/>
            <a:ext cx="3482927" cy="216024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П/и «Ткачиха», «Челнок»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«Кто скорее перенесет»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«Найди пару»</a:t>
            </a:r>
          </a:p>
          <a:p>
            <a:r>
              <a:rPr lang="ru-RU" sz="1400" dirty="0" err="1" smtClean="0">
                <a:solidFill>
                  <a:srgbClr val="993300"/>
                </a:solidFill>
              </a:rPr>
              <a:t>Физминутки</a:t>
            </a:r>
            <a:endParaRPr lang="ru-RU" sz="1400" dirty="0">
              <a:solidFill>
                <a:srgbClr val="993300"/>
              </a:solidFill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4139952" y="260648"/>
            <a:ext cx="4752528" cy="2376264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 smtClean="0">
                <a:solidFill>
                  <a:srgbClr val="993300"/>
                </a:solidFill>
              </a:rPr>
              <a:t>Социально-коммуникативное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Д\И «что для чего нужно»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Д\И «Найди и назови»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«Собери вещи»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«Дом мод»</a:t>
            </a:r>
          </a:p>
          <a:p>
            <a:r>
              <a:rPr lang="ru-RU" sz="1400" dirty="0" smtClean="0">
                <a:solidFill>
                  <a:srgbClr val="993300"/>
                </a:solidFill>
              </a:rPr>
              <a:t>С/</a:t>
            </a:r>
            <a:r>
              <a:rPr lang="ru-RU" sz="1400" dirty="0" err="1" smtClean="0">
                <a:solidFill>
                  <a:srgbClr val="993300"/>
                </a:solidFill>
              </a:rPr>
              <a:t>р</a:t>
            </a:r>
            <a:r>
              <a:rPr lang="ru-RU" sz="1400" dirty="0" smtClean="0">
                <a:solidFill>
                  <a:srgbClr val="993300"/>
                </a:solidFill>
              </a:rPr>
              <a:t> «Ателье», «</a:t>
            </a:r>
            <a:r>
              <a:rPr lang="ru-RU" sz="1400" smtClean="0">
                <a:solidFill>
                  <a:srgbClr val="993300"/>
                </a:solidFill>
              </a:rPr>
              <a:t>Магазин ткани»</a:t>
            </a:r>
            <a:endParaRPr lang="ru-RU" sz="1400" dirty="0" smtClean="0">
              <a:solidFill>
                <a:srgbClr val="993300"/>
              </a:solidFill>
            </a:endParaRPr>
          </a:p>
          <a:p>
            <a:endParaRPr lang="ru-RU" b="1" dirty="0">
              <a:solidFill>
                <a:srgbClr val="993300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 rot="11819825">
            <a:off x="71073" y="3608451"/>
            <a:ext cx="3181212" cy="31820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993300"/>
              </a:solidFill>
            </a:endParaRPr>
          </a:p>
          <a:p>
            <a:pPr algn="ctr"/>
            <a:endParaRPr lang="ru-RU" dirty="0">
              <a:solidFill>
                <a:srgbClr val="9933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971600" y="3821234"/>
            <a:ext cx="11521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4293096"/>
            <a:ext cx="35283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4572000" y="4306596"/>
            <a:ext cx="3672408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1400" b="1" dirty="0" smtClean="0">
              <a:ln>
                <a:prstDash val="solid"/>
              </a:ln>
              <a:solidFill>
                <a:srgbClr val="9933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ru-RU" sz="1400" b="1" cap="none" spc="0" dirty="0" smtClean="0">
              <a:ln>
                <a:prstDash val="solid"/>
              </a:ln>
              <a:solidFill>
                <a:srgbClr val="9933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81128"/>
            <a:ext cx="32038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Чтение художественной литературы</a:t>
            </a:r>
          </a:p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Беседы</a:t>
            </a:r>
          </a:p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Загадывание загадок</a:t>
            </a:r>
          </a:p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Рассматривание иллюстраций</a:t>
            </a:r>
          </a:p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Составление описательных рассказов</a:t>
            </a:r>
            <a:endParaRPr lang="ru-RU" sz="1400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 rot="9320664">
            <a:off x="3142566" y="4046626"/>
            <a:ext cx="3450240" cy="2640246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ьная выноска 11"/>
          <p:cNvSpPr/>
          <p:nvPr/>
        </p:nvSpPr>
        <p:spPr>
          <a:xfrm rot="7561858">
            <a:off x="6269055" y="3562787"/>
            <a:ext cx="2789130" cy="2729378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419872" y="461670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393305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5856" y="5085184"/>
            <a:ext cx="3024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Экспериментально-исследовательская деятельность</a:t>
            </a:r>
          </a:p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Логические задачи</a:t>
            </a:r>
            <a:endParaRPr lang="ru-RU" sz="1400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44208" y="4077073"/>
            <a:ext cx="269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</a:t>
            </a:r>
            <a:endParaRPr lang="ru-RU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2200" y="4941168"/>
            <a:ext cx="2771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Рисование по ткани</a:t>
            </a:r>
          </a:p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Разучивание песни «</a:t>
            </a:r>
            <a:r>
              <a:rPr lang="ru-RU" sz="1400" dirty="0" err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Прялица</a:t>
            </a:r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Работа с </a:t>
            </a:r>
            <a:r>
              <a:rPr lang="ru-RU" sz="14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тканью </a:t>
            </a:r>
            <a:r>
              <a:rPr lang="ru-RU" sz="140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(вышивка)</a:t>
            </a:r>
            <a:endParaRPr lang="ru-RU" sz="1400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724128" y="1844824"/>
            <a:ext cx="3168352" cy="2448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539552" y="260648"/>
            <a:ext cx="7416824" cy="172819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Воспитатель читает отрывок из произведения С.Я.Маршак «Вот какой рассеянный» (начало).</a:t>
            </a:r>
          </a:p>
          <a:p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Постановка проблемной ситуации: </a:t>
            </a:r>
            <a:r>
              <a:rPr lang="ru-RU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«Из какого материала сделана одежда»</a:t>
            </a:r>
            <a:endParaRPr lang="ru-RU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user\Desktop\проект\SAM_69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060848"/>
            <a:ext cx="27363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060848"/>
            <a:ext cx="2880320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7864" y="4437112"/>
            <a:ext cx="2592288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C:\Users\user\Desktop\проект\SAM_706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2856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251520" y="4509120"/>
            <a:ext cx="2880320" cy="2016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G:\DCIM\100PHOTO\SAM_711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53137"/>
            <a:ext cx="2592288" cy="165618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3203848" y="2204864"/>
            <a:ext cx="2448272" cy="1944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C:\Users\user\Desktop\проект\SAM_695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348880"/>
            <a:ext cx="223224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6156176" y="4365104"/>
            <a:ext cx="2736304" cy="22322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I:\DCIM\100PHOTO\SAM_711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581128"/>
            <a:ext cx="230425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esktop\проект\SAM_695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4509120"/>
            <a:ext cx="252028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 rot="21426805">
            <a:off x="235115" y="1294200"/>
            <a:ext cx="2985140" cy="228342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 rot="20933942">
            <a:off x="5845413" y="3921513"/>
            <a:ext cx="3101774" cy="20822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4005064"/>
            <a:ext cx="3096344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ыноска-облако 7"/>
          <p:cNvSpPr/>
          <p:nvPr/>
        </p:nvSpPr>
        <p:spPr>
          <a:xfrm>
            <a:off x="539552" y="188640"/>
            <a:ext cx="7920880" cy="111670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Открытие нового. Работа в лаборатории ткани</a:t>
            </a:r>
            <a:endParaRPr lang="ru-RU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5884">
            <a:off x="463493" y="1488918"/>
            <a:ext cx="2685566" cy="2017471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 rot="613206">
            <a:off x="6047927" y="1297715"/>
            <a:ext cx="2913971" cy="21888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C:\Users\user\Desktop\проект\SAM_69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149080"/>
            <a:ext cx="259228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esktop\проект\SAM_69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62972">
            <a:off x="5965052" y="3993616"/>
            <a:ext cx="2803373" cy="188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проект\SAM_709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60632">
            <a:off x="6085618" y="1510820"/>
            <a:ext cx="2706759" cy="178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3347864" y="4221088"/>
            <a:ext cx="2520280" cy="22322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75856" y="1556792"/>
            <a:ext cx="2664296" cy="21602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C:\Users\user\Desktop\проект\SAM_695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365104"/>
            <a:ext cx="23042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1700808"/>
            <a:ext cx="237789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79512" y="1052736"/>
            <a:ext cx="2808312" cy="21602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00192" y="1052736"/>
            <a:ext cx="2592288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1043608" y="188640"/>
            <a:ext cx="7128792" cy="86409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993300"/>
                </a:solidFill>
              </a:rPr>
              <a:t>Открытие нового</a:t>
            </a:r>
            <a:endParaRPr lang="ru-RU" b="1" dirty="0">
              <a:solidFill>
                <a:srgbClr val="9933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51920" y="4653136"/>
            <a:ext cx="2448272" cy="1944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3356992"/>
            <a:ext cx="2448272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45424" y="4653136"/>
            <a:ext cx="2319064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 descr="C:\Users\user\Desktop\проект\SAM_70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01008"/>
            <a:ext cx="208823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user\Desktop\проект\SAM_70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797152"/>
            <a:ext cx="194421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esktop\проект\SAM_70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196752"/>
            <a:ext cx="230425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esktop\проект\SAM_70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196752"/>
            <a:ext cx="23762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3275856" y="1196752"/>
            <a:ext cx="2016224" cy="14401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C:\Users\user\Desktop\проект\SAM_70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1268760"/>
            <a:ext cx="187220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21"/>
          <p:cNvSpPr/>
          <p:nvPr/>
        </p:nvSpPr>
        <p:spPr>
          <a:xfrm>
            <a:off x="3491880" y="2780928"/>
            <a:ext cx="2664296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 descr="C:\Users\user\Desktop\проект\SAM_701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797152"/>
            <a:ext cx="223224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Users\user\Desktop\проект\SAM_705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2852936"/>
            <a:ext cx="2304256" cy="1515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Скругленный прямоугольник 24"/>
          <p:cNvSpPr/>
          <p:nvPr/>
        </p:nvSpPr>
        <p:spPr>
          <a:xfrm>
            <a:off x="971600" y="5157192"/>
            <a:ext cx="2376264" cy="15624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444208" y="2857500"/>
            <a:ext cx="2520280" cy="17019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C:\Users\user\Desktop\проект\SAM_695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87624" y="5301208"/>
            <a:ext cx="20162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G:\DCIM\100PHOTO\SAM_7134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424" y="3038959"/>
            <a:ext cx="2103040" cy="132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260648"/>
            <a:ext cx="3096344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35896" y="188640"/>
            <a:ext cx="2232248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2636912"/>
            <a:ext cx="2808312" cy="2016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63888" y="2348880"/>
            <a:ext cx="2880320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C:\Users\user\Desktop\проект\SAM_70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26642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http://50ds.ru/img/_3MO0WPZS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04664"/>
            <a:ext cx="187220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Users\user\Desktop\проект\SAM_708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780928"/>
            <a:ext cx="26642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3491880" y="4509120"/>
            <a:ext cx="2880320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C:\Users\user\Desktop\проект\SAM_709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2564904"/>
            <a:ext cx="2592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проект\SAM_709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4653136"/>
            <a:ext cx="2592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6084168" y="260648"/>
            <a:ext cx="2808312" cy="1994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G:\DCIM\100PHOTO\SAM_711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4664"/>
            <a:ext cx="2448272" cy="172819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6876256" y="2348880"/>
            <a:ext cx="2016224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 flipH="1" flipV="1">
            <a:off x="395534" y="4869158"/>
            <a:ext cx="2808313" cy="18002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16216" y="4725144"/>
            <a:ext cx="2498576" cy="18505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C:\Users\user\Desktop\проект\SAM_696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4985792"/>
            <a:ext cx="2088232" cy="161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http://audioskazki.net/wp-content/gallery/ushinskiy/kak_rubashka_na_pole_vyrosla/img00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2636912"/>
            <a:ext cx="144016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user\Desktop\проект\SAM_709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40" y="4869160"/>
            <a:ext cx="208823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1196752"/>
            <a:ext cx="3168352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707904" y="980728"/>
            <a:ext cx="2808312" cy="21602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3861048"/>
            <a:ext cx="3146648" cy="2376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19872" y="4293096"/>
            <a:ext cx="2952328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-облако 8"/>
          <p:cNvSpPr/>
          <p:nvPr/>
        </p:nvSpPr>
        <p:spPr>
          <a:xfrm>
            <a:off x="1475656" y="260648"/>
            <a:ext cx="6552728" cy="79208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993300"/>
                </a:solidFill>
              </a:rPr>
              <a:t>Наше творчество</a:t>
            </a:r>
            <a:endParaRPr lang="ru-RU" b="1" dirty="0">
              <a:solidFill>
                <a:srgbClr val="993300"/>
              </a:solidFill>
            </a:endParaRPr>
          </a:p>
        </p:txBody>
      </p:sp>
      <p:pic>
        <p:nvPicPr>
          <p:cNvPr id="13" name="Рисунок 12" descr="C:\Users\user\Desktop\проект\SAM_708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288032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esktop\проект\SAM_70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124744"/>
            <a:ext cx="244827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esktop\проект\SAM_709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05064"/>
            <a:ext cx="25922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user\Desktop\проект\SAM_708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4509120"/>
            <a:ext cx="23762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6372200" y="2276872"/>
            <a:ext cx="2592288" cy="2448272"/>
          </a:xfrm>
          <a:prstGeom prst="roundRect">
            <a:avLst>
              <a:gd name="adj" fmla="val 1496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C:\Users\user\Desktop\проект\SAM_71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2492896"/>
            <a:ext cx="230425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536" y="260648"/>
            <a:ext cx="3096344" cy="22322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932040" y="404664"/>
            <a:ext cx="3312368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15616" y="3212976"/>
            <a:ext cx="3024336" cy="25202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52120" y="3356992"/>
            <a:ext cx="3096344" cy="25922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C:\Users\user\Desktop\проект\SAM_71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25922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проект\SAM_71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548680"/>
            <a:ext cx="280831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проект\SAM_71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429000"/>
            <a:ext cx="244827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проект\SAM_711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3645024"/>
            <a:ext cx="266429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1520" y="476672"/>
            <a:ext cx="2808312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436096" y="332656"/>
            <a:ext cx="3168352" cy="2448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15816" y="2780928"/>
            <a:ext cx="3168352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C:\Users\user\Desktop\проект\SAM_705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24482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проект\SAM_706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548680"/>
            <a:ext cx="266429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проект\SAM_705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924944"/>
            <a:ext cx="295232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3789040"/>
            <a:ext cx="2664296" cy="25922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6176" y="4077072"/>
            <a:ext cx="2736304" cy="2376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G:\DCIM\100PHOTO\SAM_712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3056"/>
            <a:ext cx="2160240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G:\DCIM\100PHOTO\SAM_713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232248" cy="201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980728"/>
            <a:ext cx="2952328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Выноска-облако 2"/>
          <p:cNvSpPr/>
          <p:nvPr/>
        </p:nvSpPr>
        <p:spPr>
          <a:xfrm>
            <a:off x="611560" y="188640"/>
            <a:ext cx="7776864" cy="79208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Сюжетно-ролевая игра «Ателье», «Дом Мод»</a:t>
            </a:r>
            <a:endParaRPr lang="ru-RU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03848" y="1340768"/>
            <a:ext cx="2952328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3573016"/>
            <a:ext cx="2808312" cy="2376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47864" y="3861048"/>
            <a:ext cx="2736304" cy="2448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C:\Users\user\Desktop\проект\SAM_698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26642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проект\SAM_69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484784"/>
            <a:ext cx="2592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esktop\проект\SAM_698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789040"/>
            <a:ext cx="237626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проект\SAM_710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4077072"/>
            <a:ext cx="237626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6372200" y="1052736"/>
            <a:ext cx="2592288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00192" y="4149080"/>
            <a:ext cx="2786608" cy="21602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C:\Users\user\Desktop\проект\SAM_710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365104"/>
            <a:ext cx="252028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esktop\проект\SAM_710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1340768"/>
            <a:ext cx="23762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834" y="2967335"/>
            <a:ext cx="7906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93300"/>
                </a:solidFill>
                <a:latin typeface="Monotype Corsiva" pitchFamily="66" charset="0"/>
              </a:rPr>
              <a:t>СПАСИБО ЗА ВНИМАНИЕ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9933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421</TotalTime>
  <Words>195</Words>
  <Application>Microsoft Office PowerPoint</Application>
  <PresentationFormat>Экран (4:3)</PresentationFormat>
  <Paragraphs>64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Государственное бюджетное дошкольное образовательное учреждение детский сад №27  Пушкинского района  г.Санкт-Петербурга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дошкольное образовательное учреждение детский сад №27  Пушкинского района  г.Санкт-Петербурга</dc:title>
  <dc:creator>user</dc:creator>
  <cp:lastModifiedBy>людмила</cp:lastModifiedBy>
  <cp:revision>50</cp:revision>
  <dcterms:created xsi:type="dcterms:W3CDTF">2014-03-12T17:30:33Z</dcterms:created>
  <dcterms:modified xsi:type="dcterms:W3CDTF">2014-03-19T06:11:32Z</dcterms:modified>
</cp:coreProperties>
</file>