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000240"/>
            <a:ext cx="7772400" cy="2571768"/>
          </a:xfrm>
        </p:spPr>
        <p:txBody>
          <a:bodyPr/>
          <a:lstStyle>
            <a:lvl1pPr>
              <a:defRPr b="1" cap="none" spc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572008"/>
            <a:ext cx="6400800" cy="1752600"/>
          </a:xfrm>
        </p:spPr>
        <p:txBody>
          <a:bodyPr/>
          <a:lstStyle>
            <a:lvl1pPr marL="0" indent="0" algn="ctr">
              <a:buNone/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E61E7-8BCB-417E-8EB1-21C09C85DD82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7469B-CD12-442D-BA05-38DE1CD17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00240"/>
            <a:ext cx="7772400" cy="2500330"/>
          </a:xfrm>
        </p:spPr>
        <p:txBody>
          <a:bodyPr anchor="t"/>
          <a:lstStyle>
            <a:lvl1pPr algn="l">
              <a:defRPr sz="54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4500570"/>
            <a:ext cx="7772400" cy="1500187"/>
          </a:xfrm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6ADEE-73DF-4AD7-AF75-F19D6BEB8C2E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BC74D-88FF-444E-9670-804D8B8B4C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9A82-8EE8-42AC-B9BB-82014DCA8BC7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330D7-89F3-48F3-BA2B-02B163302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3D59E-2630-4E3A-A571-AA4EA56F9FC0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95F9B-248A-4C61-B196-0F8CD5400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1A42-9763-4A5D-8D36-37270D662515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EBE85-6A2D-445F-9CB2-18BD22FD9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96220-B049-4674-BFEF-0E1505C5855F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ED253-DB34-4A62-8DCD-DBD3B743E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CD475-5E16-472E-AD85-DFB261D0C366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F4D95-CB5E-4563-8990-33424EBE7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5310F-07B6-47CC-9777-635E4C5F15D7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DDFA-74FC-4739-9700-8F8CA5BD9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D2E33-3742-485A-84BC-4F8EBCEDC491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BB1D0-1BF6-46E5-B129-52998AA50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v100044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0541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38" y="274638"/>
            <a:ext cx="74723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214438" y="1600200"/>
            <a:ext cx="74723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494EF1-3487-45EA-8798-B59711618AF5}" type="datetimeFigureOut">
              <a:rPr lang="ru-RU"/>
              <a:pPr>
                <a:defRPr/>
              </a:pPr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E03533-14F7-440F-9A21-37A98F506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400" b="1" kern="1200">
          <a:ln w="19050">
            <a:solidFill>
              <a:schemeClr val="tx2">
                <a:tint val="1000"/>
              </a:schemeClr>
            </a:solidFill>
            <a:prstDash val="solid"/>
          </a:ln>
          <a:solidFill>
            <a:srgbClr val="A28E6A"/>
          </a:solidFill>
          <a:effectLst>
            <a:outerShdw blurRad="50000" dist="50800" dir="7500000" algn="tl">
              <a:srgbClr val="000000">
                <a:shade val="5000"/>
                <a:alpha val="35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A28E6A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422E2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422E2E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422E2E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rgbClr val="422E2E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rgbClr val="422E2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2000250"/>
            <a:ext cx="7772400" cy="25717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dirty="0" smtClean="0"/>
              <a:t>Великие Озёра</a:t>
            </a:r>
          </a:p>
        </p:txBody>
      </p:sp>
      <p:pic>
        <p:nvPicPr>
          <p:cNvPr id="5" name="Рисунок 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22" y="6715148"/>
            <a:ext cx="249187" cy="142852"/>
          </a:xfrm>
          <a:prstGeom prst="rect">
            <a:avLst/>
          </a:prstGeom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518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566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614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662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1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758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806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854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902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95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998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046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094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142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19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238" y="6715148"/>
            <a:ext cx="249187" cy="142852"/>
          </a:xfrm>
          <a:prstGeom prst="rect">
            <a:avLst/>
          </a:prstGeom>
        </p:spPr>
      </p:pic>
      <p:pic>
        <p:nvPicPr>
          <p:cNvPr id="27" name="Рисунок 2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286" y="6715148"/>
            <a:ext cx="249187" cy="142852"/>
          </a:xfrm>
          <a:prstGeom prst="rect">
            <a:avLst/>
          </a:prstGeom>
        </p:spPr>
      </p:pic>
      <p:pic>
        <p:nvPicPr>
          <p:cNvPr id="28" name="Рисунок 2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334" y="6715148"/>
            <a:ext cx="249187" cy="142852"/>
          </a:xfrm>
          <a:prstGeom prst="rect">
            <a:avLst/>
          </a:prstGeom>
        </p:spPr>
      </p:pic>
      <p:pic>
        <p:nvPicPr>
          <p:cNvPr id="29" name="Рисунок 28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382" y="6715148"/>
            <a:ext cx="249187" cy="142852"/>
          </a:xfrm>
          <a:prstGeom prst="rect">
            <a:avLst/>
          </a:prstGeom>
        </p:spPr>
      </p:pic>
      <p:pic>
        <p:nvPicPr>
          <p:cNvPr id="30" name="Рисунок 2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430" y="6715148"/>
            <a:ext cx="249187" cy="142852"/>
          </a:xfrm>
          <a:prstGeom prst="rect">
            <a:avLst/>
          </a:prstGeom>
        </p:spPr>
      </p:pic>
      <p:pic>
        <p:nvPicPr>
          <p:cNvPr id="31" name="Рисунок 3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478" y="6715148"/>
            <a:ext cx="249187" cy="142852"/>
          </a:xfrm>
          <a:prstGeom prst="rect">
            <a:avLst/>
          </a:prstGeom>
        </p:spPr>
      </p:pic>
      <p:pic>
        <p:nvPicPr>
          <p:cNvPr id="32" name="Рисунок 3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526" y="6715148"/>
            <a:ext cx="249187" cy="142852"/>
          </a:xfrm>
          <a:prstGeom prst="rect">
            <a:avLst/>
          </a:prstGeom>
        </p:spPr>
      </p:pic>
      <p:pic>
        <p:nvPicPr>
          <p:cNvPr id="33" name="Рисунок 3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574" y="6715148"/>
            <a:ext cx="249187" cy="142852"/>
          </a:xfrm>
          <a:prstGeom prst="rect">
            <a:avLst/>
          </a:prstGeom>
        </p:spPr>
      </p:pic>
      <p:pic>
        <p:nvPicPr>
          <p:cNvPr id="34" name="Рисунок 3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622" y="6715148"/>
            <a:ext cx="249187" cy="142852"/>
          </a:xfrm>
          <a:prstGeom prst="rect">
            <a:avLst/>
          </a:prstGeom>
        </p:spPr>
      </p:pic>
      <p:pic>
        <p:nvPicPr>
          <p:cNvPr id="35" name="Рисунок 3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670" y="6715148"/>
            <a:ext cx="249187" cy="142852"/>
          </a:xfrm>
          <a:prstGeom prst="rect">
            <a:avLst/>
          </a:prstGeom>
        </p:spPr>
      </p:pic>
      <p:pic>
        <p:nvPicPr>
          <p:cNvPr id="36" name="Рисунок 3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718" y="6715148"/>
            <a:ext cx="249187" cy="142852"/>
          </a:xfrm>
          <a:prstGeom prst="rect">
            <a:avLst/>
          </a:prstGeom>
        </p:spPr>
      </p:pic>
      <p:pic>
        <p:nvPicPr>
          <p:cNvPr id="37" name="Рисунок 3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766" y="6715148"/>
            <a:ext cx="249187" cy="142852"/>
          </a:xfrm>
          <a:prstGeom prst="rect">
            <a:avLst/>
          </a:prstGeom>
        </p:spPr>
      </p:pic>
      <p:pic>
        <p:nvPicPr>
          <p:cNvPr id="38" name="Рисунок 3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814" y="6715148"/>
            <a:ext cx="249187" cy="142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14414" y="4071942"/>
            <a:ext cx="7643866" cy="2786058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8784"/>
            <a:ext cx="35718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071942"/>
            <a:ext cx="7572428" cy="2571768"/>
          </a:xfrm>
        </p:spPr>
        <p:txBody>
          <a:bodyPr/>
          <a:lstStyle/>
          <a:p>
            <a:pPr>
              <a:buNone/>
            </a:pPr>
            <a:r>
              <a:rPr lang="ru-RU" sz="2800" i="1" dirty="0" err="1" smtClean="0">
                <a:solidFill>
                  <a:schemeClr val="bg1">
                    <a:lumMod val="75000"/>
                  </a:schemeClr>
                </a:solidFill>
              </a:rPr>
              <a:t>Вели́кие</a:t>
            </a:r>
            <a:r>
              <a:rPr lang="ru-RU" sz="2800" i="1" dirty="0" smtClean="0">
                <a:solidFill>
                  <a:schemeClr val="bg1">
                    <a:lumMod val="75000"/>
                  </a:schemeClr>
                </a:solidFill>
              </a:rPr>
              <a:t> озёра 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(англ. 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Great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Lakes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, фр. 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Grands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Lacs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) — система пресноводных озёр в Северной Америке, на территории США и Канады (Озеро Мичиган находится целиком в США, по остальным озёрам и соединяющим их коротким рекам проходит граница между США (⅔ акватории) и Канадой (⅓ акватории озёр)).</a:t>
            </a:r>
            <a:endParaRPr lang="ru-RU" sz="24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Великие Озёра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214290"/>
            <a:ext cx="5386922" cy="3652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214414" y="142852"/>
            <a:ext cx="2000264" cy="3786214"/>
          </a:xfrm>
          <a:prstGeom prst="round2DiagRect">
            <a:avLst>
              <a:gd name="adj1" fmla="val 0"/>
              <a:gd name="adj2" fmla="val 15381"/>
            </a:avLst>
          </a:prstGeom>
          <a:blipFill>
            <a:blip r:embed="rId4"/>
            <a:tile tx="0" ty="0" sx="100000" sy="100000" flip="none" algn="tl"/>
          </a:blipFill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214414" y="4071918"/>
            <a:ext cx="7643866" cy="2786082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1285852" y="4071918"/>
            <a:ext cx="757242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Включает ряд крупных и средних 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водоёмов, </a:t>
            </a:r>
            <a:r>
              <a:rPr lang="ru-RU" sz="2000" b="1" i="1" dirty="0" err="1" smtClean="0">
                <a:solidFill>
                  <a:schemeClr val="bg1">
                    <a:lumMod val="75000"/>
                  </a:schemeClr>
                </a:solidFill>
              </a:rPr>
              <a:t>соединён-ных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реками и проливами. К собственно Великим </a:t>
            </a:r>
            <a:r>
              <a:rPr lang="ru-RU" sz="2000" b="1" i="1" dirty="0" err="1" smtClean="0">
                <a:solidFill>
                  <a:schemeClr val="bg1">
                    <a:lumMod val="75000"/>
                  </a:schemeClr>
                </a:solidFill>
              </a:rPr>
              <a:t>озё-рам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относят пять 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крупнейших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: Верхнее, Гурон, </a:t>
            </a:r>
            <a:r>
              <a:rPr lang="ru-RU" sz="2000" b="1" i="1" dirty="0" err="1" smtClean="0">
                <a:solidFill>
                  <a:schemeClr val="bg1">
                    <a:lumMod val="75000"/>
                  </a:schemeClr>
                </a:solidFill>
              </a:rPr>
              <a:t>Ми-чиган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, Эри и Онтарио, хотя иногда в них включают и озеро Сент-Клэр, они образуют самую большую 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группу 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пресноводных озёр на Земле (общая площадь 244 106 км², общий объём 22 671 км³), содержащий 21 % 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поверхности 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в мире пресной воды (и 84 % </a:t>
            </a:r>
            <a:r>
              <a:rPr lang="ru-RU" sz="2000" b="1" i="1" dirty="0" err="1" smtClean="0">
                <a:solidFill>
                  <a:schemeClr val="bg1">
                    <a:lumMod val="75000"/>
                  </a:schemeClr>
                </a:solidFill>
              </a:rPr>
              <a:t>запа-сов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</a:rPr>
              <a:t>пресной воды Северной 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</a:rPr>
              <a:t>Америки).</a:t>
            </a:r>
            <a:endParaRPr kumimoji="0" lang="ru-RU" sz="2000" b="1" i="1" u="none" strike="noStrike" kern="1200" cap="none" spc="0" normalizeH="0" baseline="30000" noProof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2814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0126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8782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7438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6094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475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3406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2062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0718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9374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803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6686" y="6715148"/>
            <a:ext cx="249187" cy="142852"/>
          </a:xfrm>
          <a:prstGeom prst="rect">
            <a:avLst/>
          </a:prstGeom>
        </p:spPr>
      </p:pic>
      <p:pic>
        <p:nvPicPr>
          <p:cNvPr id="27" name="Рисунок 26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5342" y="6715148"/>
            <a:ext cx="249187" cy="142852"/>
          </a:xfrm>
          <a:prstGeom prst="rect">
            <a:avLst/>
          </a:prstGeom>
        </p:spPr>
      </p:pic>
      <p:pic>
        <p:nvPicPr>
          <p:cNvPr id="28" name="Рисунок 27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3998" y="6715148"/>
            <a:ext cx="249187" cy="142852"/>
          </a:xfrm>
          <a:prstGeom prst="rect">
            <a:avLst/>
          </a:prstGeom>
        </p:spPr>
      </p:pic>
      <p:pic>
        <p:nvPicPr>
          <p:cNvPr id="29" name="Рисунок 28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2654" y="6715148"/>
            <a:ext cx="249187" cy="142852"/>
          </a:xfrm>
          <a:prstGeom prst="rect">
            <a:avLst/>
          </a:prstGeom>
        </p:spPr>
      </p:pic>
      <p:pic>
        <p:nvPicPr>
          <p:cNvPr id="30" name="Рисунок 29" descr="Бронзовая кор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1310" y="6715148"/>
            <a:ext cx="249187" cy="142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8784"/>
            <a:ext cx="35718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Великие Озёра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14290"/>
            <a:ext cx="5386922" cy="3652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285852" y="142852"/>
            <a:ext cx="2000264" cy="3786214"/>
          </a:xfrm>
          <a:prstGeom prst="round2DiagRect">
            <a:avLst>
              <a:gd name="adj1" fmla="val 0"/>
              <a:gd name="adj2" fmla="val 15381"/>
            </a:avLst>
          </a:prstGeom>
          <a:blipFill>
            <a:blip r:embed="rId3"/>
            <a:tile tx="0" ty="0" sx="100000" sy="100000" flip="none" algn="tl"/>
          </a:blipFill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Табл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84" y="4143380"/>
            <a:ext cx="3015175" cy="2428892"/>
          </a:xfrm>
          <a:prstGeom prst="rect">
            <a:avLst/>
          </a:prstGeom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В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159" y="4143380"/>
            <a:ext cx="2495895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В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80" y="4143380"/>
            <a:ext cx="2500330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6380" y="4143380"/>
            <a:ext cx="2500330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 descr="В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6380" y="4143380"/>
            <a:ext cx="2529399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 descr="В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6380" y="4143380"/>
            <a:ext cx="2500330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В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6380" y="4143380"/>
            <a:ext cx="2571768" cy="2428892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5131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5" name="Рисунок 34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6" name="Рисунок 35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7" name="Рисунок 36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8" name="Рисунок 37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9" name="Рисунок 38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0" name="Рисунок 39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1" name="Рисунок 40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2" name="Рисунок 41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3" name="Рисунок 42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4" name="Рисунок 43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5" name="Рисунок 44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6" name="Рисунок 45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7" name="Рисунок 46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8" name="Рисунок 47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49" name="Рисунок 48" descr="Бронзовая корон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5572132" y="71414"/>
            <a:ext cx="3357586" cy="6786586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142876"/>
            <a:ext cx="3357586" cy="6786586"/>
          </a:xfrm>
        </p:spPr>
        <p:txBody>
          <a:bodyPr/>
          <a:lstStyle/>
          <a:p>
            <a:pPr>
              <a:buNone/>
            </a:pP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Ве́рхнее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о́зеро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 (англ. 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Lake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Superior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) — расположено севернее всех и выше всех над уровнем моря. Это озеро является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са-мым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крупным и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глубо-ким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в системе Великих озёр и самым большим по площади 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пресновод-ным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 озером в мире (82,7 тысяч км²)— больше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не-го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лишь Каспийское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мо-ре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иногда считающееся за озеро. Озеро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распола-гается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на границе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Кана-ды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и США — с севера располагается канадская провинция Онтарио, на западе и юге — 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амери-канские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 штаты 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</a:rPr>
              <a:t>Миннесо-та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</a:rPr>
              <a:t>, Висконсин и Мичиган.</a:t>
            </a:r>
            <a:endParaRPr lang="ru-RU" sz="20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Верхнее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219" y="71414"/>
            <a:ext cx="4101037" cy="27860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214414" y="3071810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1285852" y="3071810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Верхнее озеро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414" y="3857628"/>
            <a:ext cx="2305722" cy="1857388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430" y="3857628"/>
            <a:ext cx="1982035" cy="1857388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1214414" y="5857892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5572132" y="71414"/>
            <a:ext cx="3357586" cy="6786586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одержимое 2"/>
          <p:cNvSpPr txBox="1">
            <a:spLocks/>
          </p:cNvSpPr>
          <p:nvPr/>
        </p:nvSpPr>
        <p:spPr bwMode="auto">
          <a:xfrm>
            <a:off x="5643570" y="142876"/>
            <a:ext cx="3357586" cy="6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Крупных притоков у озера нет. Береговая линия изрезана, 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есть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крупные 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заливы.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На севере берега высокие (до 400 м) и скалистые, а на юге — в основном низменные и 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песчаные. Сток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по 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реке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Сент-Мэрис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 длиной 112 км осуществляется в озеро Гурон. Вода в озере холодная и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проз-рачная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Температу-ра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центральной части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озе-ра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даже летом не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превы-шает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4 °C, а зимой не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за-мерзает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из-за штормов. Прибрежная зона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покры-та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льдом в среднем с </a:t>
            </a:r>
            <a:r>
              <a:rPr lang="ru-RU" sz="1700" b="1" i="1" dirty="0" err="1" smtClean="0">
                <a:solidFill>
                  <a:schemeClr val="bg1">
                    <a:lumMod val="75000"/>
                  </a:schemeClr>
                </a:solidFill>
              </a:rPr>
              <a:t>на-чала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700" b="1" i="1" dirty="0">
                <a:solidFill>
                  <a:schemeClr val="bg1">
                    <a:lumMod val="75000"/>
                  </a:schemeClr>
                </a:solidFill>
              </a:rPr>
              <a:t>декабря по конец </a:t>
            </a:r>
            <a:r>
              <a:rPr lang="ru-RU" sz="1700" b="1" i="1" dirty="0" smtClean="0">
                <a:solidFill>
                  <a:schemeClr val="bg1">
                    <a:lumMod val="75000"/>
                  </a:schemeClr>
                </a:solidFill>
              </a:rPr>
              <a:t>апреля. </a:t>
            </a:r>
            <a:endParaRPr kumimoji="0" lang="ru-RU" sz="1700" b="1" i="1" u="none" strike="noStrike" kern="1200" cap="none" spc="0" normalizeH="0" baseline="30000" noProof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Прямоугольник с двумя скругленными противолежащими углами 33"/>
          <p:cNvSpPr/>
          <p:nvPr/>
        </p:nvSpPr>
        <p:spPr>
          <a:xfrm>
            <a:off x="5572132" y="71414"/>
            <a:ext cx="3357586" cy="6786586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одержимое 2"/>
          <p:cNvSpPr txBox="1">
            <a:spLocks/>
          </p:cNvSpPr>
          <p:nvPr/>
        </p:nvSpPr>
        <p:spPr bwMode="auto">
          <a:xfrm>
            <a:off x="5643570" y="142876"/>
            <a:ext cx="3357586" cy="6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Озеро богато 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рыбой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: 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сиг,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    форель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, осётр и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дру-гими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видами, а также используется для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хо-зяйственной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деятель-ности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в целях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обеспе-чения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судоходства и выработки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гидроэлек-троэнергии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. Верхнее озеро является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важ-ным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звеном водного пути, проходящего по Великим озёрам и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про-ложенного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человеком по шлюзованным 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ка-налам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у города </a:t>
            </a:r>
            <a:r>
              <a:rPr lang="ru-RU" b="1" i="1" dirty="0" err="1">
                <a:solidFill>
                  <a:schemeClr val="bg1">
                    <a:lumMod val="75000"/>
                  </a:schemeClr>
                </a:solidFill>
              </a:rPr>
              <a:t>Су-Сент-Мари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 в обход порогов на реке </a:t>
            </a:r>
            <a:r>
              <a:rPr lang="ru-RU" b="1" i="1" dirty="0" err="1">
                <a:solidFill>
                  <a:schemeClr val="bg1">
                    <a:lumMod val="75000"/>
                  </a:schemeClr>
                </a:solidFill>
              </a:rPr>
              <a:t>Сент-Мэрис</a:t>
            </a:r>
            <a:r>
              <a:rPr lang="ru-RU" b="1" i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kumimoji="0" lang="ru-RU" b="1" i="1" u="none" strike="noStrike" kern="1200" cap="none" spc="0" normalizeH="0" baseline="30000" noProof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  <p:bldP spid="32" grpId="0" animBg="1"/>
      <p:bldP spid="33" grpId="0" build="p"/>
      <p:bldP spid="34" grpId="0" animBg="1"/>
      <p:bldP spid="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5572132" y="71414"/>
            <a:ext cx="3357586" cy="6786586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142876"/>
            <a:ext cx="3357586" cy="6786586"/>
          </a:xfrm>
        </p:spPr>
        <p:txBody>
          <a:bodyPr/>
          <a:lstStyle/>
          <a:p>
            <a:pPr>
              <a:buNone/>
            </a:pP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Гуро́н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(англ.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Lake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Huron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) — второе по величине озеро в системе Великих озёр и третье по площади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прес-новодное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озе-ро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в мире. Коротким проливом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Ма-кино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(шириной около 3 км) соединяется с озером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Ми-чиган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и рекой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Дет-ройт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(длина 51 км) — с озером Сент-Клэр.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Распо-ложено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восточнее озера Мичиган. С позиций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офи-циальной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науки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гидрогра-фии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Мичиган и Гурон образуют единую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систе-му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(их соединяет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про-лив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 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Макино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), тем не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ме-нее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географически их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при-нято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считать </a:t>
            </a:r>
            <a:r>
              <a:rPr lang="ru-RU" sz="1850" i="1" dirty="0" err="1" smtClean="0">
                <a:solidFill>
                  <a:schemeClr val="bg1">
                    <a:lumMod val="75000"/>
                  </a:schemeClr>
                </a:solidFill>
              </a:rPr>
              <a:t>отдель-ными</a:t>
            </a:r>
            <a:r>
              <a:rPr lang="ru-RU" sz="1850" i="1" dirty="0" smtClean="0">
                <a:solidFill>
                  <a:schemeClr val="bg1">
                    <a:lumMod val="75000"/>
                  </a:schemeClr>
                </a:solidFill>
              </a:rPr>
              <a:t> озёрами. </a:t>
            </a:r>
            <a:endParaRPr lang="ru-RU" sz="185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Гурон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219" y="73963"/>
            <a:ext cx="4101037" cy="27809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214414" y="3071810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1285852" y="3071810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Озеро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Гурон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414" y="3857628"/>
            <a:ext cx="2305722" cy="1857388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430" y="3857628"/>
            <a:ext cx="1928826" cy="1857388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1214414" y="5857892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одержимое 2"/>
          <p:cNvSpPr txBox="1">
            <a:spLocks/>
          </p:cNvSpPr>
          <p:nvPr/>
        </p:nvSpPr>
        <p:spPr bwMode="auto">
          <a:xfrm>
            <a:off x="5572132" y="142852"/>
            <a:ext cx="3357586" cy="6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Высота поверхности над уровнем моря около 176 м (как и у Мичигана), глубина до 229 м. Береговая линия озера поделена между штатом Мичиган (США) и канадской провинцией </a:t>
            </a:r>
            <a:r>
              <a:rPr lang="ru-RU" b="1" i="1" dirty="0" err="1" smtClean="0">
                <a:solidFill>
                  <a:schemeClr val="bg1">
                    <a:lumMod val="75000"/>
                  </a:schemeClr>
                </a:solidFill>
              </a:rPr>
              <a:t>Он-тарио</a:t>
            </a:r>
            <a:r>
              <a:rPr lang="ru-RU" b="1" i="1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b="1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3" grpId="1" build="p"/>
      <p:bldP spid="27" grpId="0" animBg="1"/>
      <p:bldP spid="28" grpId="0" build="p"/>
      <p:bldP spid="3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85852" y="142852"/>
            <a:ext cx="3357586" cy="6572272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14314"/>
            <a:ext cx="3357586" cy="6572272"/>
          </a:xfrm>
        </p:spPr>
        <p:txBody>
          <a:bodyPr/>
          <a:lstStyle/>
          <a:p>
            <a:pPr>
              <a:buNone/>
            </a:pP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Мичига́н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Lake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Michi-gan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 — четвёртое по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вели-чине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пресноводное озеро в мире. Судоходным каналом соединяется с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систе-мой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Миссисипи.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Единствен-ное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из Великих озёр,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пол-ностью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находящееся на территории США.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Распо-ложено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южнее озера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Верх-нее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, соединено с озером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Гу-рон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проливом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Макино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, с системой реки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Миссиси-пи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— каналом Чикаго —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Локпорт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. Высота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поверх-ности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над уровнем моря — 177 м (как и у Гурона),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глу-бина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до 281 м. Покрыто льдом около четырёх месяцев в году. </a:t>
            </a:r>
            <a:endParaRPr lang="ru-RU" sz="18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Мичиган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557" y="2928934"/>
            <a:ext cx="4101037" cy="2770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4857752" y="2143116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4929190" y="2143116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Озеро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Мичиган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142852"/>
            <a:ext cx="2305722" cy="1857388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68" y="142852"/>
            <a:ext cx="1928826" cy="1857388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4857752" y="5929330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85852" y="142852"/>
            <a:ext cx="3357586" cy="6572272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14314"/>
            <a:ext cx="3357586" cy="6572272"/>
          </a:xfrm>
        </p:spPr>
        <p:txBody>
          <a:bodyPr/>
          <a:lstStyle/>
          <a:p>
            <a:pPr>
              <a:buNone/>
            </a:pPr>
            <a:r>
              <a:rPr lang="ru-RU" sz="2800" i="1" dirty="0" smtClean="0">
                <a:solidFill>
                  <a:schemeClr val="bg1">
                    <a:lumMod val="75000"/>
                  </a:schemeClr>
                </a:solidFill>
              </a:rPr>
              <a:t>Сент-Клэр — самое маленькое озеро в системе </a:t>
            </a:r>
            <a:r>
              <a:rPr lang="ru-RU" sz="2800" i="1" dirty="0" err="1" smtClean="0">
                <a:solidFill>
                  <a:schemeClr val="bg1">
                    <a:lumMod val="75000"/>
                  </a:schemeClr>
                </a:solidFill>
              </a:rPr>
              <a:t>Вели-ких</a:t>
            </a:r>
            <a:r>
              <a:rPr lang="ru-RU" sz="2800" i="1" dirty="0" smtClean="0">
                <a:solidFill>
                  <a:schemeClr val="bg1">
                    <a:lumMod val="75000"/>
                  </a:schemeClr>
                </a:solidFill>
              </a:rPr>
              <a:t> Озёр, </a:t>
            </a:r>
            <a:r>
              <a:rPr lang="ru-RU" sz="2800" i="1" dirty="0" err="1" smtClean="0">
                <a:solidFill>
                  <a:schemeClr val="bg1">
                    <a:lumMod val="75000"/>
                  </a:schemeClr>
                </a:solidFill>
              </a:rPr>
              <a:t>нахо-дится</a:t>
            </a:r>
            <a:r>
              <a:rPr lang="ru-RU" sz="2800" i="1" dirty="0" smtClean="0">
                <a:solidFill>
                  <a:schemeClr val="bg1">
                    <a:lumMod val="75000"/>
                  </a:schemeClr>
                </a:solidFill>
              </a:rPr>
              <a:t> между озерами Гурон и Эри. С Гуроном Сент-Клэр </a:t>
            </a:r>
            <a:r>
              <a:rPr lang="ru-RU" sz="2800" i="1" dirty="0" err="1" smtClean="0">
                <a:solidFill>
                  <a:schemeClr val="bg1">
                    <a:lumMod val="75000"/>
                  </a:schemeClr>
                </a:solidFill>
              </a:rPr>
              <a:t>свя-зан</a:t>
            </a:r>
            <a:r>
              <a:rPr lang="ru-RU" sz="2800" i="1" dirty="0" smtClean="0">
                <a:solidFill>
                  <a:schemeClr val="bg1">
                    <a:lumMod val="75000"/>
                  </a:schemeClr>
                </a:solidFill>
              </a:rPr>
              <a:t> одноименной рекой, с Эри — рекой Детройт.</a:t>
            </a:r>
            <a:endParaRPr lang="ru-RU" sz="28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Сент-Клэр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252" y="2928934"/>
            <a:ext cx="4085647" cy="2770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4857752" y="2143116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4929190" y="2143116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Озеро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Сент-Клэр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142852"/>
            <a:ext cx="2305722" cy="1857388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68" y="145454"/>
            <a:ext cx="1928826" cy="1852183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4857752" y="5929330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85852" y="142852"/>
            <a:ext cx="7643866" cy="1643074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14314"/>
            <a:ext cx="7572428" cy="1500174"/>
          </a:xfrm>
        </p:spPr>
        <p:txBody>
          <a:bodyPr/>
          <a:lstStyle/>
          <a:p>
            <a:pPr>
              <a:buNone/>
            </a:pP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Сент-Клэр — самое маленькое озеро в системе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Вели-ких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 Озёр,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нахо-дится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 между озерами Гурон и Эри. С Гуроном Сент-Клэр </a:t>
            </a:r>
            <a:r>
              <a:rPr lang="ru-RU" sz="2400" i="1" dirty="0" err="1" smtClean="0">
                <a:solidFill>
                  <a:schemeClr val="bg1">
                    <a:lumMod val="75000"/>
                  </a:schemeClr>
                </a:solidFill>
              </a:rPr>
              <a:t>свя-зан</a:t>
            </a:r>
            <a:r>
              <a:rPr lang="ru-RU" sz="2400" i="1" dirty="0" smtClean="0">
                <a:solidFill>
                  <a:schemeClr val="bg1">
                    <a:lumMod val="75000"/>
                  </a:schemeClr>
                </a:solidFill>
              </a:rPr>
              <a:t> одноименной рекой, с Эри — рекой Детройт.</a:t>
            </a:r>
            <a:endParaRPr lang="ru-RU" sz="24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Сент-Клэр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000372"/>
            <a:ext cx="5267380" cy="3571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214414" y="2071678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1285852" y="2071678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Озеро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Сент-Клэр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927" y="2857496"/>
            <a:ext cx="2128359" cy="1714512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414" y="4714884"/>
            <a:ext cx="2008640" cy="1928826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5500694" y="2071678"/>
            <a:ext cx="3429024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14414" y="71414"/>
            <a:ext cx="3357586" cy="6572272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2876"/>
            <a:ext cx="3357586" cy="6572272"/>
          </a:xfrm>
        </p:spPr>
        <p:txBody>
          <a:bodyPr/>
          <a:lstStyle/>
          <a:p>
            <a:pPr>
              <a:buNone/>
            </a:pP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Онта́рио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 (англ. 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Ontario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) — самое нижнее и самое маленькое (без учета Сент-Клэр) по величине озеро в системе Великих озёр. Максимальная глубина озера 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достига-ет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 — 244 м, средняя 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сос-тавляет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 — 86 м. Озеро занимает 14-е место в мире по величине. В 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озе-ро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 впадает река 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Ниага-ра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. Судоходные каналы связывают Онтарио с озером Эри и рекой </a:t>
            </a:r>
            <a:r>
              <a:rPr lang="ru-RU" sz="2000" i="1" dirty="0" err="1" smtClean="0">
                <a:solidFill>
                  <a:schemeClr val="bg1">
                    <a:lumMod val="75000"/>
                  </a:schemeClr>
                </a:solidFill>
              </a:rPr>
              <a:t>Гуд-зон</a:t>
            </a:r>
            <a:r>
              <a:rPr lang="ru-RU" sz="2000" i="1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0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Озеро Онтарио</a:t>
            </a: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947" y="1000108"/>
            <a:ext cx="4085647" cy="27705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4857752" y="4000504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4929190" y="4000504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Озеро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Онтарио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" name="Рисунок 28" descr="Табло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4857760"/>
            <a:ext cx="2305722" cy="1857388"/>
          </a:xfrm>
          <a:prstGeom prst="rect">
            <a:avLst/>
          </a:prstGeom>
        </p:spPr>
      </p:pic>
      <p:pic>
        <p:nvPicPr>
          <p:cNvPr id="30" name="Рисунок 29" descr="В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68" y="4860362"/>
            <a:ext cx="1857388" cy="1852183"/>
          </a:xfrm>
          <a:prstGeom prst="rect">
            <a:avLst/>
          </a:prstGeom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4857752" y="71414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14414" y="71414"/>
            <a:ext cx="3357586" cy="6572272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2876"/>
            <a:ext cx="3357586" cy="6572272"/>
          </a:xfrm>
        </p:spPr>
        <p:txBody>
          <a:bodyPr/>
          <a:lstStyle/>
          <a:p>
            <a:pPr>
              <a:buNone/>
            </a:pP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Ниага́рский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водопа́д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Nia-gara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Falls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 — комплекс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во-допадов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на реке Ниагара, отделяющей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американс-кий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штат Нью-Йорк от канадской провинции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Он-тарио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. Ниагарские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водо-пады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— это водопад «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Под-кова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» 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Horseshoe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Falls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), иногда ещё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называ-емый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Канадским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водопа-дом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Canadian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Falls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), Американский водопад 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American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Falls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 и водопад «Фата́» (англ. 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Bri-dal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Veil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Falls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). Хотя перепад высот и не очень велик,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во-допады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 очень широки, и по объёму проходящей через него воды Ниагарский </a:t>
            </a:r>
            <a:r>
              <a:rPr lang="ru-RU" sz="1800" i="1" dirty="0" err="1" smtClean="0">
                <a:solidFill>
                  <a:schemeClr val="bg1">
                    <a:lumMod val="75000"/>
                  </a:schemeClr>
                </a:solidFill>
              </a:rPr>
              <a:t>во-допад</a:t>
            </a:r>
            <a:r>
              <a:rPr lang="ru-RU" sz="1800" i="1" dirty="0" smtClean="0">
                <a:solidFill>
                  <a:schemeClr val="bg1">
                    <a:lumMod val="75000"/>
                  </a:schemeClr>
                </a:solidFill>
              </a:rPr>
              <a:t> — самый мощный в Северной Америке. Высота водопадов составляет 53 </a:t>
            </a:r>
            <a:endParaRPr lang="ru-RU" sz="1800" i="1" baseline="30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Водопад Ниагара</a:t>
            </a:r>
            <a:endParaRPr kumimoji="0" lang="ru-RU" sz="6600" b="1" i="0" u="none" strike="noStrike" kern="1200" cap="none" spc="0" normalizeH="0" baseline="0" noProof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A28E6A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Great-Amerikan-Lak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948" y="1000108"/>
            <a:ext cx="4085645" cy="27705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4857752" y="4000504"/>
            <a:ext cx="4214842" cy="642942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4929190" y="4000504"/>
            <a:ext cx="40719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+mn-lt"/>
                <a:cs typeface="+mn-cs"/>
              </a:rPr>
              <a:t>Ниагарский водопад</a:t>
            </a:r>
            <a:endParaRPr kumimoji="0" lang="ru-RU" sz="3200" b="1" i="1" u="none" strike="noStrike" kern="120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4857752" y="71414"/>
            <a:ext cx="4214842" cy="785818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с двумя скругленными противолежащими углами 32"/>
          <p:cNvSpPr/>
          <p:nvPr/>
        </p:nvSpPr>
        <p:spPr>
          <a:xfrm>
            <a:off x="4714876" y="4795822"/>
            <a:ext cx="4357718" cy="1847864"/>
          </a:xfrm>
          <a:prstGeom prst="round2DiagRect">
            <a:avLst>
              <a:gd name="adj1" fmla="val 12564"/>
              <a:gd name="adj2" fmla="val 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одержимое 2"/>
          <p:cNvSpPr txBox="1">
            <a:spLocks/>
          </p:cNvSpPr>
          <p:nvPr/>
        </p:nvSpPr>
        <p:spPr bwMode="auto">
          <a:xfrm>
            <a:off x="4714876" y="4795846"/>
            <a:ext cx="4357718" cy="18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     метра. Подножие 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Американского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водо-пада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заслоняет нагромождение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кам-ней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, из-за чего его видимая 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высота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 — только 21 метр. Ширина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Американс-кого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водопада — 323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мет-ра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, водопада «Подкова» — 792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мет-ра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Объём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пада-ющей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воды </a:t>
            </a:r>
            <a:r>
              <a:rPr lang="ru-RU" sz="1500" b="1" i="1" dirty="0" err="1" smtClean="0">
                <a:solidFill>
                  <a:schemeClr val="bg1">
                    <a:lumMod val="75000"/>
                  </a:schemeClr>
                </a:solidFill>
              </a:rPr>
              <a:t>дости-гает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500" b="1" i="1" dirty="0">
                <a:solidFill>
                  <a:schemeClr val="bg1">
                    <a:lumMod val="75000"/>
                  </a:schemeClr>
                </a:solidFill>
              </a:rPr>
              <a:t>5700 и более </a:t>
            </a:r>
            <a:r>
              <a:rPr lang="ru-RU" sz="1500" b="1" i="1" dirty="0" smtClean="0">
                <a:solidFill>
                  <a:schemeClr val="bg1">
                    <a:lumMod val="75000"/>
                  </a:schemeClr>
                </a:solidFill>
              </a:rPr>
              <a:t>м³/с.</a:t>
            </a:r>
            <a:endParaRPr kumimoji="0" lang="ru-RU" sz="1500" b="1" i="1" u="none" strike="noStrike" kern="1200" cap="none" spc="0" normalizeH="0" baseline="30000" noProof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27" grpId="0" animBg="1"/>
      <p:bldP spid="28" grpId="0" build="p"/>
      <p:bldP spid="33" grpId="0" animBg="1"/>
      <p:bldP spid="3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Водопад Ниагара</a:t>
            </a:r>
            <a:endParaRPr kumimoji="0" lang="ru-RU" sz="6600" b="1" i="0" u="none" strike="noStrike" kern="1200" cap="none" spc="0" normalizeH="0" baseline="0" noProof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A28E6A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0" name="Рисунок 29" descr="799px-NiagaraFallsPanora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4632253"/>
            <a:ext cx="7858180" cy="2114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" name="Рисунок 34" descr="800px-Niagara357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214290"/>
            <a:ext cx="5524540" cy="4143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7" name="Прямоугольник с двумя вырезанными противолежащими углами 36"/>
          <p:cNvSpPr/>
          <p:nvPr/>
        </p:nvSpPr>
        <p:spPr>
          <a:xfrm>
            <a:off x="7000892" y="214290"/>
            <a:ext cx="2000264" cy="4143404"/>
          </a:xfrm>
          <a:prstGeom prst="snip2DiagRect">
            <a:avLst>
              <a:gd name="adj1" fmla="val 12143"/>
              <a:gd name="adj2" fmla="val 0"/>
            </a:avLst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Водопад Ниагара</a:t>
            </a:r>
            <a:endParaRPr kumimoji="0" lang="ru-RU" sz="6600" b="1" i="0" u="none" strike="noStrike" kern="1200" cap="none" spc="0" normalizeH="0" baseline="0" noProof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A28E6A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5" name="Рисунок 34" descr="800px-Niagara35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14290"/>
            <a:ext cx="4786346" cy="31908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7" name="Рисунок 26" descr="Ниагар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815" y="3643314"/>
            <a:ext cx="3957323" cy="29679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6357950" y="214290"/>
            <a:ext cx="2571768" cy="3214710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214414" y="3643290"/>
            <a:ext cx="3429024" cy="3000420"/>
          </a:xfrm>
          <a:prstGeom prst="snip2DiagRect">
            <a:avLst>
              <a:gd name="adj1" fmla="val 13391"/>
              <a:gd name="adj2" fmla="val 0"/>
            </a:avLst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 rot="16200000">
            <a:off x="-2893231" y="2893231"/>
            <a:ext cx="6858000" cy="1071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A28E6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Водопад Ниагара</a:t>
            </a:r>
            <a:endParaRPr kumimoji="0" lang="ru-RU" sz="6600" b="1" i="0" u="none" strike="noStrike" kern="1200" cap="none" spc="0" normalizeH="0" baseline="0" noProof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A28E6A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1" name="Рисунок 1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2" name="Рисунок 1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3" name="Рисунок 1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4" name="Рисунок 1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5" name="Рисунок 1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6" name="Рисунок 1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7" name="Рисунок 16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8" name="Рисунок 17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19" name="Рисунок 18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0" name="Рисунок 19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1" name="Рисунок 20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2" name="Рисунок 21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3" name="Рисунок 22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4" name="Рисунок 23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5" name="Рисунок 24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26" name="Рисунок 25" descr="Бронзовая кор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0" y="6715148"/>
            <a:ext cx="249187" cy="142852"/>
          </a:xfrm>
          <a:prstGeom prst="rect">
            <a:avLst/>
          </a:prstGeom>
        </p:spPr>
      </p:pic>
      <p:pic>
        <p:nvPicPr>
          <p:cNvPr id="30" name="Рисунок 29" descr="800px-Niagara_fal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528" y="142852"/>
            <a:ext cx="7842066" cy="52149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1" name="Прямоугольник с двумя вырезанными противолежащими углами 30"/>
          <p:cNvSpPr/>
          <p:nvPr/>
        </p:nvSpPr>
        <p:spPr>
          <a:xfrm>
            <a:off x="1214414" y="5500702"/>
            <a:ext cx="7786742" cy="1214446"/>
          </a:xfrm>
          <a:prstGeom prst="snip2Diag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с космоса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урый12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Бурый12</Template>
  <TotalTime>161</TotalTime>
  <Words>139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Бурый12</vt:lpstr>
      <vt:lpstr>Великие Озёра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Великие Озёра</dc:title>
  <dc:creator>User</dc:creator>
  <cp:lastModifiedBy>User</cp:lastModifiedBy>
  <cp:revision>20</cp:revision>
  <dcterms:created xsi:type="dcterms:W3CDTF">2014-03-05T14:26:05Z</dcterms:created>
  <dcterms:modified xsi:type="dcterms:W3CDTF">2014-03-12T01:37:11Z</dcterms:modified>
</cp:coreProperties>
</file>