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8" r:id="rId15"/>
    <p:sldId id="269" r:id="rId16"/>
    <p:sldId id="289" r:id="rId17"/>
    <p:sldId id="270" r:id="rId18"/>
    <p:sldId id="271" r:id="rId19"/>
    <p:sldId id="272" r:id="rId20"/>
    <p:sldId id="273" r:id="rId21"/>
    <p:sldId id="274" r:id="rId22"/>
    <p:sldId id="286" r:id="rId23"/>
    <p:sldId id="275" r:id="rId24"/>
    <p:sldId id="276" r:id="rId25"/>
    <p:sldId id="277" r:id="rId26"/>
    <p:sldId id="278" r:id="rId27"/>
    <p:sldId id="287" r:id="rId28"/>
    <p:sldId id="280" r:id="rId29"/>
    <p:sldId id="279" r:id="rId30"/>
    <p:sldId id="281" r:id="rId31"/>
    <p:sldId id="282" r:id="rId32"/>
    <p:sldId id="283" r:id="rId33"/>
    <p:sldId id="284" r:id="rId34"/>
    <p:sldId id="285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9999"/>
    <a:srgbClr val="FF3300"/>
    <a:srgbClr val="CC66FF"/>
    <a:srgbClr val="0066CC"/>
    <a:srgbClr val="00FFFF"/>
    <a:srgbClr val="0099FF"/>
    <a:srgbClr val="66CC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224" y="-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1%</c:v>
                </c:pt>
              </c:strCache>
            </c:strRef>
          </c:tx>
          <c:cat>
            <c:strRef>
              <c:f>Лист1!$A$1:$A$8</c:f>
              <c:strCache>
                <c:ptCount val="8"/>
                <c:pt idx="0">
                  <c:v>Брутальність</c:v>
                </c:pt>
                <c:pt idx="1">
                  <c:v>Ввічл.слова</c:v>
                </c:pt>
                <c:pt idx="2">
                  <c:v>Тактовнсть</c:v>
                </c:pt>
                <c:pt idx="3">
                  <c:v>Милосердя</c:v>
                </c:pt>
                <c:pt idx="4">
                  <c:v>Повага до старших</c:v>
                </c:pt>
                <c:pt idx="5">
                  <c:v>Самокритичність</c:v>
                </c:pt>
                <c:pt idx="6">
                  <c:v>Егоїзм </c:v>
                </c:pt>
                <c:pt idx="7">
                  <c:v>Доброти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0.16000000000000006</c:v>
                </c:pt>
                <c:pt idx="1">
                  <c:v>0.14000000000000001</c:v>
                </c:pt>
                <c:pt idx="2">
                  <c:v>0.15000000000000005</c:v>
                </c:pt>
                <c:pt idx="3">
                  <c:v>0.15000000000000005</c:v>
                </c:pt>
                <c:pt idx="4">
                  <c:v>8.0000000000000029E-2</c:v>
                </c:pt>
                <c:pt idx="5">
                  <c:v>1.0000000000000004E-2</c:v>
                </c:pt>
                <c:pt idx="6">
                  <c:v>0.15000000000000005</c:v>
                </c:pt>
              </c:numCache>
            </c:numRef>
          </c:val>
        </c:ser>
        <c:gapWidth val="100"/>
        <c:secondPieSize val="75"/>
        <c:serLines/>
      </c:ofPieChart>
    </c:plotArea>
    <c:legend>
      <c:legendPos val="r"/>
      <c:legendEntry>
        <c:idx val="0"/>
        <c:txPr>
          <a:bodyPr/>
          <a:lstStyle/>
          <a:p>
            <a:pPr>
              <a:defRPr b="1" i="1">
                <a:solidFill>
                  <a:srgbClr val="FFFF0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 i="1">
                <a:solidFill>
                  <a:srgbClr val="FFFF00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b="1" i="1">
                <a:solidFill>
                  <a:srgbClr val="FFFF00"/>
                </a:solidFill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b="1" i="1">
                <a:solidFill>
                  <a:srgbClr val="FFFF00"/>
                </a:solidFill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b="1" i="1">
                <a:solidFill>
                  <a:srgbClr val="FFFF00"/>
                </a:solidFill>
              </a:defRPr>
            </a:pPr>
            <a:endParaRPr lang="ru-RU"/>
          </a:p>
        </c:txPr>
      </c:legendEntry>
      <c:legendEntry>
        <c:idx val="5"/>
        <c:delete val="1"/>
      </c:legendEntry>
      <c:legendEntry>
        <c:idx val="6"/>
        <c:txPr>
          <a:bodyPr/>
          <a:lstStyle/>
          <a:p>
            <a:pPr>
              <a:defRPr b="1" i="1">
                <a:solidFill>
                  <a:srgbClr val="FFFF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69864586371148307"/>
          <c:y val="0.1684863530700543"/>
          <c:w val="0.2920948770292614"/>
          <c:h val="0.71353588175599258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41B30-7864-4664-AD1E-E7921CECD897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DC63A-109D-45FB-A5D8-3978EA0527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http://www.fotokanal.com/images/75/picture-44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G:\вчителі\мирослава ярославівна\Без имени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43182"/>
            <a:ext cx="7500990" cy="40005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i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Портфоліо</a:t>
            </a:r>
            <a:r>
              <a:rPr lang="uk-UA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br>
              <a:rPr lang="uk-UA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класного колективу</a:t>
            </a:r>
            <a:br>
              <a:rPr lang="uk-UA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5-Б класу</a:t>
            </a:r>
            <a:endParaRPr lang="ru-RU" sz="54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encrypted-tbn1.gstatic.com/images?q=tbn:ANd9GcRqaqJr1w5gRjQ5-qCtfwbI3pPSEFvwaJp7MPvbyKyQ1Sgr0gaNd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428564" y="0"/>
            <a:ext cx="87154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Класний керівник </a:t>
            </a:r>
          </a:p>
          <a:p>
            <a:r>
              <a:rPr lang="uk-UA" sz="4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Бойкович</a:t>
            </a:r>
            <a:r>
              <a:rPr lang="uk-UA" sz="4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Мирослава Ярославівна</a:t>
            </a:r>
            <a:br>
              <a:rPr lang="uk-UA" sz="4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endParaRPr lang="uk-UA" sz="44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1428736"/>
            <a:ext cx="707236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3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Дата народження : 7.02.1964 рік</a:t>
            </a:r>
            <a:br>
              <a:rPr lang="uk-UA" sz="23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23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Стаж роботи класним керівником : 25 років</a:t>
            </a:r>
            <a:br>
              <a:rPr lang="uk-UA" sz="23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23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Фах: учитель української мови та літератури </a:t>
            </a:r>
            <a:br>
              <a:rPr lang="uk-UA" sz="23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23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Жидачівської  ЗОШ №2 І-ІІІ ст.</a:t>
            </a:r>
          </a:p>
        </p:txBody>
      </p:sp>
      <p:pic>
        <p:nvPicPr>
          <p:cNvPr id="1026" name="Picture 2" descr="C:\Documents and Settings\Admin.MICROSOF-8744B7\Рабочий стол\W-ZyrCeGF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643182"/>
            <a:ext cx="2857520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bliqueBottomLef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Documents and Settings\Admin.MICROSOF-8744B7\Рабочий стол\479765-3822x2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285728"/>
            <a:ext cx="9144000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75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Моє життєве кредо</a:t>
            </a:r>
            <a:endParaRPr lang="ru-RU" sz="75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14488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Не той учитель,хто одержав виховання і освіту вчителя,а той,</a:t>
            </a:r>
          </a:p>
          <a:p>
            <a:pPr algn="ctr"/>
            <a:r>
              <a:rPr lang="uk-UA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у кого є внутрішня впевненість </a:t>
            </a:r>
          </a:p>
          <a:p>
            <a:pPr algn="ctr"/>
            <a:r>
              <a:rPr lang="uk-UA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у тому, хто він є, ким повинен бути і не може бути іншим.</a:t>
            </a: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0662" y="4786322"/>
            <a:ext cx="3643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Лев Толстой</a:t>
            </a: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Documents and Settings\Admin.MICROSOF-8744B7\Рабочий стол\583539-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285728"/>
            <a:ext cx="9144000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68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C66F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Моє педагогічне кредо</a:t>
            </a:r>
            <a:endParaRPr lang="ru-RU" sz="6800" b="1" i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C66FF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85784" y="2214554"/>
            <a:ext cx="692945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CC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Хочу прорости квіткою</a:t>
            </a:r>
          </a:p>
          <a:p>
            <a:pPr algn="ctr"/>
            <a:r>
              <a:rPr lang="uk-UA" sz="4400" b="1" i="1" dirty="0" smtClean="0">
                <a:solidFill>
                  <a:srgbClr val="CC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в душах дітей, </a:t>
            </a:r>
            <a:br>
              <a:rPr lang="uk-UA" sz="4400" b="1" i="1" dirty="0" smtClean="0">
                <a:solidFill>
                  <a:srgbClr val="CC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4400" b="1" i="1" dirty="0" smtClean="0">
                <a:solidFill>
                  <a:srgbClr val="CC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посіявши там розумне,добре,вічне…</a:t>
            </a:r>
            <a:endParaRPr lang="ru-RU" sz="4400" b="1" i="1" dirty="0">
              <a:solidFill>
                <a:srgbClr val="CC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doshkilniatko.net/wp-content/uploads/2012/07/%D0%A0%D0%B0%D0%BC%D0%BA%D0%B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928662" y="1928802"/>
            <a:ext cx="72152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Ми веселі,кмітливі,допитливі і щирі. Серед нас є поети, </a:t>
            </a:r>
            <a:br>
              <a:rPr lang="uk-UA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співаки, спортсмени,музиканти,</a:t>
            </a:r>
            <a:br>
              <a:rPr lang="uk-UA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художники та навіть визнані танцівники.</a:t>
            </a:r>
          </a:p>
          <a:p>
            <a:pPr algn="ctr"/>
            <a:r>
              <a:rPr lang="uk-UA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Ми – 14 дівчат; 9</a:t>
            </a:r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uk-UA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- хлопців.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1802" y="642918"/>
            <a:ext cx="26276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5-Б </a:t>
            </a:r>
            <a:r>
              <a:rPr lang="ru-RU" sz="5400" b="1" i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клас</a:t>
            </a:r>
            <a:endParaRPr lang="ru-RU" sz="54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6" name="Picture 4" descr="http://www.fotokanal.com/images/75/picture-2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42996" y="-1143000"/>
            <a:ext cx="6858003" cy="9144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785918" y="0"/>
            <a:ext cx="569739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Девіз класу</a:t>
            </a:r>
            <a:endParaRPr lang="ru-RU" sz="88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071602" y="2214554"/>
            <a:ext cx="1135861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ndara" pitchFamily="34" charset="0"/>
              </a:rPr>
              <a:t>Ми різні - в цьому наше  багатство,</a:t>
            </a:r>
            <a:br>
              <a:rPr lang="uk-UA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ndara" pitchFamily="34" charset="0"/>
              </a:rPr>
            </a:br>
            <a:r>
              <a:rPr lang="uk-UA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ndara" pitchFamily="34" charset="0"/>
              </a:rPr>
              <a:t>Ми разом – у цьому наша сила!</a:t>
            </a:r>
            <a:endParaRPr lang="ru-RU" sz="44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stat21.privet.ru/lr/0c22c64373eb44460fc4419d865753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9079" y="285728"/>
            <a:ext cx="90749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Структура виховної роботи</a:t>
            </a:r>
            <a:endParaRPr lang="ru-RU" sz="54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785926"/>
            <a:ext cx="85725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Росте людина… </a:t>
            </a:r>
            <a:b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ЇЇ життя розпочинається світанком </a:t>
            </a:r>
          </a:p>
          <a:p>
            <a:pPr algn="ctr"/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душі – дитинством. Назавжди залишається воно в пам'яті як  потаємне і світле. Я як класний керівник, як вихователь, як людина хочу зробити так,щоб  світлого в житті моїх дітей було більше. Саме тому виховую їх за досить простими , але вічними  принципами моралі: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http://backgrounds.picaboo.com/download/0e/e2/0e24579e826f415a840005485e38acfb/Pink%20to%20Yellow%20Gradient%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85720" y="357166"/>
            <a:ext cx="8858280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жити за законом : один за всіх і всі за одного;</a:t>
            </a:r>
          </a:p>
          <a:p>
            <a:pPr>
              <a:buFont typeface="Wingdings" pitchFamily="2" charset="2"/>
              <a:buChar char="v"/>
            </a:pP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пам'ятати</a:t>
            </a: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, </a:t>
            </a:r>
            <a:r>
              <a:rPr lang="ru-RU" sz="28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що</a:t>
            </a: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 </a:t>
            </a: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демократія</a:t>
            </a: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закінчується там, де починається твоє  свавілля;</a:t>
            </a:r>
          </a:p>
          <a:p>
            <a:pPr>
              <a:buFont typeface="Wingdings" pitchFamily="2" charset="2"/>
              <a:buChar char="v"/>
            </a:pP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не забувати :  тільки в здоровому тілі - здоровий дух;</a:t>
            </a:r>
          </a:p>
          <a:p>
            <a:pPr>
              <a:buFont typeface="Wingdings" pitchFamily="2" charset="2"/>
              <a:buChar char="v"/>
            </a:pP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ставитися до інших так, як би ти хотів ,щоб ставились до тебе;</a:t>
            </a:r>
          </a:p>
          <a:p>
            <a:pPr>
              <a:buFont typeface="Wingdings" pitchFamily="2" charset="2"/>
              <a:buChar char="v"/>
            </a:pP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бути великодушним та шляхетним навіть з недругами;</a:t>
            </a:r>
          </a:p>
          <a:p>
            <a:pPr>
              <a:buFont typeface="Wingdings" pitchFamily="2" charset="2"/>
              <a:buChar char="v"/>
            </a:pP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пам'ятати : ввічливість і  тактовність - запорука успіху;</a:t>
            </a:r>
          </a:p>
          <a:p>
            <a:pPr>
              <a:buFont typeface="Wingdings" pitchFamily="2" charset="2"/>
              <a:buChar char="v"/>
            </a:pP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бути альтруїстом , бо милосердя врятує цей світ;</a:t>
            </a:r>
          </a:p>
          <a:p>
            <a:pPr>
              <a:buFont typeface="Wingdings" pitchFamily="2" charset="2"/>
              <a:buChar char="v"/>
            </a:pP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бути вдячним тим, хто посіяв в тобі сім</a:t>
            </a:r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’</a:t>
            </a: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я добра, справедливості та прагнення до знань.</a:t>
            </a:r>
          </a:p>
          <a:p>
            <a:pPr>
              <a:buFont typeface="Wingdings" pitchFamily="2" charset="2"/>
              <a:buChar char="v"/>
            </a:pPr>
            <a:endParaRPr lang="uk-UA" dirty="0" smtClean="0"/>
          </a:p>
          <a:p>
            <a:pPr>
              <a:buFont typeface="Wingdings" pitchFamily="2" charset="2"/>
              <a:buChar char="v"/>
            </a:pPr>
            <a:endParaRPr lang="uk-UA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music-community.do.am/Forum_Imeges/1b4e736e72a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28596" y="500042"/>
            <a:ext cx="81439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Тому головним моїм завданням є виховати духовно багату, всебічно розвинену особистість на основі загальнолюдських цінностей. </a:t>
            </a: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2050" name="Picture 2" descr="G:\вчителі\Мирослава Ярославывна\мирослава ярославівна\100_45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714752"/>
            <a:ext cx="3903665" cy="2927303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://kuvat.n3po.com/cache/Kuvat/Lohi-tausta_5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285728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6000" b="1" i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Батьківський колектив</a:t>
            </a:r>
            <a:endParaRPr lang="ru-RU" sz="60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488" y="1285860"/>
            <a:ext cx="60722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3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Єдина родина – від </a:t>
            </a:r>
          </a:p>
          <a:p>
            <a:pPr algn="r"/>
            <a:r>
              <a:rPr lang="uk-UA" sz="3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батька до сина.</a:t>
            </a:r>
            <a:endParaRPr lang="ru-RU" sz="32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2428868"/>
            <a:ext cx="45720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Успіхів у вихованні дітей можна досягати лише у тісній співпраці  з сім‘єю. Тому у своїй роботі з батьками з самого початку, намагаюсь організувати їх у </a:t>
            </a:r>
            <a:r>
              <a:rPr lang="uk-UA" sz="2400" b="1" i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дружний,цілеспрямований </a:t>
            </a:r>
            <a:r>
              <a:rPr lang="uk-UA" sz="2400" b="1" i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батьківський колектив , основою спільних інтересів  яких є виховання наших дітей.</a:t>
            </a:r>
            <a:endParaRPr lang="ru-RU" sz="2400" b="1" i="1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3074" name="Picture 2" descr="G:\вчителі\Мирослава Ярославывна\мирослава ярославівна\100_46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357562"/>
            <a:ext cx="3473979" cy="2605088"/>
          </a:xfrm>
          <a:prstGeom prst="rect">
            <a:avLst/>
          </a:prstGeom>
          <a:noFill/>
          <a:scene3d>
            <a:camera prst="perspective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s2.goodfon.ru/image/511543-5184x34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85720" y="285728"/>
            <a:ext cx="550072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Я дякую Богові за те, що у моїх дітей такі чудові батьки. Вони є активними учасниками виховання та формування класного колективу. Із самого початку нашої співпраці я відчуваю  повний зворотний зв’язок з ними. Вони цікавляться навчальним процесом учнів, беруть активну  участь у загальношкільних  заходах, прислухаються до  моїх порад, побажань та діляться своїм досвідом виховання…</a:t>
            </a:r>
          </a:p>
        </p:txBody>
      </p:sp>
      <p:pic>
        <p:nvPicPr>
          <p:cNvPr id="24580" name="Picture 4" descr="http://file.mobilmusic.ru/2c/8f/c0/53915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643182"/>
            <a:ext cx="2857520" cy="35719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bliqueTopRigh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otlichnica.com/_ld/24/882184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714356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На класних батьківських зборах, засіданнях батьківського комітету я проводжу бесіди, анкетування, ділюся з батьками </a:t>
            </a:r>
          </a:p>
          <a:p>
            <a:pPr algn="ctr"/>
            <a:r>
              <a:rPr lang="uk-UA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здобутками наших дітей.</a:t>
            </a:r>
            <a:br>
              <a:rPr lang="uk-UA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Переконана, що саме така тісна творча співпраця батьків, учнів та класного керівника принесе найвищі результати у вихованні класного колективу. </a:t>
            </a:r>
            <a:br>
              <a:rPr lang="uk-UA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 в дітях сформує такі якості</a:t>
            </a:r>
            <a:r>
              <a:rPr lang="ru-RU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, як </a:t>
            </a:r>
            <a:r>
              <a:rPr lang="ru-RU" sz="3200" b="1" i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людяність</a:t>
            </a:r>
            <a:r>
              <a:rPr lang="ru-RU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,  </a:t>
            </a:r>
            <a:r>
              <a:rPr lang="ru-RU" sz="3200" b="1" i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повагу</a:t>
            </a:r>
            <a:r>
              <a:rPr lang="ru-RU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, </a:t>
            </a:r>
            <a:r>
              <a:rPr lang="ru-RU" sz="3200" b="1" i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милосердя</a:t>
            </a:r>
            <a:r>
              <a:rPr lang="ru-RU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, </a:t>
            </a:r>
            <a:r>
              <a:rPr lang="ru-RU" sz="3200" b="1" i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доброзичливість</a:t>
            </a:r>
            <a:r>
              <a:rPr lang="ru-RU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та </a:t>
            </a:r>
            <a:r>
              <a:rPr lang="ru-RU" sz="3200" b="1" i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патріотизм</a:t>
            </a:r>
            <a:r>
              <a:rPr lang="ru-RU" sz="3200" b="1" i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.</a:t>
            </a:r>
            <a:endParaRPr lang="uk-UA" sz="3200" b="1" i="1" dirty="0" smtClean="0">
              <a:solidFill>
                <a:srgbClr val="0066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2" name="Picture 8" descr="http://www.gandex.ru/upl/oboi/gandex.ru-19837_91571aa6e21087824edf75fdf666a39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Інформація про учнівське</a:t>
            </a:r>
          </a:p>
          <a:p>
            <a:pPr algn="ctr"/>
            <a:r>
              <a:rPr lang="uk-UA" sz="5400" b="1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 самоврядування 5-Б класу </a:t>
            </a:r>
            <a:endParaRPr lang="ru-RU" sz="5400" b="1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1928802"/>
            <a:ext cx="850112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Наш класний колектив – це об</a:t>
            </a:r>
            <a:r>
              <a:rPr lang="en-US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’</a:t>
            </a: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єднання 8 творчих бригад, кожна з яких виконує свої обов'язки в житті класу.</a:t>
            </a:r>
            <a:b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 робота груп побудована за такими принципами:</a:t>
            </a:r>
          </a:p>
          <a:p>
            <a:pPr>
              <a:buFont typeface="Wingdings" pitchFamily="2" charset="2"/>
              <a:buChar char="ü"/>
            </a:pP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дорожити честю школи, як своєю власною, примножувати її традиції;</a:t>
            </a:r>
          </a:p>
          <a:p>
            <a:pPr>
              <a:buFont typeface="Wingdings" pitchFamily="2" charset="2"/>
              <a:buChar char="ü"/>
            </a:pP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сумлінно вчитися, створювати доброзичливу та товариську атмосферу у класі;</a:t>
            </a:r>
          </a:p>
          <a:p>
            <a:pPr>
              <a:buFont typeface="Wingdings" pitchFamily="2" charset="2"/>
              <a:buChar char="ü"/>
            </a:pP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</a:t>
            </a: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оординувати </a:t>
            </a: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та контролювати роботу класного колективу протягом тижня свого чергування з питань: успішності, відвідування, виконання правил внутрішнього розпорядку, харчування учнів, зовнішнього вигляду;</a:t>
            </a:r>
          </a:p>
          <a:p>
            <a:pPr>
              <a:buFont typeface="Wingdings" pitchFamily="2" charset="2"/>
              <a:buChar char="ü"/>
            </a:pP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з</a:t>
            </a: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дійснювати </a:t>
            </a: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допомогу класному керівнику в підготовці та проведенні класних годин,свят,вікторин, екскурсій, зустрічей.;</a:t>
            </a:r>
          </a:p>
          <a:p>
            <a:pPr>
              <a:buFont typeface="Wingdings" pitchFamily="2" charset="2"/>
              <a:buChar char="ü"/>
            </a:pP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</a:t>
            </a: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рати </a:t>
            </a:r>
            <a:r>
              <a:rPr lang="uk-UA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активну участь в учнівському парламенті школи.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hqoboi.com/img/other3/blestyaschiy_fon_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G:\вчителі\Мирослава Ярославывна\Без имени-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1071546"/>
            <a:ext cx="4929222" cy="53578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28662" y="214290"/>
            <a:ext cx="70936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Учн</a:t>
            </a:r>
            <a:r>
              <a:rPr lang="uk-UA" sz="5400" b="1" i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івське</a:t>
            </a:r>
            <a:r>
              <a:rPr lang="uk-UA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самоврядування</a:t>
            </a:r>
            <a:endParaRPr lang="ru-RU" sz="54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://www.fondox.net/wallpapers/fondo-con-lineas-azules-3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214290"/>
            <a:ext cx="9012775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000" b="1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Охоплення учнів 5-б класу </a:t>
            </a:r>
          </a:p>
          <a:p>
            <a:pPr algn="ctr"/>
            <a:r>
              <a:rPr lang="uk-UA" sz="5000" b="1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додатковою освітою</a:t>
            </a:r>
            <a:endParaRPr lang="ru-RU" sz="5000" b="1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0232" y="1785926"/>
            <a:ext cx="48654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танцювальний клуб:</a:t>
            </a:r>
            <a:endParaRPr lang="ru-RU" sz="4000" b="1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35743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Мельник Н., Балабан М.,Балабан О.,Костюка В.,</a:t>
            </a:r>
            <a:r>
              <a:rPr lang="uk-UA" sz="28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Сивик</a:t>
            </a:r>
            <a:r>
              <a:rPr lang="uk-UA" sz="28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</a:t>
            </a:r>
            <a:endParaRPr lang="ru-RU" sz="2800" b="1" i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G:\вчителі\мирослава ярославівна\100_46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071810"/>
            <a:ext cx="4332293" cy="324872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Picture 2" descr="G:\вчителі\мирослава ярославівна\100_46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071810"/>
            <a:ext cx="4286280" cy="32147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hq-wallpapers.ru/wallpapers/8/hq-wallpapers_ru_abstraction3d_35590_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H:\Фото\Изображение 0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3929090" cy="4214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 descr="H:\Фото\Изображение 1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071678"/>
            <a:ext cx="4143403" cy="4342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www.motto.net.ua/pic/201209/2560x1600/motto.net.ua-326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928794" y="285728"/>
            <a:ext cx="49568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м</a:t>
            </a:r>
            <a:r>
              <a:rPr lang="uk-UA" sz="5400" b="1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узична школа:</a:t>
            </a:r>
            <a:endParaRPr lang="ru-RU" sz="5400" b="1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571612"/>
            <a:ext cx="4572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Балабан М.(фортепіано),</a:t>
            </a:r>
          </a:p>
          <a:p>
            <a:pPr>
              <a:buFont typeface="Wingdings" pitchFamily="2" charset="2"/>
              <a:buChar char="ü"/>
            </a:pPr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Балабан О.(скрипка), </a:t>
            </a:r>
          </a:p>
          <a:p>
            <a:pPr>
              <a:buFont typeface="Wingdings" pitchFamily="2" charset="2"/>
              <a:buChar char="ü"/>
            </a:pPr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Карпінський С.(скрипка),</a:t>
            </a:r>
          </a:p>
          <a:p>
            <a:pPr>
              <a:buFont typeface="Wingdings" pitchFamily="2" charset="2"/>
              <a:buChar char="ü"/>
            </a:pPr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Костюка В.( саксофон)</a:t>
            </a:r>
            <a:endParaRPr lang="ru-RU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28675" name="Picture 3" descr="G:\вчителі\мирослава ярославівна\Без имени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00174"/>
            <a:ext cx="3981453" cy="4929185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://s2.goodfon.ru/image/73683-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500166" y="0"/>
            <a:ext cx="63351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00" b="1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</a:t>
            </a:r>
            <a:r>
              <a:rPr lang="uk-UA" sz="6600" b="1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екція гандболу:</a:t>
            </a:r>
            <a:endParaRPr lang="ru-RU" sz="6600" b="1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7154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Зубкова Х.,</a:t>
            </a:r>
            <a:r>
              <a:rPr lang="uk-UA" sz="28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Майкут</a:t>
            </a:r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Х., </a:t>
            </a:r>
            <a:r>
              <a:rPr lang="uk-UA" sz="28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Макогон</a:t>
            </a:r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Л.</a:t>
            </a:r>
            <a:endParaRPr lang="ru-RU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2050" name="Picture 2" descr="G:\вчителі\мирослава ярославівна\100_46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857364"/>
            <a:ext cx="5975367" cy="4480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hq-wallpapers.ru/wallpapers/8/hq-wallpapers_ru_abstraction3d_36612_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596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C</a:t>
            </a:r>
            <a:r>
              <a:rPr lang="ru-RU" sz="4000" b="1" i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екц</a:t>
            </a:r>
            <a:r>
              <a:rPr lang="uk-UA" sz="4000" b="1" i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ія</a:t>
            </a:r>
            <a:r>
              <a:rPr lang="uk-UA" sz="4000" b="1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 карате - Волошин Д.</a:t>
            </a:r>
          </a:p>
          <a:p>
            <a:r>
              <a:rPr lang="uk-UA" sz="4000" b="1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             штанга – </a:t>
            </a:r>
            <a:r>
              <a:rPr lang="uk-UA" sz="4000" b="1" i="1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Тимофтевич</a:t>
            </a:r>
            <a:r>
              <a:rPr lang="uk-UA" sz="4000" b="1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 Р.</a:t>
            </a:r>
            <a:endParaRPr lang="ru-RU" sz="4000" b="1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214422"/>
            <a:ext cx="786625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Малювання, </a:t>
            </a:r>
            <a:r>
              <a:rPr lang="uk-UA" sz="3600" b="1" i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ліпка-</a:t>
            </a:r>
            <a:r>
              <a:rPr lang="uk-UA" sz="3600" b="1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ndara" pitchFamily="34" charset="0"/>
              </a:rPr>
              <a:t> Мельник Н.,Кава Н.</a:t>
            </a:r>
            <a:endParaRPr lang="ru-RU" sz="3600" b="1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3075" name="Picture 3" descr="G:\вчителі\мирослава ярославівна\100_46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928802"/>
            <a:ext cx="3214710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7" name="Picture 1" descr="G:\вчителі\Мирослава Ярославывна\мирослава ярославівна\100_46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928802"/>
            <a:ext cx="3214710" cy="2300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H:\Фото\IMG_21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4357694"/>
            <a:ext cx="3214710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gandex.ru/upl/oboi/gandex.ru-26_7271_blue-abstra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185736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</a:t>
            </a:r>
            <a:r>
              <a:rPr lang="uk-UA" sz="5400" b="1" i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іаграма</a:t>
            </a:r>
            <a:r>
              <a:rPr lang="uk-UA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рівня вихованості</a:t>
            </a:r>
            <a:br>
              <a:rPr lang="uk-UA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учнів 5-Б класу</a:t>
            </a:r>
            <a:endParaRPr lang="ru-RU" sz="54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://www.wallgrad.ru/_ph/29/6007396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000100" y="0"/>
            <a:ext cx="726673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i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andara" pitchFamily="34" charset="0"/>
              </a:rPr>
              <a:t>Загальношкільне свято</a:t>
            </a:r>
            <a:br>
              <a:rPr lang="uk-UA" sz="4400" b="1" i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andara" pitchFamily="34" charset="0"/>
              </a:rPr>
            </a:br>
            <a:r>
              <a:rPr lang="uk-UA" sz="4400" b="1" i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andara" pitchFamily="34" charset="0"/>
              </a:rPr>
              <a:t>“ Добра книга – вірний </a:t>
            </a:r>
            <a:r>
              <a:rPr lang="uk-UA" sz="4400" b="1" i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andara" pitchFamily="34" charset="0"/>
              </a:rPr>
              <a:t>друг”</a:t>
            </a:r>
            <a:endParaRPr lang="ru-RU" sz="4400" b="1" i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32771" name="Picture 3" descr="G:\вчителі\мирослава ярославівна\100_45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500174"/>
            <a:ext cx="3760789" cy="2820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772" name="Picture 4" descr="G:\вчителі\мирослава ярославівна\100_45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785926"/>
            <a:ext cx="3786214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http://img-fotki.yandex.ru/get/5902/tatyana2q8-medvedeva.181/0_567a6_a0004ac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058" y="0"/>
            <a:ext cx="874894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Участь у творчих конкурсах</a:t>
            </a:r>
            <a:br>
              <a:rPr lang="ru-RU" sz="3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« Колосок», «Кенгуру»,</a:t>
            </a:r>
            <a:br>
              <a:rPr lang="ru-RU" sz="3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3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«</a:t>
            </a:r>
            <a:r>
              <a:rPr lang="ru-RU" sz="3200" b="1" i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Соняшник</a:t>
            </a:r>
            <a:r>
              <a:rPr lang="ru-RU" sz="3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», «Гр</a:t>
            </a:r>
            <a:r>
              <a:rPr lang="uk-UA" sz="3200" b="1" i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інвіч</a:t>
            </a:r>
            <a:r>
              <a:rPr lang="ru-RU" sz="3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»</a:t>
            </a:r>
            <a:endParaRPr lang="ru-RU" sz="32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4102" name="Picture 6" descr="G:\вчителі\Мирослава Ярославывна\мирослава ярославівна\100_46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286256"/>
            <a:ext cx="3473979" cy="231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G:\вчителі\Мирослава Ярославывна\мирослава ярославівна\100_46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4286256"/>
            <a:ext cx="3473979" cy="231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5" name="Picture 9" descr="G:\вчителі\Мирослава Ярославывна\мирослава ярославівна\100_46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1571612"/>
            <a:ext cx="3473979" cy="2605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6" name="Picture 10" descr="G:\вчителі\Мирослава Ярославывна\мирослава ярославівна\100_46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1643050"/>
            <a:ext cx="350046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i015.radikal.ru/1203/b7/ae3b9fa66d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57158" y="214290"/>
            <a:ext cx="835824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Участь у </a:t>
            </a:r>
            <a:r>
              <a:rPr lang="uk-UA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літературній світлиці “ Духовна велич Шевченка ”</a:t>
            </a:r>
          </a:p>
          <a:p>
            <a:pPr algn="ctr"/>
            <a:r>
              <a:rPr lang="uk-UA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Участь у марафоні “ Ми чуємо тебе,Кобзарю, крізь століття ”</a:t>
            </a:r>
            <a:br>
              <a:rPr lang="uk-UA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 ( читання творів про Шевченка  “ Послання до молоді ”)</a:t>
            </a:r>
          </a:p>
          <a:p>
            <a:pPr algn="ctr"/>
            <a:r>
              <a:rPr lang="uk-UA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Участь у радіомовленні – </a:t>
            </a:r>
            <a:r>
              <a:rPr lang="uk-UA" sz="22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Цицик</a:t>
            </a:r>
            <a:r>
              <a:rPr lang="uk-UA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Р.</a:t>
            </a:r>
          </a:p>
          <a:p>
            <a:pPr>
              <a:buFont typeface="Arial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7" name="Picture 3" descr="G:\вчителі\Мирослава Ярославывна\мирослава ярославівна\2014-02-25 12.27.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071678"/>
            <a:ext cx="2794005" cy="2095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G:\вчителі\Мирослава Ярославывна\мирослава ярославівна\2014-02-25 12.12.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2071678"/>
            <a:ext cx="2786082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G:\вчителі\Мирослава Ярославывна\мирослава ярославівна\2014-02-25 12.00.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286256"/>
            <a:ext cx="2786082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G:\вчителі\Мирослава Ярославывна\мирослава ярославівна\2014-02-25 12.26.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2071678"/>
            <a:ext cx="2786082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 descr="G:\вчителі\Мирослава Ярославывна\мирослава ярославівна\2014-02-25 12.18.1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4357694"/>
            <a:ext cx="2786082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G:\вчителі\Мирослава Ярославывна\мирослава ярославівна\2014-02-25 12.09.0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3636" y="4357694"/>
            <a:ext cx="2786082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www.dualimg.com/wp-content/wallpapers/20130117/b3anux3lmeg3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-500098" y="0"/>
            <a:ext cx="1000128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Активна участь в українському </a:t>
            </a:r>
            <a:br>
              <a:rPr lang="uk-UA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ярмарку</a:t>
            </a:r>
            <a:endParaRPr lang="ru-RU" sz="44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34818" name="Picture 2" descr="G:\вчителі\Мирослава Ярославывна\мирослава ярославівна\DSC034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4214818"/>
            <a:ext cx="3143272" cy="2373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19" name="Picture 3" descr="G:\вчителі\Мирослава Ярославывна\мирослава ярославівна\DSC034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500174"/>
            <a:ext cx="3286148" cy="2464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6" name="Picture 6" descr="http://www.fotokanal.com/images/75/picture-5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000100" y="0"/>
            <a:ext cx="692369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Права й </a:t>
            </a:r>
            <a:r>
              <a:rPr lang="uk-UA" sz="4400" b="1" i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обов</a:t>
            </a:r>
            <a:r>
              <a:rPr lang="en-US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’</a:t>
            </a:r>
            <a:r>
              <a:rPr lang="uk-UA" sz="4400" b="1" i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язки</a:t>
            </a:r>
            <a:r>
              <a:rPr lang="uk-UA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uk-UA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ш</a:t>
            </a:r>
            <a:r>
              <a:rPr lang="uk-UA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коляра</a:t>
            </a:r>
            <a:r>
              <a:rPr lang="en-US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n-US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en-US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ru-RU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до </a:t>
            </a:r>
            <a:r>
              <a:rPr lang="uk-UA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Дня правових знань)</a:t>
            </a:r>
            <a:endParaRPr lang="ru-RU" sz="44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35848" name="Picture 8" descr="http://school-16.klasna.com/uploads/editor/3640/302680/sitepage_196/images/1303195722_prevyupra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785926"/>
            <a:ext cx="4071966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50" name="Picture 10" descr="http://kdnz257.dnepredu.com/uploads/editor/3565/239744/sitepage_76/1319828309_16_12_1000x1000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500438"/>
            <a:ext cx="4265322" cy="2980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http://kngroup.com.ua/images/articles/trend_2012/pale_pink/spring-2012-color-palette-swatches-l-smmagp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09293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i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Ми здорові та успішні</a:t>
            </a:r>
          </a:p>
          <a:p>
            <a:pPr algn="ctr"/>
            <a:r>
              <a:rPr lang="uk-UA" sz="5400" b="1" i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( до дня боротьби зі </a:t>
            </a:r>
            <a:r>
              <a:rPr lang="uk-UA" sz="5400" b="1" i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СНІДом</a:t>
            </a:r>
            <a:r>
              <a:rPr lang="uk-UA" sz="5400" b="1" i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)</a:t>
            </a:r>
            <a:endParaRPr lang="ru-RU" sz="5400" b="1" i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6867" name="Picture 3" descr="G:\вчителі\Мирослава Ярославывна\мирослава ярославівна\DSC058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000240"/>
            <a:ext cx="4071966" cy="3053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869" name="Picture 5" descr="http://molbuk.ua/uploads/posts/2012-11/1354182400_44bc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714752"/>
            <a:ext cx="4214810" cy="2809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http://brightwallpapers.com.ua/Uploads/30-5-2013/54b4e294-1a42-4386-ae7a-2b2145c5321a/thumb2-8dd49e644116b4cb8f2395d661ae1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Ол</a:t>
            </a:r>
            <a:r>
              <a:rPr lang="uk-UA" sz="4000" b="1" i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імпійський</a:t>
            </a:r>
            <a:r>
              <a:rPr lang="uk-UA" sz="4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урок</a:t>
            </a:r>
            <a:br>
              <a:rPr lang="uk-UA" sz="4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4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У нас в гостях чемпіон Європи</a:t>
            </a:r>
            <a:endParaRPr lang="ru-RU" sz="40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46083" name="Picture 3" descr="G:\вчителі\Мирослава Ярославывна\мирослава ярославівна\Фото02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500174"/>
            <a:ext cx="4057661" cy="30432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6084" name="Picture 4" descr="G:\вчителі\Мирослава Ярославывна\мирослава ярославівна\Фото02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429000"/>
            <a:ext cx="4000528" cy="30718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://st.gdefon.com/wallpapers_original/wallpapers/469613_uzory_okno_moroz_1680x1050_(www.GdeFon.ru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42910" y="0"/>
            <a:ext cx="806342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0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ndara" pitchFamily="34" charset="0"/>
              </a:rPr>
              <a:t>Свято Миколая ♥</a:t>
            </a:r>
            <a:endParaRPr lang="ru-RU" sz="80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38915" name="Picture 3" descr="G:\вчителі\Мирослава Ярославывна\мирослава ярославівна\DSC046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285860"/>
            <a:ext cx="3429024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916" name="Picture 4" descr="G:\вчителі\Мирослава Ярославывна\мирослава ярославівна\100_46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000504"/>
            <a:ext cx="3429024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917" name="Picture 5" descr="G:\вчителі\Мирослава Ярославывна\мирослава ярославівна\100_45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000504"/>
            <a:ext cx="3429024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918" name="Picture 6" descr="G:\вчителі\Мирослава Ярославывна\мирослава ярославівна\100_46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1285860"/>
            <a:ext cx="3429024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http://www.1366x768.ru/nature/203/winter-wallpaper-1366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ndara" pitchFamily="34" charset="0"/>
              </a:rPr>
              <a:t>Участь у Новорічному </a:t>
            </a:r>
          </a:p>
          <a:p>
            <a:pPr algn="ctr"/>
            <a:r>
              <a:rPr lang="uk-UA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ndara" pitchFamily="34" charset="0"/>
              </a:rPr>
              <a:t>бал-маскараді</a:t>
            </a:r>
            <a:endParaRPr lang="ru-RU" sz="5400" b="1" i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37891" name="Picture 3" descr="G:\вчителі\Мирослава Ярославывна\мирослава ярославівна\Без имени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714488"/>
            <a:ext cx="4071966" cy="2780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892" name="Picture 4" descr="G:\вчителі\Мирослава Ярославывна\мирослава ярославівна\Без имени-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357562"/>
            <a:ext cx="4391036" cy="2966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http://hq-oboi.ru/photo/fon_golubogo_cveta_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214414" y="0"/>
            <a:ext cx="85725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Тренінг </a:t>
            </a:r>
            <a:b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“ Складна ситуація на дорозі:</a:t>
            </a:r>
            <a:b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обережно – </a:t>
            </a:r>
            <a:r>
              <a:rPr lang="uk-UA" sz="36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ожеледиця”</a:t>
            </a:r>
            <a:endParaRPr lang="uk-UA" sz="3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ctr"/>
            <a: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Виховна година </a:t>
            </a:r>
            <a:b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“ Передамо нащадкам найбільший </a:t>
            </a:r>
            <a:b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скарб – рідну </a:t>
            </a:r>
            <a:r>
              <a:rPr lang="uk-UA" sz="36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мову”</a:t>
            </a:r>
            <a:endParaRPr lang="uk-UA" sz="3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ctr"/>
            <a: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Виховна година </a:t>
            </a:r>
            <a:b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 </a:t>
            </a:r>
            <a:r>
              <a:rPr lang="uk-UA" sz="36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“Здоров</a:t>
            </a:r>
            <a:r>
              <a:rPr lang="en-US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’</a:t>
            </a:r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я</a:t>
            </a:r>
            <a:r>
              <a:rPr lang="uk-UA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– найдорожчий  </a:t>
            </a:r>
            <a:r>
              <a:rPr lang="uk-UA" sz="36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скарб”</a:t>
            </a:r>
            <a:endParaRPr lang="uk-UA" sz="3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39940" name="Picture 4" descr="http://fakty.ictv.ua/public/images/gallery/2012/02/07/thumbnail-20120207130700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27128">
            <a:off x="263864" y="850975"/>
            <a:ext cx="2316072" cy="1733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2" name="Picture 6" descr="http://www.istok.ru/netcat_files/339/h_509eb6dcec4ba762b42523c1a67b67f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09512">
            <a:off x="212358" y="2998415"/>
            <a:ext cx="1748294" cy="1748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4" name="Picture 8" descr="http://zakarpattya.net.ua/postimages/news/2013/5/Zdorov%E2%80%99ia-%E2%80%93-holovne-bahatstv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4500570"/>
            <a:ext cx="4248161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http://xn--80aqafcrtq.cc/img/7/7/4/774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-1071602" y="0"/>
            <a:ext cx="1135861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Участь у проведенні акції “ Посади </a:t>
            </a:r>
            <a:r>
              <a:rPr lang="uk-UA" sz="3200" b="1" i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деревце”</a:t>
            </a:r>
            <a:r>
              <a:rPr lang="uk-UA" sz="32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uk-UA" sz="32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32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(до Дня довкілля)</a:t>
            </a:r>
            <a:endParaRPr lang="ru-RU" sz="32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40963" name="Picture 3" descr="G:\вчителі\Мирослава Ярославывна\мирослава ярославівна\100_46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357298"/>
            <a:ext cx="3429024" cy="2571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64" name="Picture 4" descr="G:\вчителі\Мирослава Ярославывна\мирослава ярославівна\100_46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357298"/>
            <a:ext cx="3473979" cy="2605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65" name="Picture 5" descr="G:\вчителі\Мирослава Ярославывна\мирослава ярославівна\100_46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4000504"/>
            <a:ext cx="3429024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66" name="Picture 6" descr="G:\вчителі\Мирослава Ярославывна\мирослава ярославівна\100_467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4000504"/>
            <a:ext cx="3521634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 descr="http://www.fotokanal.com/images/61/nebo-i-vo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00034" y="0"/>
            <a:ext cx="781496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7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Кодекс честі класу</a:t>
            </a:r>
            <a:endParaRPr lang="ru-RU" sz="72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1643050"/>
            <a:ext cx="87154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Єдиним правилом всіх наших дій хай буде добро!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Поважаємо своїх товаришів по навчанню!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Ми підтримуємо один одного!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Ми ніколи не сміємося з чужих помилок!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Завжди </a:t>
            </a:r>
            <a:r>
              <a:rPr lang="uk-UA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пам</a:t>
            </a:r>
            <a:r>
              <a:rPr lang="en-US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’</a:t>
            </a:r>
            <a:r>
              <a:rPr lang="uk-UA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ятаємо</a:t>
            </a: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“ золоте правило </a:t>
            </a:r>
            <a:r>
              <a:rPr lang="uk-UA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моралі”</a:t>
            </a: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:</a:t>
            </a:r>
            <a:r>
              <a:rPr 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br>
              <a:rPr 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стався</a:t>
            </a:r>
            <a:r>
              <a:rPr 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до </a:t>
            </a:r>
            <a:r>
              <a:rPr lang="ru-RU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інших</a:t>
            </a:r>
            <a:r>
              <a:rPr 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так, як </a:t>
            </a:r>
            <a:r>
              <a:rPr lang="ru-RU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ти</a:t>
            </a:r>
            <a:r>
              <a:rPr 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хочеш</a:t>
            </a:r>
            <a:r>
              <a:rPr 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,</a:t>
            </a:r>
            <a:r>
              <a:rPr lang="ru-RU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щоб</a:t>
            </a:r>
            <a:r>
              <a:rPr 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 вони </a:t>
            </a:r>
            <a:r>
              <a:rPr lang="ru-RU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ставилися</a:t>
            </a:r>
            <a:r>
              <a:rPr lang="ru-RU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до тебе!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Ми завжди допомагаємо один одному!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Ми завжди відповідаємо за свої вчинки!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Ми шануємо і поважаємо вчителя!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Завжди пам'ятаємо про основний обов'язок  учня – добре вчитися!</a:t>
            </a:r>
          </a:p>
          <a:p>
            <a:pPr marL="342900" indent="-342900"/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http://xn--80aqafcrtq.cc/img/4/7/9/%D0%9F%D1%80%D0%B8%D1%80%D0%BE%D0%B4%D0%B0,%20%D0%BF%D0%B5%D0%B9%D0%B7%D0%B0%D0%B6,%20%D0%BF%D0%BB%D1%8F%D0%B6,%20%D0%BF%D0%B5%D1%81%D0%BE%D0%BA,%20%D0%BB%D0%B5%D1%82%D0%BE,%20%D0%BC%D0%BE%D1%80%D0%B5,%202560x17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85720" y="500042"/>
            <a:ext cx="96440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Ми хочемо такими бути – і ми такими будемо!</a:t>
            </a:r>
            <a:br>
              <a:rPr lang="uk-UA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endParaRPr lang="ru-RU" sz="3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1857364"/>
            <a:ext cx="5715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Класе</a:t>
            </a:r>
            <a: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 мій рідний, моя ти родино,</a:t>
            </a:r>
            <a:b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Моя ти весела маленька країно,</a:t>
            </a:r>
            <a:b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Ти іскри радості даруєш нам,</a:t>
            </a:r>
            <a:b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порив нашим </a:t>
            </a:r>
            <a: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незвіданим </a:t>
            </a:r>
            <a: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думкам!</a:t>
            </a:r>
            <a:b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4214818"/>
            <a:ext cx="89297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Сьогодні ми з гордістю віримо : </a:t>
            </a:r>
            <a:b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 – учні Жидачівської ЗОШ №2 І-ІІІ ст., </a:t>
            </a:r>
            <a:b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зробимо </a:t>
            </a: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все, щоб школа пишалася нами! </a:t>
            </a:r>
            <a:b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нехай Гімн школи веде нас у щасливу дорогу надій!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http://favim.ru/orig/201201/09/krasivo-cvesti-kniga-milo-cvetok-Favim.ru-373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20" y="4286256"/>
            <a:ext cx="394210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7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</a:t>
            </a:r>
            <a:br>
              <a:rPr lang="uk-UA" sz="7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72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увагу!</a:t>
            </a:r>
            <a:endParaRPr lang="ru-RU" sz="72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588</Words>
  <Application>Microsoft Office PowerPoint</Application>
  <PresentationFormat>Экран (4:3)</PresentationFormat>
  <Paragraphs>93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46</cp:revision>
  <dcterms:modified xsi:type="dcterms:W3CDTF">2014-05-05T07:19:13Z</dcterms:modified>
</cp:coreProperties>
</file>