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44" r:id="rId2"/>
  </p:sldMasterIdLst>
  <p:sldIdLst>
    <p:sldId id="256" r:id="rId3"/>
    <p:sldId id="257" r:id="rId4"/>
    <p:sldId id="260" r:id="rId5"/>
    <p:sldId id="258" r:id="rId6"/>
    <p:sldId id="259" r:id="rId7"/>
    <p:sldId id="264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495030-B612-430A-9E87-E5B657805B65}">
          <p14:sldIdLst>
            <p14:sldId id="256"/>
            <p14:sldId id="257"/>
            <p14:sldId id="260"/>
            <p14:sldId id="258"/>
            <p14:sldId id="259"/>
            <p14:sldId id="264"/>
            <p14:sldId id="261"/>
            <p14:sldId id="262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A82BE26-7B91-4D54-A1BA-38CBB2DD8932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D0AA04C-3D08-4163-A3AD-E8122605967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124744"/>
            <a:ext cx="6400800" cy="2029936"/>
          </a:xfrm>
        </p:spPr>
        <p:txBody>
          <a:bodyPr>
            <a:normAutofit fontScale="90000"/>
          </a:bodyPr>
          <a:lstStyle/>
          <a:p>
            <a:r>
              <a:rPr lang="ru-RU" sz="8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Понтий Пилат</a:t>
            </a:r>
            <a:endParaRPr lang="ru-RU" sz="80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/>
              <a:t>Выполнил: Григорий Петров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263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8837" y="880817"/>
            <a:ext cx="4536504" cy="540060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Понтий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Пилат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главный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герой повествования </a:t>
            </a:r>
            <a:r>
              <a:rPr lang="kk-KZ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Воланда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 романа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Мастера, «сын короля-звездочета»,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жестокий прокуратор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Иудеи, «всадник Золотое Копье».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Понтий Пилат в изображении М. Булгакова – персонаж сложный, драматичный.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ним связана одна из важнейших у Булгакова морально-психологических проблем — вина за преступную слабость, приведшую к гибели невиновного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человека.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Символичны цвета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одежды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Пилата: он вышел "в крытую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колоннаду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между двумя крыльями дворца Ирода Великого" "в белом плаще с кровавым подбоем". Само сочетание белого (цвет чистоты и невинности) и кроваво-красного цвета уже воспринимается как трагическое предзнаменование.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44560"/>
            <a:ext cx="4035425" cy="497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543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79" y="476672"/>
            <a:ext cx="4474840" cy="6381328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В Пилате Булгаков оставляет черты  традиционного образа. Но его Пилат только внешне похож на этот образ. “Мы все время чувствуем, как Пилат захлестывается, тонет в своих страстях”. “Более всего на свете прокуратор ненавидел запах розового масла ... Прокуратору казалось, что розовый запах источают кипарисы и пальмы в саду, что к запаху кожи и конвоя примешивается розовая струя.”. С особым вниманием и интересом Булгаков исследует причины той трагедии, которые проявляются в его думе. Булгаков намеренно представляет состояние Пилата как изнурительную болезнь. Но выводит болезненное состояние прокуратора за пределы приступа гемикрании к ощущению </a:t>
            </a:r>
            <a:r>
              <a:rPr lang="ru-RU" sz="2200" dirty="0">
                <a:latin typeface="Arial Narrow" panose="020B0606020202030204" pitchFamily="34" charset="0"/>
              </a:rPr>
              <a:t>накопившейся усталости от жизни и занятия надоевшим ему делом</a:t>
            </a:r>
            <a:r>
              <a:rPr lang="ru-RU" sz="2200" dirty="0" smtClean="0">
                <a:latin typeface="Arial Narrow" panose="020B0606020202030204" pitchFamily="34" charset="0"/>
              </a:rPr>
              <a:t>.</a:t>
            </a:r>
            <a:endParaRPr lang="ru-RU" sz="2200" dirty="0">
              <a:latin typeface="Arial Narrow" panose="020B060602020203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5507"/>
            <a:ext cx="4104456" cy="611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1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332655"/>
            <a:ext cx="5292080" cy="6336705"/>
          </a:xfrm>
        </p:spPr>
        <p:txBody>
          <a:bodyPr>
            <a:normAutofit fontScale="85000" lnSpcReduction="20000"/>
          </a:bodyPr>
          <a:lstStyle/>
          <a:p>
            <a:pPr marL="137160" indent="0">
              <a:buNone/>
            </a:pP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Пилат, допрашивая </a:t>
            </a: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Иешуа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, убеждается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не только в его невиновности, но и в том, что тот единственный, кто в состоянии излечить его головную боль. «... В светлой теперь и легкой голове прокуратора сложилась формула. Она была такова: Игемон разобрал дело бродячего философа Иешуа, по кличке Га-Ноцри, и состава преступления в нем не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нашел… Бродячий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философ оказался душевнобольным. Вследствие этого смертный приговор Га-Ноцри ... прокуратор не утверждает». Тем более тягостна для него неизбежная гибель </a:t>
            </a: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Иешуа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несмотря на свое высокое положение наместника в колонии, п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од давлением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первосвященника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Каифы, из-за боязни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погубить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карьеру Пилат соглашается на казнь Иешуа и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сам объявляет приговор на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площади. 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49" y="3583200"/>
            <a:ext cx="2136775" cy="319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 descr="C:\Users\пользователь\Desktop\64a1620bc2ff7f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" y="188640"/>
            <a:ext cx="3716810" cy="321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4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57884"/>
            <a:ext cx="4022476" cy="3826358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Пилат </a:t>
            </a:r>
            <a:r>
              <a:rPr lang="ru-RU" dirty="0">
                <a:latin typeface="Arial Narrow" panose="020B0606020202030204" pitchFamily="34" charset="0"/>
              </a:rPr>
              <a:t>совершает зло под давлением обстоятельств, которым не смог противостоять, а затем всю свою жизнь и далее — в течение "двенадцати тысяч лун" — раскаивается в этом. 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13716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Развернутая </a:t>
            </a:r>
            <a:r>
              <a:rPr lang="ru-RU" dirty="0">
                <a:latin typeface="Arial Narrow" panose="020B0606020202030204" pitchFamily="34" charset="0"/>
              </a:rPr>
              <a:t>в «Мастере и Маргарите» картина душевных мук Понтия Пилата, ставших следствием нравственного преступления прокуратора, перешагнувшего предел </a:t>
            </a:r>
            <a:r>
              <a:rPr lang="ru-RU" dirty="0" smtClean="0">
                <a:latin typeface="Arial Narrow" panose="020B0606020202030204" pitchFamily="34" charset="0"/>
              </a:rPr>
              <a:t>человечности представляет</a:t>
            </a: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4098" name="Picture 2" descr="C:\Users\пользователь\Desktop\Qwerty\6b3211d351be82a5e3d3b1f0b88b42b09efff85f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652" y="319141"/>
            <a:ext cx="4762500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0" y="3861048"/>
            <a:ext cx="8769152" cy="2808312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собой </a:t>
            </a:r>
            <a:r>
              <a:rPr lang="ru-RU" dirty="0">
                <a:latin typeface="Arial Narrow" panose="020B0606020202030204" pitchFamily="34" charset="0"/>
              </a:rPr>
              <a:t>проверку и подтверждение истинности высказанных бродячим философом мыслей, за которые Игемон отправил его на казнь</a:t>
            </a:r>
            <a:r>
              <a:rPr lang="ru-RU" dirty="0" smtClean="0">
                <a:latin typeface="Arial Narrow" panose="020B0606020202030204" pitchFamily="34" charset="0"/>
              </a:rPr>
              <a:t>: «...Прокуратор </a:t>
            </a:r>
            <a:r>
              <a:rPr lang="ru-RU" dirty="0">
                <a:latin typeface="Arial Narrow" panose="020B0606020202030204" pitchFamily="34" charset="0"/>
              </a:rPr>
              <a:t>все силился понять, в чем причина его душевных мучений. И быстро он понял это, но постарался обмануть себя. Ему ясно было, что сегодня днем он что-то безвозвратно упустил, и теперь он упущенное хочет исправить какими-то мелкими и ничтожными, а главное, запоздавшими действиями. Обман же самого себя заключается в том, то прокуратор стремился внушить себе, что действия эти ... не менее важны, чем утренний приговор. Но это очень плохо удавалось прокуратору».</a:t>
            </a:r>
          </a:p>
        </p:txBody>
      </p:sp>
    </p:spTree>
    <p:extLst>
      <p:ext uri="{BB962C8B-B14F-4D97-AF65-F5344CB8AC3E}">
        <p14:creationId xmlns:p14="http://schemas.microsoft.com/office/powerpoint/2010/main" val="192451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404664"/>
            <a:ext cx="5544616" cy="6192688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dirty="0">
                <a:latin typeface="Arial Narrow" panose="020B0606020202030204" pitchFamily="34" charset="0"/>
              </a:rPr>
              <a:t>По приказу Пилата страдания Иешуа и двух распятых вместе с ним разбойников сокращены: их убивают. По его же приказу сотрудники тайной службы прокуратора убивают Иуду, спровоцировавшего Иешуа и выдавшего его иудейской страже. После казни и погребения Иешуа П. встречается с Левием Матвеем, сообщает ему правду об убийстве Иуды и читает записанные Левием слова Иешуа о том, что одним из главных пороков человека является трусость; эти слова Понтий Пилат относит прежде всего к себе самому. </a:t>
            </a:r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6146" name="Picture 2" descr="C:\Users\пользователь\Downloads\3640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288032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79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139952" y="260648"/>
            <a:ext cx="4824536" cy="6480720"/>
          </a:xfrm>
        </p:spPr>
        <p:txBody>
          <a:bodyPr>
            <a:normAutofit fontScale="92500"/>
          </a:bodyPr>
          <a:lstStyle/>
          <a:p>
            <a:pPr marL="137160" indent="0">
              <a:buNone/>
            </a:pPr>
            <a:r>
              <a:rPr lang="ru-RU" dirty="0">
                <a:latin typeface="Arial Narrow" panose="020B0606020202030204" pitchFamily="34" charset="0"/>
              </a:rPr>
              <a:t>По просьбе Мастера и Маргариты Понтий Пилат в последней главе романа получает освобождение и прощение, и вместе с Иешуа он, беседуя, уходит по лунной дороге. Идея прощения и милосердия, связанная с образом Пилата, — одна из центральных в романе "Мастер и Маргарита", и она завершает последнюю — 32-ю главу романа: «Этот герой ушел в бездну, ушел безвозвратно, прощенный в ночь на воскресенье сын короля-звездочета, жестокий пятый прокуратор Иудеи, всадник Понтий Пилат».</a:t>
            </a:r>
          </a:p>
        </p:txBody>
      </p:sp>
      <p:pic>
        <p:nvPicPr>
          <p:cNvPr id="5122" name="Picture 2" descr="C:\Users\пользователь\Desktop\Qwerty\1311819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4032448" cy="570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28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332656"/>
            <a:ext cx="4968552" cy="6408712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Самой </a:t>
            </a:r>
            <a:r>
              <a:rPr lang="ru-RU" dirty="0">
                <a:latin typeface="Arial Narrow" panose="020B0606020202030204" pitchFamily="34" charset="0"/>
              </a:rPr>
              <a:t>важной представляется Булгакову проблема свободы и несвободы человеческой </a:t>
            </a:r>
            <a:r>
              <a:rPr lang="ru-RU" dirty="0" smtClean="0">
                <a:latin typeface="Arial Narrow" panose="020B0606020202030204" pitchFamily="34" charset="0"/>
              </a:rPr>
              <a:t>личности. Пилат «утренний владеет </a:t>
            </a:r>
            <a:r>
              <a:rPr lang="ru-RU" dirty="0">
                <a:latin typeface="Arial Narrow" panose="020B0606020202030204" pitchFamily="34" charset="0"/>
              </a:rPr>
              <a:t>над личностной истиной, его несвобода, отчетливо не осознаваемая им, словно отмечена трагическим знаком и на внешнем облике его и типе как бы насильственной </a:t>
            </a:r>
            <a:r>
              <a:rPr lang="kk-KZ" dirty="0" smtClean="0">
                <a:latin typeface="Arial Narrow" panose="020B0606020202030204" pitchFamily="34" charset="0"/>
              </a:rPr>
              <a:t>внесенности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в мир, который его </a:t>
            </a:r>
            <a:r>
              <a:rPr lang="ru-RU" dirty="0" smtClean="0">
                <a:latin typeface="Arial Narrow" panose="020B0606020202030204" pitchFamily="34" charset="0"/>
              </a:rPr>
              <a:t>отторгает». </a:t>
            </a:r>
            <a:r>
              <a:rPr lang="ru-RU" dirty="0">
                <a:latin typeface="Arial Narrow" panose="020B0606020202030204" pitchFamily="34" charset="0"/>
              </a:rPr>
              <a:t>Писатель отмечает </a:t>
            </a:r>
            <a:r>
              <a:rPr lang="ru-RU" dirty="0" smtClean="0">
                <a:latin typeface="Arial Narrow" panose="020B0606020202030204" pitchFamily="34" charset="0"/>
              </a:rPr>
              <a:t>«кровавый подбой» </a:t>
            </a:r>
            <a:r>
              <a:rPr lang="ru-RU" dirty="0">
                <a:latin typeface="Arial Narrow" panose="020B0606020202030204" pitchFamily="34" charset="0"/>
              </a:rPr>
              <a:t>плаща Пилата и его </a:t>
            </a:r>
            <a:r>
              <a:rPr lang="ru-RU" dirty="0" smtClean="0">
                <a:latin typeface="Arial Narrow" panose="020B0606020202030204" pitchFamily="34" charset="0"/>
              </a:rPr>
              <a:t>«шаркающую походку». </a:t>
            </a:r>
            <a:r>
              <a:rPr lang="ru-RU" dirty="0">
                <a:latin typeface="Arial Narrow" panose="020B0606020202030204" pitchFamily="34" charset="0"/>
              </a:rPr>
              <a:t>Булгаков собирает из отдельных штрихов психологический портрет человека, уничтоженного несвободой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98600"/>
            <a:ext cx="3797300" cy="448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95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88640"/>
            <a:ext cx="5400600" cy="6408712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ru-RU" dirty="0"/>
              <a:t>Писатель показал, что противоречия Понтия Пилата проявляются в каждой ситуации по-разному. Он каждый раз обнаруживает себя с неожиданной стороны. На протяжении «исторической» части романа «Мастер и Маргарита» Понтий Пилат показан носителем практического разума. Нравственность в нем подавлена злым началом. Иешуа Га-Ноцри олицетворяет собой торжество морального закона. Именно он разбудил в Пилате доброе начало. И это добро побуждает Пилата принять душевное участие в судьбе бродячего </a:t>
            </a:r>
            <a:r>
              <a:rPr lang="ru-RU" dirty="0" smtClean="0"/>
              <a:t>философа.</a:t>
            </a:r>
          </a:p>
          <a:p>
            <a:pPr marL="137160" indent="0">
              <a:buNone/>
            </a:pPr>
            <a:r>
              <a:rPr lang="ru-RU" dirty="0" smtClean="0"/>
              <a:t>В романе происходит разложение образа Понтия - диктатора и превращение его в страдающую личность. Власть в его лице теряет сурового и верного исполнителя закона, образ приобретает гуманистический оттенок. Двойственная жизнь Пилата - неизбежное поведение человека, зажатого в тиски власти, своего поста. </a:t>
            </a:r>
          </a:p>
          <a:p>
            <a:endParaRPr lang="ru-RU" dirty="0"/>
          </a:p>
        </p:txBody>
      </p:sp>
      <p:pic>
        <p:nvPicPr>
          <p:cNvPr id="8194" name="Picture 2" descr="C:\$Recycle.Bin\S-1-5-21-1341625774-3639074534-446457487-1002\$RHOQN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328732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24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245</TotalTime>
  <Words>867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22" baseType="lpstr">
      <vt:lpstr>Dotum</vt:lpstr>
      <vt:lpstr>Arial</vt:lpstr>
      <vt:lpstr>Arial Narrow</vt:lpstr>
      <vt:lpstr>Book Antiqua</vt:lpstr>
      <vt:lpstr>Constantia</vt:lpstr>
      <vt:lpstr>Garamond</vt:lpstr>
      <vt:lpstr>Lucida Sans</vt:lpstr>
      <vt:lpstr>Times New Roman</vt:lpstr>
      <vt:lpstr>Wingdings</vt:lpstr>
      <vt:lpstr>Wingdings 2</vt:lpstr>
      <vt:lpstr>Wingdings 3</vt:lpstr>
      <vt:lpstr>Кутюр</vt:lpstr>
      <vt:lpstr>Апекс</vt:lpstr>
      <vt:lpstr>Понтий Пилат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Аккузинова Камила</dc:creator>
  <cp:lastModifiedBy>Аккузинова Камила</cp:lastModifiedBy>
  <cp:revision>19</cp:revision>
  <dcterms:created xsi:type="dcterms:W3CDTF">2013-12-03T10:40:28Z</dcterms:created>
  <dcterms:modified xsi:type="dcterms:W3CDTF">2014-05-19T12:56:49Z</dcterms:modified>
</cp:coreProperties>
</file>