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0" r:id="rId1"/>
  </p:sldMasterIdLst>
  <p:notesMasterIdLst>
    <p:notesMasterId r:id="rId22"/>
  </p:notesMasterIdLst>
  <p:sldIdLst>
    <p:sldId id="278" r:id="rId2"/>
    <p:sldId id="256" r:id="rId3"/>
    <p:sldId id="266" r:id="rId4"/>
    <p:sldId id="264" r:id="rId5"/>
    <p:sldId id="267" r:id="rId6"/>
    <p:sldId id="259" r:id="rId7"/>
    <p:sldId id="268" r:id="rId8"/>
    <p:sldId id="270" r:id="rId9"/>
    <p:sldId id="276" r:id="rId10"/>
    <p:sldId id="265" r:id="rId11"/>
    <p:sldId id="262" r:id="rId12"/>
    <p:sldId id="277" r:id="rId13"/>
    <p:sldId id="263" r:id="rId14"/>
    <p:sldId id="258" r:id="rId15"/>
    <p:sldId id="272" r:id="rId16"/>
    <p:sldId id="271" r:id="rId17"/>
    <p:sldId id="275" r:id="rId18"/>
    <p:sldId id="261" r:id="rId19"/>
    <p:sldId id="269" r:id="rId20"/>
    <p:sldId id="274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740000"/>
    <a:srgbClr val="003760"/>
    <a:srgbClr val="6E450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45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C7E6984E-4472-4458-97EA-BFB6F0834003}" type="datetimeFigureOut">
              <a:rPr lang="ru-RU"/>
              <a:pPr>
                <a:defRPr/>
              </a:pPr>
              <a:t>08.05.2014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AAF4B21-4962-42DF-AD82-CE819F39DF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861634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5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9A7F4A-3208-42AC-8111-7F994D5096BD}" type="datetimeFigureOut">
              <a:rPr lang="ru-RU"/>
              <a:pPr>
                <a:defRPr/>
              </a:pPr>
              <a:t>08.05.2014</a:t>
            </a:fld>
            <a:endParaRPr lang="ru-RU"/>
          </a:p>
        </p:txBody>
      </p:sp>
      <p:sp>
        <p:nvSpPr>
          <p:cNvPr id="8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EC085F-FF05-4D87-BA61-03D69979F3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14993404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51349-FA69-4554-A9A3-09D7242600EA}" type="datetimeFigureOut">
              <a:rPr lang="ru-RU"/>
              <a:pPr>
                <a:defRPr/>
              </a:pPr>
              <a:t>08.05.2014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39A54-915B-4861-AA4B-22EEF8CD80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97913466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EFEB80-13C2-42B8-9F71-428BC7F9E88D}" type="datetimeFigureOut">
              <a:rPr lang="ru-RU"/>
              <a:pPr>
                <a:defRPr/>
              </a:pPr>
              <a:t>08.05.2014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4C5E9-6B45-41EF-9C33-E3F74623AF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57366339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F401D9-E962-43EE-AFE6-1D487EE41D63}" type="datetimeFigureOut">
              <a:rPr lang="ru-RU"/>
              <a:pPr>
                <a:defRPr/>
              </a:pPr>
              <a:t>08.05.2014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56668F-EFCA-4D61-A432-96299FA4BC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11938510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11521-3DE9-498D-9EF2-CA34E16482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181956-17EB-4495-93A3-5D733EC4A4EB}" type="datetimeFigureOut">
              <a:rPr lang="ru-RU"/>
              <a:pPr>
                <a:defRPr/>
              </a:pPr>
              <a:t>08.05.2014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54958962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84A46-EED2-4FDE-8601-B334D6030349}" type="datetimeFigureOut">
              <a:rPr lang="ru-RU"/>
              <a:pPr>
                <a:defRPr/>
              </a:pPr>
              <a:t>08.05.2014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75AE8-62C3-4975-841B-52AEBA9EE0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97435288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A60B27-8315-4ABB-85C2-44103FBC9B3A}" type="datetimeFigureOut">
              <a:rPr lang="ru-RU"/>
              <a:pPr>
                <a:defRPr/>
              </a:pPr>
              <a:t>08.05.2014</a:t>
            </a:fld>
            <a:endParaRPr lang="ru-RU"/>
          </a:p>
        </p:txBody>
      </p:sp>
      <p:sp>
        <p:nvSpPr>
          <p:cNvPr id="3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1E97D-D7CB-48BF-92D8-5F3235A635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14779564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0B632-74BF-4D51-BD54-D71E3B87DE5C}" type="datetimeFigureOut">
              <a:rPr lang="ru-RU"/>
              <a:pPr>
                <a:defRPr/>
              </a:pPr>
              <a:t>08.05.2014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BE129-282B-4B6F-A014-1E73D920CB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73340781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F5F8B5-B323-4B86-A597-3B4EDB51B287}" type="datetimeFigureOut">
              <a:rPr lang="ru-RU"/>
              <a:pPr>
                <a:defRPr/>
              </a:pPr>
              <a:t>08.05.2014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3E55B4-33FA-4B9E-A4CA-3EE0183548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5320807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56AEF9-A144-4273-82E3-2B405DA7467E}" type="datetimeFigureOut">
              <a:rPr lang="ru-RU"/>
              <a:pPr>
                <a:defRPr/>
              </a:pPr>
              <a:t>08.05.2014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3A69BB-23BC-41B8-BD7E-CE216A4BF2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73684141"/>
      </p:ext>
    </p:extLst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948B4-7943-4FC1-908B-10C63290C616}" type="datetimeFigureOut">
              <a:rPr lang="ru-RU"/>
              <a:pPr>
                <a:defRPr/>
              </a:pPr>
              <a:t>08.05.2014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645C03-AAFF-4F6D-83CA-8901094379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53368125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Текст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73082F0-44F2-4F20-BC76-AC3F62FB1F9C}" type="datetimeFigureOut">
              <a:rPr lang="ru-RU"/>
              <a:pPr>
                <a:defRPr/>
              </a:pPr>
              <a:t>08.05.2014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1E893A1-267B-47CE-AC9F-377BD3C887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69" r:id="rId1"/>
    <p:sldLayoutId id="2147483861" r:id="rId2"/>
    <p:sldLayoutId id="2147483870" r:id="rId3"/>
    <p:sldLayoutId id="2147483862" r:id="rId4"/>
    <p:sldLayoutId id="2147483871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</p:sldLayoutIdLst>
  <p:transition>
    <p:wipe dir="r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915744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784737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915744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915744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Microsoft_Office_Word_97_-_2003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4000" dirty="0" smtClean="0"/>
              <a:t>Модуль «Светская этика»</a:t>
            </a:r>
          </a:p>
          <a:p>
            <a:pPr algn="just"/>
            <a:r>
              <a:rPr lang="ru-RU" sz="4000" dirty="0" smtClean="0"/>
              <a:t>Программа «Начальная школа </a:t>
            </a:r>
            <a:r>
              <a:rPr lang="en-US" sz="4000" dirty="0" smtClean="0"/>
              <a:t>XXI</a:t>
            </a:r>
            <a:r>
              <a:rPr lang="ru-RU" sz="4000" dirty="0" smtClean="0"/>
              <a:t> века»</a:t>
            </a:r>
          </a:p>
          <a:p>
            <a:pPr algn="just"/>
            <a:r>
              <a:rPr lang="ru-RU" sz="4000" dirty="0" smtClean="0"/>
              <a:t>Урок  «Защита Родины-долг гражданина»</a:t>
            </a:r>
          </a:p>
          <a:p>
            <a:pPr algn="just"/>
            <a:r>
              <a:rPr lang="ru-RU" sz="4000" dirty="0" smtClean="0"/>
              <a:t>Учитель – </a:t>
            </a:r>
            <a:r>
              <a:rPr lang="ru-RU" sz="4000" dirty="0" err="1" smtClean="0"/>
              <a:t>Устюгова</a:t>
            </a:r>
            <a:r>
              <a:rPr lang="ru-RU" sz="4000" dirty="0" smtClean="0"/>
              <a:t> Зоя Борисовна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CC3300"/>
                </a:solidFill>
              </a:rPr>
              <a:t>Презентация к уроку ОРКСЭ</a:t>
            </a:r>
            <a:endParaRPr lang="ru-RU" dirty="0">
              <a:solidFill>
                <a:srgbClr val="CC3300"/>
              </a:solidFill>
            </a:endParaRPr>
          </a:p>
        </p:txBody>
      </p:sp>
    </p:spTree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75" y="2928938"/>
            <a:ext cx="7929563" cy="357187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000" dirty="0" smtClean="0">
                <a:solidFill>
                  <a:schemeClr val="bg2"/>
                </a:solidFill>
              </a:rPr>
              <a:t>Жизни и подвигу героя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000" dirty="0" smtClean="0">
                <a:solidFill>
                  <a:schemeClr val="bg2"/>
                </a:solidFill>
              </a:rPr>
              <a:t> посвящена эта беседа.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3600" dirty="0" smtClean="0">
              <a:solidFill>
                <a:schemeClr val="bg2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071546"/>
            <a:ext cx="7843838" cy="14700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7200" smtClean="0">
                <a:solidFill>
                  <a:srgbClr val="C00000"/>
                </a:solidFill>
              </a:rPr>
              <a:t>Подвиг солдата</a:t>
            </a:r>
            <a:endParaRPr lang="ru-RU" sz="720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2022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           </a:t>
            </a:r>
            <a:r>
              <a:rPr lang="ru-RU" smtClean="0">
                <a:solidFill>
                  <a:srgbClr val="740000"/>
                </a:solidFill>
              </a:rPr>
              <a:t>22 июня  1941 года</a:t>
            </a:r>
            <a:endParaRPr lang="ru-RU">
              <a:solidFill>
                <a:srgbClr val="740000"/>
              </a:solidFill>
            </a:endParaRPr>
          </a:p>
        </p:txBody>
      </p:sp>
      <p:sp>
        <p:nvSpPr>
          <p:cNvPr id="7171" name="Содержимое 1"/>
          <p:cNvSpPr>
            <a:spLocks noGrp="1"/>
          </p:cNvSpPr>
          <p:nvPr>
            <p:ph sz="half" idx="1"/>
          </p:nvPr>
        </p:nvSpPr>
        <p:spPr>
          <a:xfrm>
            <a:off x="4857750" y="1500188"/>
            <a:ext cx="3873500" cy="4691062"/>
          </a:xfrm>
        </p:spPr>
        <p:txBody>
          <a:bodyPr/>
          <a:lstStyle/>
          <a:p>
            <a:pPr algn="just" eaLnBrk="1" hangingPunct="1">
              <a:buFont typeface="Wingdings 2" pitchFamily="18" charset="2"/>
              <a:buNone/>
            </a:pPr>
            <a:r>
              <a:rPr lang="ru-RU" altLang="ru-RU" dirty="0" smtClean="0"/>
              <a:t>     На нашу Родину напала фашистская Германия.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altLang="ru-RU" dirty="0" smtClean="0"/>
              <a:t>     На защиту земли своих отцов, своего Отечества встали все-  от мала до велика. Поэтому война эта вошла в историю как</a:t>
            </a:r>
            <a:endParaRPr lang="ru-RU" altLang="ru-RU" sz="3200" dirty="0" smtClean="0">
              <a:solidFill>
                <a:srgbClr val="740000"/>
              </a:solidFill>
            </a:endParaRPr>
          </a:p>
        </p:txBody>
      </p:sp>
      <p:pic>
        <p:nvPicPr>
          <p:cNvPr id="7172" name="Содержимое 4" descr="бой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8596" y="1714488"/>
            <a:ext cx="4539984" cy="3357586"/>
          </a:xfrm>
          <a:prstGeom prst="roundRect">
            <a:avLst/>
          </a:prstGeom>
        </p:spPr>
      </p:pic>
      <p:sp>
        <p:nvSpPr>
          <p:cNvPr id="7173" name="Прямоугольник 4"/>
          <p:cNvSpPr>
            <a:spLocks noChangeArrowheads="1"/>
          </p:cNvSpPr>
          <p:nvPr/>
        </p:nvSpPr>
        <p:spPr bwMode="auto">
          <a:xfrm>
            <a:off x="1285875" y="5500688"/>
            <a:ext cx="6715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3200">
                <a:solidFill>
                  <a:srgbClr val="740000"/>
                </a:solidFill>
              </a:rPr>
              <a:t>Великая Отечественная война.</a:t>
            </a:r>
            <a:endParaRPr lang="ru-RU" altLang="ru-RU" sz="320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500034" y="152400"/>
            <a:ext cx="8186766" cy="1062022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        </a:t>
            </a:r>
            <a:r>
              <a:rPr lang="ru-RU" smtClean="0">
                <a:solidFill>
                  <a:schemeClr val="accent5">
                    <a:lumMod val="50000"/>
                  </a:schemeClr>
                </a:solidFill>
              </a:rPr>
              <a:t>Поверженный Рейхстаг.</a:t>
            </a:r>
            <a:endParaRPr lang="ru-RU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195" name="Содержимое 3" descr="капитуляция.bmp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0038" y="1428750"/>
            <a:ext cx="4348162" cy="4838700"/>
          </a:xfrm>
        </p:spPr>
      </p:pic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4714875" y="1357313"/>
            <a:ext cx="4000500" cy="5072062"/>
          </a:xfrm>
        </p:spPr>
        <p:txBody>
          <a:bodyPr/>
          <a:lstStyle/>
          <a:p>
            <a:pPr algn="just" eaLnBrk="1" hangingPunct="1">
              <a:buFont typeface="Wingdings 2" pitchFamily="18" charset="2"/>
              <a:buNone/>
              <a:defRPr/>
            </a:pP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Война длилась четыре долгих года и закончилась нашей Победой и полным разгромом фашистов в столице Германии – городе Берлине.</a:t>
            </a:r>
          </a:p>
          <a:p>
            <a:pPr algn="just" eaLnBrk="1" hangingPunct="1">
              <a:buFont typeface="Wingdings 2" pitchFamily="18" charset="2"/>
              <a:buNone/>
              <a:defRPr/>
            </a:pP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На рейхстаге, главном правительственном здании страны, заалели красные флаги.</a:t>
            </a: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3971924" cy="1214446"/>
          </a:xfrm>
        </p:spPr>
        <p:txBody>
          <a:bodyPr/>
          <a:lstStyle/>
          <a:p>
            <a:pPr eaLnBrk="1" hangingPunct="1">
              <a:defRPr/>
            </a:pPr>
            <a:r>
              <a:rPr lang="ru-RU" sz="540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Наш земляк</a:t>
            </a:r>
            <a:endParaRPr lang="ru-RU" sz="5400"/>
          </a:p>
        </p:txBody>
      </p:sp>
      <p:sp>
        <p:nvSpPr>
          <p:cNvPr id="9219" name="Содержимое 3"/>
          <p:cNvSpPr>
            <a:spLocks noGrp="1"/>
          </p:cNvSpPr>
          <p:nvPr>
            <p:ph sz="half" idx="2"/>
          </p:nvPr>
        </p:nvSpPr>
        <p:spPr>
          <a:xfrm>
            <a:off x="4572000" y="2357438"/>
            <a:ext cx="4071938" cy="3857625"/>
          </a:xfrm>
        </p:spPr>
        <p:txBody>
          <a:bodyPr/>
          <a:lstStyle/>
          <a:p>
            <a:pPr algn="just" eaLnBrk="1" hangingPunct="1">
              <a:buFont typeface="Wingdings 2" pitchFamily="18" charset="2"/>
              <a:buNone/>
            </a:pPr>
            <a:r>
              <a:rPr lang="ru-RU" altLang="ru-RU" sz="1800" dirty="0" smtClean="0"/>
              <a:t>       Первым знаменосцем, запечатлённым кадрами военной кинохроники, облетевшими весь мир и на века вошедшими в историю, был разведчик рядовой-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altLang="ru-RU" sz="2400" dirty="0" smtClean="0">
                <a:solidFill>
                  <a:srgbClr val="740000"/>
                </a:solidFill>
              </a:rPr>
              <a:t>       наш земляк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altLang="ru-RU" sz="2400" dirty="0" smtClean="0">
                <a:solidFill>
                  <a:srgbClr val="740000"/>
                </a:solidFill>
              </a:rPr>
              <a:t>    Григорий Булатов.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altLang="ru-RU" sz="2400" dirty="0" smtClean="0">
                <a:solidFill>
                  <a:srgbClr val="740000"/>
                </a:solidFill>
              </a:rPr>
              <a:t>     </a:t>
            </a:r>
            <a:r>
              <a:rPr lang="ru-RU" altLang="ru-RU" sz="1800" dirty="0" smtClean="0">
                <a:solidFill>
                  <a:srgbClr val="740000"/>
                </a:solidFill>
              </a:rPr>
              <a:t> Он  первым в условиях боя водрузил полковой штурмовой флаг над фронтоном рейхстага.</a:t>
            </a:r>
          </a:p>
          <a:p>
            <a:pPr eaLnBrk="1" hangingPunct="1">
              <a:buFont typeface="Wingdings 2" pitchFamily="18" charset="2"/>
              <a:buNone/>
            </a:pPr>
            <a:endParaRPr lang="ru-RU" altLang="ru-RU" dirty="0" smtClean="0">
              <a:solidFill>
                <a:srgbClr val="740000"/>
              </a:solidFill>
            </a:endParaRPr>
          </a:p>
        </p:txBody>
      </p:sp>
      <p:pic>
        <p:nvPicPr>
          <p:cNvPr id="28676" name="Picture 4" descr="Знаменосец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>
          <a:xfrm>
            <a:off x="428596" y="1928802"/>
            <a:ext cx="4137088" cy="4230600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221" name="Рисунок 4" descr="флаг.w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712636">
            <a:off x="5346700" y="22225"/>
            <a:ext cx="2524125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214290"/>
            <a:ext cx="8186766" cy="642942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smtClean="0"/>
              <a:t>   </a:t>
            </a:r>
            <a:r>
              <a:rPr lang="ru-RU" sz="3200" smtClean="0">
                <a:solidFill>
                  <a:srgbClr val="740000"/>
                </a:solidFill>
              </a:rPr>
              <a:t>Гриша Булатов родился 16 ноября 1925 года</a:t>
            </a:r>
            <a:endParaRPr lang="ru-RU" sz="3200">
              <a:solidFill>
                <a:srgbClr val="740000"/>
              </a:solidFill>
            </a:endParaRPr>
          </a:p>
        </p:txBody>
      </p:sp>
      <p:pic>
        <p:nvPicPr>
          <p:cNvPr id="10243" name="Содержимое 4" descr="DE0.JPG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41788" y="1000125"/>
            <a:ext cx="4559300" cy="5357813"/>
          </a:xfrm>
          <a:ln w="2857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10244" name="Содержимое 6"/>
          <p:cNvSpPr>
            <a:spLocks noGrp="1"/>
          </p:cNvSpPr>
          <p:nvPr>
            <p:ph sz="half" idx="1"/>
          </p:nvPr>
        </p:nvSpPr>
        <p:spPr>
          <a:xfrm>
            <a:off x="142875" y="1000125"/>
            <a:ext cx="3929063" cy="5357813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altLang="ru-RU" sz="2000" dirty="0" smtClean="0">
                <a:solidFill>
                  <a:srgbClr val="740000"/>
                </a:solidFill>
              </a:rPr>
              <a:t>     в свердловской области.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1800" dirty="0" smtClean="0"/>
              <a:t>     Маму звали </a:t>
            </a:r>
            <a:r>
              <a:rPr lang="ru-RU" altLang="ru-RU" sz="1800" dirty="0" smtClean="0">
                <a:solidFill>
                  <a:srgbClr val="740000"/>
                </a:solidFill>
              </a:rPr>
              <a:t>Анна Михайловна,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1800" dirty="0" smtClean="0"/>
              <a:t>     папу – </a:t>
            </a:r>
            <a:r>
              <a:rPr lang="ru-RU" altLang="ru-RU" sz="1800" dirty="0" smtClean="0">
                <a:solidFill>
                  <a:srgbClr val="740000"/>
                </a:solidFill>
              </a:rPr>
              <a:t>Пётр Григорьевич.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1800" dirty="0" smtClean="0"/>
              <a:t>     В город Слободской семья переехала, когда мальчику исполнилось 4 года.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1800" dirty="0" smtClean="0">
                <a:solidFill>
                  <a:srgbClr val="740000"/>
                </a:solidFill>
              </a:rPr>
              <a:t>    В 8 лет Гриша пошёл в школу. </a:t>
            </a:r>
            <a:r>
              <a:rPr lang="ru-RU" altLang="ru-RU" sz="1800" dirty="0" smtClean="0"/>
              <a:t>После уроков с удовольствием помогал дома по хозяйству.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1800" dirty="0" smtClean="0"/>
              <a:t>     С друзьями  он ходил на лыжах, катался на коньках, санках.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altLang="ru-RU" sz="1800" dirty="0" smtClean="0"/>
              <a:t>     Летом Григорий любил ходить за грибами. Особенно любил реку Вятку, был хорошим рыбаком, не раз спасал  тонущих. Гриша дружно жил в ватаге заводских ребят, был верным другом</a:t>
            </a:r>
          </a:p>
        </p:txBody>
      </p:sp>
      <p:sp>
        <p:nvSpPr>
          <p:cNvPr id="5" name="5-конечная звезда 4"/>
          <p:cNvSpPr/>
          <p:nvPr/>
        </p:nvSpPr>
        <p:spPr>
          <a:xfrm>
            <a:off x="6286500" y="3214688"/>
            <a:ext cx="142875" cy="142875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52400"/>
            <a:ext cx="8115328" cy="1062022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     </a:t>
            </a:r>
            <a:r>
              <a:rPr lang="ru-RU" smtClean="0">
                <a:solidFill>
                  <a:srgbClr val="740000"/>
                </a:solidFill>
              </a:rPr>
              <a:t>В 1943 году сбежал на фронт</a:t>
            </a:r>
            <a:endParaRPr lang="ru-RU">
              <a:solidFill>
                <a:srgbClr val="740000"/>
              </a:solidFill>
            </a:endParaRPr>
          </a:p>
        </p:txBody>
      </p:sp>
      <p:sp>
        <p:nvSpPr>
          <p:cNvPr id="11267" name="Содержимое 3"/>
          <p:cNvSpPr>
            <a:spLocks noGrp="1"/>
          </p:cNvSpPr>
          <p:nvPr>
            <p:ph sz="half" idx="2"/>
          </p:nvPr>
        </p:nvSpPr>
        <p:spPr>
          <a:xfrm>
            <a:off x="4286250" y="1143000"/>
            <a:ext cx="4421188" cy="5357813"/>
          </a:xfrm>
        </p:spPr>
        <p:txBody>
          <a:bodyPr/>
          <a:lstStyle/>
          <a:p>
            <a:pPr algn="just" eaLnBrk="1" hangingPunct="1">
              <a:buFont typeface="Wingdings 2" pitchFamily="18" charset="2"/>
              <a:buNone/>
            </a:pPr>
            <a:r>
              <a:rPr lang="ru-RU" altLang="ru-RU" sz="1800" dirty="0" smtClean="0"/>
              <a:t>     По исполнении 17 лет наконец он добился того, что его призвали.    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altLang="ru-RU" sz="1800" dirty="0" smtClean="0"/>
              <a:t>    Гриша служил в караульной роте п.Вахруши, сопровождал коней в железнодорожных составах, эшелоны с оружием и боеприпасами до Москвы… Так начался боевой путь слободского паренька.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altLang="ru-RU" sz="1800" dirty="0" smtClean="0"/>
              <a:t>    </a:t>
            </a:r>
            <a:r>
              <a:rPr lang="ru-RU" altLang="ru-RU" sz="1800" dirty="0" smtClean="0">
                <a:solidFill>
                  <a:srgbClr val="740000"/>
                </a:solidFill>
              </a:rPr>
              <a:t>На фронте с августа 1944 года. Боевой путь прошёл от Великих Лук до Берлина.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altLang="ru-RU" sz="1800" dirty="0" smtClean="0"/>
              <a:t>     Григорий сначала был </a:t>
            </a:r>
            <a:r>
              <a:rPr lang="ru-RU" altLang="ru-RU" sz="1800" dirty="0" smtClean="0">
                <a:solidFill>
                  <a:srgbClr val="740000"/>
                </a:solidFill>
              </a:rPr>
              <a:t>стрелком</a:t>
            </a:r>
            <a:r>
              <a:rPr lang="ru-RU" altLang="ru-RU" sz="1800" dirty="0" smtClean="0"/>
              <a:t>, потом </a:t>
            </a:r>
            <a:r>
              <a:rPr lang="ru-RU" altLang="ru-RU" sz="1800" dirty="0" smtClean="0">
                <a:solidFill>
                  <a:srgbClr val="740000"/>
                </a:solidFill>
              </a:rPr>
              <a:t>разведчиком</a:t>
            </a:r>
            <a:r>
              <a:rPr lang="ru-RU" altLang="ru-RU" sz="1800" dirty="0" smtClean="0"/>
              <a:t>. Однополчане его любили, </a:t>
            </a:r>
            <a:r>
              <a:rPr lang="ru-RU" altLang="ru-RU" sz="1800" dirty="0" smtClean="0">
                <a:solidFill>
                  <a:srgbClr val="740000"/>
                </a:solidFill>
              </a:rPr>
              <a:t>называли «малышом» за его молодость.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altLang="ru-RU" sz="1800" dirty="0" smtClean="0"/>
              <a:t>     Несмотря на юный возраст, он отличался поразительной </a:t>
            </a:r>
            <a:r>
              <a:rPr lang="ru-RU" altLang="ru-RU" sz="1800" dirty="0" smtClean="0">
                <a:solidFill>
                  <a:srgbClr val="740000"/>
                </a:solidFill>
              </a:rPr>
              <a:t>храбростью и бесстрашием.</a:t>
            </a:r>
          </a:p>
        </p:txBody>
      </p:sp>
      <p:pic>
        <p:nvPicPr>
          <p:cNvPr id="5" name="Picture 2" descr="F:\Булатов\Булатов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1428736"/>
            <a:ext cx="3571900" cy="5104360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Рисунок 10" descr="катюши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357313"/>
            <a:ext cx="8877300" cy="535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Содержимое 5"/>
          <p:cNvSpPr>
            <a:spLocks noGrp="1"/>
          </p:cNvSpPr>
          <p:nvPr>
            <p:ph idx="1"/>
          </p:nvPr>
        </p:nvSpPr>
        <p:spPr>
          <a:xfrm>
            <a:off x="285750" y="1857375"/>
            <a:ext cx="8572500" cy="357187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altLang="ru-RU" sz="2400" smtClean="0">
                <a:solidFill>
                  <a:schemeClr val="bg1"/>
                </a:solidFill>
              </a:rPr>
              <a:t>Наши войска, в которых была часть Григория Булатова, гнали фашистов с захваченных земель.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smtClean="0">
                <a:solidFill>
                  <a:schemeClr val="bg1"/>
                </a:solidFill>
              </a:rPr>
              <a:t>Однажды Григорий Захватил «языка» – фашиста, который дал ценные сведения. В другой раз, выполняя приказ командира, уничтожил пулемётную точку противника вместе с расчётом.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smtClean="0">
                <a:solidFill>
                  <a:schemeClr val="bg1"/>
                </a:solidFill>
              </a:rPr>
              <a:t>В одном из боёв под непрекращающимся огнём противника вброд через реку доставлял на передний край боеприпасы.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smtClean="0">
                <a:solidFill>
                  <a:srgbClr val="740000"/>
                </a:solidFill>
              </a:rPr>
              <a:t>  Булатова  наградили  двумя медалями </a:t>
            </a:r>
            <a:br>
              <a:rPr lang="ru-RU" sz="3600" smtClean="0">
                <a:solidFill>
                  <a:srgbClr val="740000"/>
                </a:solidFill>
              </a:rPr>
            </a:br>
            <a:r>
              <a:rPr lang="ru-RU" sz="3600" smtClean="0">
                <a:solidFill>
                  <a:srgbClr val="740000"/>
                </a:solidFill>
              </a:rPr>
              <a:t>«За отвагу» и орденом Славы      степени.</a:t>
            </a:r>
            <a:endParaRPr lang="ru-RU" sz="3600">
              <a:solidFill>
                <a:srgbClr val="740000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rot="5400000">
            <a:off x="6395244" y="1034256"/>
            <a:ext cx="355600" cy="1588"/>
          </a:xfrm>
          <a:prstGeom prst="line">
            <a:avLst/>
          </a:prstGeom>
          <a:ln w="38100">
            <a:solidFill>
              <a:srgbClr val="74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5400000">
            <a:off x="6251575" y="1035050"/>
            <a:ext cx="357188" cy="1588"/>
          </a:xfrm>
          <a:prstGeom prst="line">
            <a:avLst/>
          </a:prstGeom>
          <a:ln w="38100">
            <a:solidFill>
              <a:srgbClr val="74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rot="5400000">
            <a:off x="6537325" y="1035050"/>
            <a:ext cx="357188" cy="1588"/>
          </a:xfrm>
          <a:prstGeom prst="line">
            <a:avLst/>
          </a:prstGeom>
          <a:ln w="38100">
            <a:solidFill>
              <a:srgbClr val="74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Содержимое 3" descr="Медаль за отвагу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063" y="1714500"/>
            <a:ext cx="2286000" cy="3967163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35732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400" smtClean="0">
                <a:solidFill>
                  <a:schemeClr val="bg1"/>
                </a:solidFill>
              </a:rPr>
              <a:t>     </a:t>
            </a:r>
            <a:r>
              <a:rPr lang="ru-RU" sz="4400" smtClean="0">
                <a:solidFill>
                  <a:srgbClr val="740000"/>
                </a:solidFill>
              </a:rPr>
              <a:t>За эти героические поступки</a:t>
            </a:r>
            <a:br>
              <a:rPr lang="ru-RU" sz="4400" smtClean="0">
                <a:solidFill>
                  <a:srgbClr val="740000"/>
                </a:solidFill>
              </a:rPr>
            </a:br>
            <a:r>
              <a:rPr lang="ru-RU" sz="4400" smtClean="0">
                <a:solidFill>
                  <a:srgbClr val="740000"/>
                </a:solidFill>
              </a:rPr>
              <a:t>    Григория Булатова наградили:</a:t>
            </a:r>
          </a:p>
        </p:txBody>
      </p:sp>
      <p:pic>
        <p:nvPicPr>
          <p:cNvPr id="13316" name="Содержимое 3" descr="Медаль за отвагу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1714500"/>
            <a:ext cx="2286000" cy="396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Рисунок 5" descr="орден 3 степени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749" t="6250" r="32187" b="7500"/>
          <a:stretch>
            <a:fillRect/>
          </a:stretch>
        </p:blipFill>
        <p:spPr bwMode="auto">
          <a:xfrm>
            <a:off x="3214688" y="1714500"/>
            <a:ext cx="2595562" cy="492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152400"/>
            <a:ext cx="8043890" cy="84770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      </a:t>
            </a:r>
            <a:r>
              <a:rPr lang="ru-RU" smtClean="0">
                <a:solidFill>
                  <a:srgbClr val="740000"/>
                </a:solidFill>
              </a:rPr>
              <a:t>Водрузить штурмовой флаг!</a:t>
            </a:r>
            <a:endParaRPr lang="ru-RU">
              <a:solidFill>
                <a:srgbClr val="740000"/>
              </a:solidFill>
            </a:endParaRPr>
          </a:p>
        </p:txBody>
      </p:sp>
      <p:pic>
        <p:nvPicPr>
          <p:cNvPr id="14339" name="Содержимое 3" descr="берлин.bmp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lum bright="-2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00563" y="3000375"/>
            <a:ext cx="4210050" cy="3143250"/>
          </a:xfrm>
        </p:spPr>
      </p:pic>
      <p:sp>
        <p:nvSpPr>
          <p:cNvPr id="14340" name="Содержимое 3"/>
          <p:cNvSpPr>
            <a:spLocks noGrp="1"/>
          </p:cNvSpPr>
          <p:nvPr>
            <p:ph sz="half" idx="2"/>
          </p:nvPr>
        </p:nvSpPr>
        <p:spPr>
          <a:xfrm>
            <a:off x="428625" y="1214438"/>
            <a:ext cx="3857625" cy="4929187"/>
          </a:xfrm>
        </p:spPr>
        <p:txBody>
          <a:bodyPr/>
          <a:lstStyle/>
          <a:p>
            <a:pPr algn="just" eaLnBrk="1" hangingPunct="1">
              <a:buFont typeface="Wingdings 2" pitchFamily="18" charset="2"/>
              <a:buNone/>
            </a:pPr>
            <a:r>
              <a:rPr lang="ru-RU" altLang="ru-RU" sz="2000" dirty="0" smtClean="0">
                <a:solidFill>
                  <a:srgbClr val="740000"/>
                </a:solidFill>
              </a:rPr>
              <a:t>     Чтобы скорее закончилась война, надо было взять столицу фашистской Германии – город Берлин. 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altLang="ru-RU" sz="2000" dirty="0" smtClean="0"/>
              <a:t>      Такое боевое задание поручили выполнить нескольким взводам солдат,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altLang="ru-RU" sz="2000" dirty="0" smtClean="0"/>
              <a:t>    в том числе группе разведчиков, в которой воевал Григорий Булатов. Группа состояла из </a:t>
            </a:r>
            <a:r>
              <a:rPr lang="ru-RU" altLang="ru-RU" sz="2000" dirty="0" smtClean="0">
                <a:solidFill>
                  <a:srgbClr val="740000"/>
                </a:solidFill>
              </a:rPr>
              <a:t>10 </a:t>
            </a:r>
            <a:r>
              <a:rPr lang="ru-RU" altLang="ru-RU" sz="2000" dirty="0" smtClean="0"/>
              <a:t>человек. Её возглавлял </a:t>
            </a:r>
            <a:r>
              <a:rPr lang="ru-RU" altLang="ru-RU" sz="2400" dirty="0" smtClean="0">
                <a:solidFill>
                  <a:srgbClr val="740000"/>
                </a:solidFill>
              </a:rPr>
              <a:t>лейтенант Семён Сорокин.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dirty="0" smtClean="0">
                <a:solidFill>
                  <a:srgbClr val="740000"/>
                </a:solidFill>
              </a:rPr>
              <a:t>                                               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000" dirty="0" smtClean="0"/>
              <a:t>                                                                     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000" dirty="0" smtClean="0"/>
              <a:t>                                                                      </a:t>
            </a:r>
          </a:p>
        </p:txBody>
      </p:sp>
      <p:sp>
        <p:nvSpPr>
          <p:cNvPr id="14341" name="Прямоугольник 5"/>
          <p:cNvSpPr>
            <a:spLocks noChangeArrowheads="1"/>
          </p:cNvSpPr>
          <p:nvPr/>
        </p:nvSpPr>
        <p:spPr bwMode="auto">
          <a:xfrm>
            <a:off x="4643438" y="1214438"/>
            <a:ext cx="4071937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3050" indent="-2730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ts val="600"/>
              </a:spcBef>
              <a:buClr>
                <a:srgbClr val="A5644E"/>
              </a:buClr>
              <a:buSzPct val="85000"/>
            </a:pPr>
            <a:r>
              <a:rPr lang="ru-RU" altLang="ru-RU" sz="1600" dirty="0">
                <a:solidFill>
                  <a:srgbClr val="FFFFFF"/>
                </a:solidFill>
                <a:latin typeface="Constantia" pitchFamily="18" charset="0"/>
              </a:rPr>
              <a:t>В рейхстаге засел гарнизон немцев более </a:t>
            </a:r>
            <a:r>
              <a:rPr lang="ru-RU" altLang="ru-RU" sz="1600" dirty="0">
                <a:solidFill>
                  <a:schemeClr val="bg1"/>
                </a:solidFill>
                <a:latin typeface="Constantia" pitchFamily="18" charset="0"/>
              </a:rPr>
              <a:t>4 – </a:t>
            </a:r>
            <a:r>
              <a:rPr lang="ru-RU" altLang="ru-RU" sz="1600" dirty="0" err="1">
                <a:solidFill>
                  <a:schemeClr val="bg1"/>
                </a:solidFill>
                <a:latin typeface="Constantia" pitchFamily="18" charset="0"/>
              </a:rPr>
              <a:t>х</a:t>
            </a:r>
            <a:r>
              <a:rPr lang="ru-RU" altLang="ru-RU" sz="1600" dirty="0">
                <a:solidFill>
                  <a:schemeClr val="bg1"/>
                </a:solidFill>
                <a:latin typeface="Constantia" pitchFamily="18" charset="0"/>
              </a:rPr>
              <a:t> тысяч человек</a:t>
            </a:r>
          </a:p>
          <a:p>
            <a:pPr algn="just" eaLnBrk="1" hangingPunct="1">
              <a:spcBef>
                <a:spcPts val="600"/>
              </a:spcBef>
              <a:buClr>
                <a:srgbClr val="A5644E"/>
              </a:buClr>
              <a:buSzPct val="85000"/>
            </a:pPr>
            <a:r>
              <a:rPr lang="ru-RU" altLang="ru-RU" sz="1600" dirty="0">
                <a:solidFill>
                  <a:srgbClr val="FFFFFF"/>
                </a:solidFill>
                <a:latin typeface="Constantia" pitchFamily="18" charset="0"/>
              </a:rPr>
              <a:t> вооружённых до зубов. Бои за рейхстаг шли очень </a:t>
            </a:r>
          </a:p>
          <a:p>
            <a:pPr algn="just" eaLnBrk="1" hangingPunct="1">
              <a:spcBef>
                <a:spcPts val="600"/>
              </a:spcBef>
              <a:buClr>
                <a:srgbClr val="A5644E"/>
              </a:buClr>
              <a:buSzPct val="85000"/>
            </a:pPr>
            <a:r>
              <a:rPr lang="ru-RU" altLang="ru-RU" sz="1600" dirty="0">
                <a:solidFill>
                  <a:srgbClr val="FFFFFF"/>
                </a:solidFill>
                <a:latin typeface="Constantia" pitchFamily="18" charset="0"/>
              </a:rPr>
              <a:t> тяжёлые, войска несли большие потери.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152400"/>
            <a:ext cx="8186766" cy="919146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           </a:t>
            </a:r>
            <a:r>
              <a:rPr lang="ru-RU" smtClean="0">
                <a:solidFill>
                  <a:srgbClr val="740000"/>
                </a:solidFill>
              </a:rPr>
              <a:t>Булатов и </a:t>
            </a:r>
            <a:r>
              <a:rPr lang="ru-RU" err="1" smtClean="0">
                <a:solidFill>
                  <a:srgbClr val="740000"/>
                </a:solidFill>
              </a:rPr>
              <a:t>Правоторов</a:t>
            </a:r>
            <a:endParaRPr lang="ru-RU">
              <a:solidFill>
                <a:srgbClr val="740000"/>
              </a:solidFill>
            </a:endParaRPr>
          </a:p>
        </p:txBody>
      </p:sp>
      <p:pic>
        <p:nvPicPr>
          <p:cNvPr id="16386" name="Содержимое 3" descr="Рисунок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r="-171"/>
          <a:stretch>
            <a:fillRect/>
          </a:stretch>
        </p:blipFill>
        <p:spPr>
          <a:xfrm>
            <a:off x="214282" y="1500174"/>
            <a:ext cx="4572032" cy="4500594"/>
          </a:xfrm>
          <a:prstGeom prst="roundRect">
            <a:avLst/>
          </a:prstGeom>
        </p:spPr>
      </p:pic>
      <p:sp>
        <p:nvSpPr>
          <p:cNvPr id="15364" name="Содержимое 4"/>
          <p:cNvSpPr>
            <a:spLocks noGrp="1"/>
          </p:cNvSpPr>
          <p:nvPr>
            <p:ph sz="half" idx="2"/>
          </p:nvPr>
        </p:nvSpPr>
        <p:spPr>
          <a:xfrm>
            <a:off x="4714875" y="1428750"/>
            <a:ext cx="4000500" cy="4857750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ru-RU" altLang="ru-RU" sz="1600" dirty="0" smtClean="0"/>
              <a:t>   Рванули бегом… мраморные ступени…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ru-RU" altLang="ru-RU" sz="1600" dirty="0" smtClean="0"/>
              <a:t>коридоры… второй этаж…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ru-RU" altLang="ru-RU" sz="1600" dirty="0" smtClean="0"/>
              <a:t>Затем стали подниматься всё выше и выше, пока не  добрались до крыши. </a:t>
            </a:r>
            <a:r>
              <a:rPr lang="ru-RU" altLang="ru-RU" sz="1600" dirty="0" smtClean="0">
                <a:solidFill>
                  <a:srgbClr val="740000"/>
                </a:solidFill>
              </a:rPr>
              <a:t>Цель достигнута!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ru-RU" altLang="ru-RU" sz="1600" dirty="0" smtClean="0">
                <a:solidFill>
                  <a:srgbClr val="740000"/>
                </a:solidFill>
              </a:rPr>
              <a:t>Тут Григорий сделал то, к чему стремились тысячи его товарищей: он достал из- под гимнастёрки красный флаг и укрепил его на карнизе и, лёжа на животе, под пулями крикнул солдатам: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ru-RU" altLang="ru-RU" sz="1600" dirty="0" smtClean="0">
                <a:solidFill>
                  <a:srgbClr val="740000"/>
                </a:solidFill>
              </a:rPr>
              <a:t>«Ну как всем видно?»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ru-RU" altLang="ru-RU" sz="1600" dirty="0" smtClean="0"/>
              <a:t>Потом засмеялся радостно.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ru-RU" altLang="ru-RU" sz="1600" dirty="0" smtClean="0"/>
              <a:t>Из облаков дыма выскакивали пехотинцы и с криком : «Ура» устремлялись к рейхстагу.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ru-RU" altLang="ru-RU" sz="1600" dirty="0" smtClean="0">
                <a:solidFill>
                  <a:srgbClr val="740000"/>
                </a:solidFill>
              </a:rPr>
              <a:t>Их воодушевлял красный флаг.</a:t>
            </a:r>
          </a:p>
          <a:p>
            <a:pPr algn="ctr" eaLnBrk="1" hangingPunct="1">
              <a:buFont typeface="Wingdings 2" pitchFamily="18" charset="2"/>
              <a:buNone/>
            </a:pPr>
            <a:endParaRPr lang="ru-RU" altLang="ru-RU" sz="1600" dirty="0" smtClean="0">
              <a:solidFill>
                <a:srgbClr val="740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8291264" cy="4572000"/>
          </a:xfrm>
        </p:spPr>
        <p:txBody>
          <a:bodyPr/>
          <a:lstStyle/>
          <a:p>
            <a:pPr algn="just"/>
            <a:r>
              <a:rPr lang="ru-RU" sz="2400" dirty="0"/>
              <a:t>Булатов запечатлён на известной кинохронике оператора Романа </a:t>
            </a:r>
            <a:r>
              <a:rPr lang="ru-RU" sz="2400" dirty="0" err="1"/>
              <a:t>Кармена</a:t>
            </a:r>
            <a:r>
              <a:rPr lang="ru-RU" sz="2400" dirty="0"/>
              <a:t> с флагом на фоне бронзовых коней на крыше рейхстага.</a:t>
            </a:r>
          </a:p>
          <a:p>
            <a:pPr algn="just"/>
            <a:r>
              <a:rPr lang="ru-RU" sz="2400" dirty="0"/>
              <a:t>Позже сам </a:t>
            </a:r>
            <a:r>
              <a:rPr lang="ru-RU" sz="2400" dirty="0" err="1"/>
              <a:t>Кантария</a:t>
            </a:r>
            <a:r>
              <a:rPr lang="ru-RU" sz="2400" dirty="0"/>
              <a:t>, отвечая на вопросы для газеты, рассказывал: «Утром 30 апреля увидели перед собой рейхстаг — огромное мрачное здание с грязно-серыми колоннами и куполом на крыше: В рейхстаг ворвалась первая группа наших разведчиков: В. </a:t>
            </a:r>
            <a:r>
              <a:rPr lang="ru-RU" sz="2400" dirty="0" err="1"/>
              <a:t>Провоторов</a:t>
            </a:r>
            <a:r>
              <a:rPr lang="ru-RU" sz="2400" dirty="0"/>
              <a:t>, Гр. Булатов. Они укрепили флаг на фронтоне. Флаг тотчас же заметили воины, лежавшие под огнем противника на площади»</a:t>
            </a:r>
          </a:p>
          <a:p>
            <a:endParaRPr lang="ru-RU" sz="1400" dirty="0"/>
          </a:p>
        </p:txBody>
      </p:sp>
    </p:spTree>
    <p:extLst>
      <p:ext uri="{BB962C8B-B14F-4D97-AF65-F5344CB8AC3E}">
        <p14:creationId xmlns="" xmlns:p14="http://schemas.microsoft.com/office/powerpoint/2010/main" val="360023428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0" y="214290"/>
            <a:ext cx="2286016" cy="857256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800" smtClean="0">
                <a:solidFill>
                  <a:srgbClr val="740000"/>
                </a:solidFill>
              </a:rPr>
              <a:t>                                                            Победа!</a:t>
            </a:r>
            <a:endParaRPr lang="ru-RU" sz="4800">
              <a:solidFill>
                <a:srgbClr val="740000"/>
              </a:solidFill>
            </a:endParaRPr>
          </a:p>
        </p:txBody>
      </p:sp>
      <p:pic>
        <p:nvPicPr>
          <p:cNvPr id="16387" name="Содержимое 3" descr="Рисунок1.pn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4313" y="214313"/>
            <a:ext cx="4071937" cy="6429375"/>
          </a:xfrm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286250" y="1214438"/>
            <a:ext cx="3643313" cy="5429250"/>
          </a:xfrm>
        </p:spPr>
        <p:txBody>
          <a:bodyPr/>
          <a:lstStyle/>
          <a:p>
            <a:pPr algn="just" eaLnBrk="1" hangingPunct="1">
              <a:buFont typeface="Wingdings 2" pitchFamily="18" charset="2"/>
              <a:buNone/>
              <a:defRPr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Было 30 апреля</a:t>
            </a:r>
          </a:p>
          <a:p>
            <a:pPr algn="just" eaLnBrk="1" hangingPunct="1">
              <a:buFont typeface="Wingdings 2" pitchFamily="18" charset="2"/>
              <a:buNone/>
              <a:defRPr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 1945 года.</a:t>
            </a:r>
          </a:p>
          <a:p>
            <a:pPr algn="just" eaLnBrk="1" hangingPunct="1">
              <a:buFont typeface="Wingdings 2" pitchFamily="18" charset="2"/>
              <a:buNone/>
              <a:defRPr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14 часов 25 минут </a:t>
            </a:r>
            <a:r>
              <a:rPr lang="ru-RU" sz="2400" dirty="0" smtClean="0"/>
              <a:t>московского времени.</a:t>
            </a:r>
          </a:p>
          <a:p>
            <a:pPr algn="just" eaLnBrk="1" hangingPunct="1">
              <a:buFont typeface="Wingdings 2" pitchFamily="18" charset="2"/>
              <a:buNone/>
              <a:defRPr/>
            </a:pPr>
            <a:r>
              <a:rPr lang="ru-RU" sz="2400" dirty="0" smtClean="0"/>
              <a:t>   Вскоре рейхстаг был взят нашими войсками, а фашисты сдались победителям.</a:t>
            </a:r>
          </a:p>
          <a:p>
            <a:pPr algn="just" eaLnBrk="1" hangingPunct="1">
              <a:buFont typeface="Wingdings 2" pitchFamily="18" charset="2"/>
              <a:buNone/>
              <a:defRPr/>
            </a:pPr>
            <a:r>
              <a:rPr lang="ru-RU" sz="2400" dirty="0" smtClean="0"/>
              <a:t>   За этот подвиг наш земляк – слобожанин Григорий Булатов был награждён орденом Красного Знамени.</a:t>
            </a:r>
            <a:endParaRPr lang="ru-RU" sz="2400" dirty="0"/>
          </a:p>
        </p:txBody>
      </p:sp>
      <p:pic>
        <p:nvPicPr>
          <p:cNvPr id="7" name="Рисунок 6" descr="орден Красного знамен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71444" y="142852"/>
            <a:ext cx="1263023" cy="2428892"/>
          </a:xfrm>
          <a:prstGeom prst="round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F:\Булатов\Булатов в цвете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063" y="142875"/>
            <a:ext cx="8072437" cy="6548438"/>
          </a:xfrm>
          <a:noFill/>
        </p:spPr>
      </p:pic>
      <p:sp>
        <p:nvSpPr>
          <p:cNvPr id="7" name="Прямоугольник 6"/>
          <p:cNvSpPr/>
          <p:nvPr/>
        </p:nvSpPr>
        <p:spPr>
          <a:xfrm>
            <a:off x="1071538" y="214290"/>
            <a:ext cx="7072362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C33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Знаменосцы у стен рейхстага 3 мая 1945 года.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786314" y="6072206"/>
            <a:ext cx="2095638" cy="5232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800" b="1" spc="50" dirty="0">
                <a:ln w="11430"/>
                <a:solidFill>
                  <a:srgbClr val="74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Г. Булатов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214546" y="6072206"/>
            <a:ext cx="2357454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800" b="1" spc="50" dirty="0">
                <a:ln w="11430"/>
                <a:solidFill>
                  <a:srgbClr val="74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С.Сорокин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5572140"/>
            <a:ext cx="2777555" cy="5232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800" b="1" spc="50" dirty="0" err="1">
                <a:ln w="11430"/>
                <a:solidFill>
                  <a:srgbClr val="74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В.Правоторов</a:t>
            </a:r>
            <a:endParaRPr lang="ru-RU" sz="2800" b="1" spc="50" dirty="0">
              <a:ln w="11430"/>
              <a:solidFill>
                <a:srgbClr val="74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булатов 017.jpg"/>
          <p:cNvPicPr>
            <a:picLocks noChangeAspect="1"/>
          </p:cNvPicPr>
          <p:nvPr/>
        </p:nvPicPr>
        <p:blipFill>
          <a:blip r:embed="rId2" cstate="print"/>
          <a:srcRect r="5690"/>
          <a:stretch>
            <a:fillRect/>
          </a:stretch>
        </p:blipFill>
        <p:spPr bwMode="auto">
          <a:xfrm>
            <a:off x="4357688" y="571500"/>
            <a:ext cx="4143375" cy="585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71472" y="1142984"/>
            <a:ext cx="3571900" cy="4286280"/>
          </a:xfrm>
        </p:spPr>
        <p:txBody>
          <a:bodyPr/>
          <a:lstStyle/>
          <a:p>
            <a:pPr>
              <a:defRPr/>
            </a:pPr>
            <a:r>
              <a:rPr lang="ru-RU" smtClean="0">
                <a:solidFill>
                  <a:srgbClr val="740000"/>
                </a:solidFill>
              </a:rPr>
              <a:t>Григорий Булатов.</a:t>
            </a:r>
            <a:br>
              <a:rPr lang="ru-RU" smtClean="0">
                <a:solidFill>
                  <a:srgbClr val="740000"/>
                </a:solidFill>
              </a:rPr>
            </a:br>
            <a:r>
              <a:rPr lang="ru-RU" smtClean="0">
                <a:solidFill>
                  <a:srgbClr val="740000"/>
                </a:solidFill>
              </a:rPr>
              <a:t>Фото сделано в Германии, г.Стендаль, 10.04.1947 год</a:t>
            </a:r>
            <a:endParaRPr lang="ru-RU">
              <a:solidFill>
                <a:srgbClr val="740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Рисунок 1" descr="SLOBOD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14313"/>
            <a:ext cx="8705850" cy="652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3200" smtClean="0">
                <a:solidFill>
                  <a:srgbClr val="740000"/>
                </a:solidFill>
              </a:rPr>
              <a:t>          Григорий Булатов после войны </a:t>
            </a:r>
            <a:br>
              <a:rPr lang="ru-RU" sz="3200" smtClean="0">
                <a:solidFill>
                  <a:srgbClr val="740000"/>
                </a:solidFill>
              </a:rPr>
            </a:br>
            <a:r>
              <a:rPr lang="ru-RU" sz="3200" smtClean="0">
                <a:solidFill>
                  <a:srgbClr val="740000"/>
                </a:solidFill>
              </a:rPr>
              <a:t>          вернулся в Слободской.</a:t>
            </a:r>
            <a:endParaRPr lang="ru-RU" sz="3200">
              <a:solidFill>
                <a:srgbClr val="740000"/>
              </a:solidFill>
            </a:endParaRPr>
          </a:p>
        </p:txBody>
      </p:sp>
      <p:sp>
        <p:nvSpPr>
          <p:cNvPr id="19460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 2" pitchFamily="18" charset="2"/>
              <a:buNone/>
            </a:pPr>
            <a:r>
              <a:rPr lang="ru-RU" altLang="ru-RU" sz="2400" dirty="0" smtClean="0">
                <a:solidFill>
                  <a:srgbClr val="002060"/>
                </a:solidFill>
              </a:rPr>
              <a:t> </a:t>
            </a:r>
            <a:r>
              <a:rPr lang="ru-RU" altLang="ru-RU" sz="2000" dirty="0" smtClean="0">
                <a:solidFill>
                  <a:srgbClr val="002060"/>
                </a:solidFill>
              </a:rPr>
              <a:t>Работал на фанерном         комбинате «Красный якорь» и </a:t>
            </a:r>
            <a:r>
              <a:rPr lang="ru-RU" altLang="ru-RU" sz="2000" dirty="0" err="1" smtClean="0">
                <a:solidFill>
                  <a:srgbClr val="002060"/>
                </a:solidFill>
              </a:rPr>
              <a:t>ремонтно</a:t>
            </a:r>
            <a:r>
              <a:rPr lang="ru-RU" altLang="ru-RU" sz="2000" dirty="0" smtClean="0">
                <a:solidFill>
                  <a:srgbClr val="002060"/>
                </a:solidFill>
              </a:rPr>
              <a:t> -                                     механическом                    заводе, женился, у него родилась дочь.</a:t>
            </a:r>
          </a:p>
          <a:p>
            <a:pPr>
              <a:buFont typeface="Wingdings 2" pitchFamily="18" charset="2"/>
              <a:buNone/>
            </a:pPr>
            <a:r>
              <a:rPr lang="ru-RU" altLang="ru-RU" sz="2000" dirty="0" smtClean="0">
                <a:solidFill>
                  <a:srgbClr val="002060"/>
                </a:solidFill>
              </a:rPr>
              <a:t>    Слобожане чтят                   память героя-земляка. Его именем названа одна                          из улиц города. На могиле Булатова установлен                                гранитный памятник с портретом героя на фоне                          рейхстага.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5226" r="25226"/>
          <a:stretch>
            <a:fillRect/>
          </a:stretch>
        </p:blipFill>
        <p:spPr>
          <a:xfrm>
            <a:off x="457200" y="457200"/>
            <a:ext cx="4259263" cy="5564188"/>
          </a:xfrm>
        </p:spPr>
      </p:pic>
      <p:sp>
        <p:nvSpPr>
          <p:cNvPr id="11" name="Текст 10"/>
          <p:cNvSpPr>
            <a:spLocks noGrp="1"/>
          </p:cNvSpPr>
          <p:nvPr>
            <p:ph type="body" sz="half" idx="2"/>
          </p:nvPr>
        </p:nvSpPr>
        <p:spPr>
          <a:xfrm>
            <a:off x="4788024" y="404664"/>
            <a:ext cx="3898776" cy="5615136"/>
          </a:xfrm>
        </p:spPr>
        <p:txBody>
          <a:bodyPr/>
          <a:lstStyle/>
          <a:p>
            <a:pPr algn="just"/>
            <a:r>
              <a:rPr lang="ru-RU" dirty="0"/>
              <a:t>В 2001 году вышел документальный фильм «Солдат и маршал» о подвиге Булатова режиссёра Марины </a:t>
            </a:r>
            <a:r>
              <a:rPr lang="ru-RU" dirty="0" err="1"/>
              <a:t>Дохматской</a:t>
            </a:r>
            <a:r>
              <a:rPr lang="ru-RU" dirty="0" smtClean="0"/>
              <a:t>.</a:t>
            </a:r>
            <a:r>
              <a:rPr lang="ru-RU" dirty="0"/>
              <a:t> </a:t>
            </a:r>
            <a:endParaRPr lang="en-US" dirty="0" smtClean="0"/>
          </a:p>
          <a:p>
            <a:pPr algn="just"/>
            <a:r>
              <a:rPr lang="ru-RU" dirty="0"/>
              <a:t>В 2005 году у входа на кладбище города Слободского, был возведён памятник Григорию Булатову в виде массивной гранитной плиты, на которой высечены слова «Знаменосцу Победы</a:t>
            </a:r>
            <a:r>
              <a:rPr lang="ru-RU" dirty="0" smtClean="0"/>
              <a:t>».</a:t>
            </a:r>
            <a:endParaRPr lang="en-US" dirty="0" smtClean="0"/>
          </a:p>
          <a:p>
            <a:pPr algn="just"/>
            <a:r>
              <a:rPr lang="ru-RU" dirty="0"/>
              <a:t>Решением Слободской городской Думы в 2005 году при городской муниципальной библиотеке им. Грина города Слободского открыт Центр по патриотическому воспитанию имени Григория Булатова.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4294967295"/>
          </p:nvPr>
        </p:nvSpPr>
        <p:spPr>
          <a:xfrm>
            <a:off x="467544" y="357188"/>
            <a:ext cx="4461644" cy="4786312"/>
          </a:xfrm>
        </p:spPr>
        <p:txBody>
          <a:bodyPr/>
          <a:lstStyle/>
          <a:p>
            <a:pPr algn="just" eaLnBrk="1" hangingPunct="1">
              <a:buNone/>
              <a:defRPr/>
            </a:pPr>
            <a:r>
              <a:rPr lang="ru-RU" sz="2000" dirty="0"/>
              <a:t>Правительство Кировской области неоднократно ходатайствовало о присвоении </a:t>
            </a:r>
            <a:r>
              <a:rPr lang="ru-RU" sz="2000" dirty="0" smtClean="0"/>
              <a:t>Булатову </a:t>
            </a:r>
            <a:r>
              <a:rPr lang="ru-RU" sz="2000" dirty="0"/>
              <a:t>звания Героя </a:t>
            </a:r>
            <a:r>
              <a:rPr lang="ru-RU" sz="2000" dirty="0" smtClean="0"/>
              <a:t>России</a:t>
            </a:r>
            <a:r>
              <a:rPr lang="ru-RU" sz="2000" dirty="0"/>
              <a:t>, но получало отказ под предлогом того, что за один подвиг нельзя наградить </a:t>
            </a:r>
            <a:r>
              <a:rPr lang="ru-RU" sz="2000" dirty="0" smtClean="0"/>
              <a:t>дважды</a:t>
            </a:r>
            <a:r>
              <a:rPr lang="en-US" sz="2000" dirty="0"/>
              <a:t>.</a:t>
            </a:r>
            <a:endParaRPr lang="en-US" sz="2000" dirty="0" smtClean="0"/>
          </a:p>
          <a:p>
            <a:pPr algn="just" eaLnBrk="1" hangingPunct="1">
              <a:buNone/>
              <a:defRPr/>
            </a:pPr>
            <a:r>
              <a:rPr lang="ru-RU" sz="2000" dirty="0"/>
              <a:t>Для этих целей в августе был создан организационный комитет по увековечению памяти Григория Булатова</a:t>
            </a:r>
            <a:r>
              <a:rPr lang="ru-RU" sz="2000" dirty="0" smtClean="0"/>
              <a:t>.</a:t>
            </a:r>
            <a:r>
              <a:rPr lang="ru-RU" sz="2000" dirty="0"/>
              <a:t> Оргкомитет собрал документальные доказательства того, что орден Красного Знамени, которым награждён Булатов, присвоен не за взятие рейхстага и водружение Знамени.</a:t>
            </a:r>
            <a:endParaRPr lang="ru-RU" sz="2000" dirty="0">
              <a:solidFill>
                <a:srgbClr val="740000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1028700" y="0"/>
            <a:ext cx="8115300" cy="121443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mtClean="0"/>
              <a:t>                </a:t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endParaRPr lang="ru-RU" sz="200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497039123"/>
              </p:ext>
            </p:extLst>
          </p:nvPr>
        </p:nvGraphicFramePr>
        <p:xfrm>
          <a:off x="5004048" y="332656"/>
          <a:ext cx="3929063" cy="4776787"/>
        </p:xfrm>
        <a:graphic>
          <a:graphicData uri="http://schemas.openxmlformats.org/presentationml/2006/ole">
            <p:oleObj spid="_x0000_s1032" name="Document" r:id="rId3" imgW="6089747" imgH="8579108" progId="Word.Document.8">
              <p:embed/>
            </p:oleObj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683568" y="5373216"/>
            <a:ext cx="6733412" cy="107721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Мы Булатова подвиг</a:t>
            </a:r>
          </a:p>
          <a:p>
            <a:pPr algn="ctr">
              <a:defRPr/>
            </a:pPr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Будем помнить всегда.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14414" y="4071942"/>
            <a:ext cx="6872869" cy="230832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Помни </a:t>
            </a:r>
          </a:p>
          <a:p>
            <a:pPr algn="ctr">
              <a:defRPr/>
            </a:pPr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 Григории Булатове</a:t>
            </a:r>
          </a:p>
          <a:p>
            <a:pPr algn="ctr">
              <a:defRPr/>
            </a:pPr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и ты, юный друг! </a:t>
            </a:r>
          </a:p>
        </p:txBody>
      </p:sp>
      <p:pic>
        <p:nvPicPr>
          <p:cNvPr id="29698" name="Picture 2" descr="F:\Булатов\Булатов в цвете.jpg"/>
          <p:cNvPicPr>
            <a:picLocks noChangeAspect="1" noChangeArrowheads="1"/>
          </p:cNvPicPr>
          <p:nvPr/>
        </p:nvPicPr>
        <p:blipFill>
          <a:blip r:embed="rId2" cstate="print"/>
          <a:srcRect l="24443" t="36830" r="37537" b="-447"/>
          <a:stretch>
            <a:fillRect/>
          </a:stretch>
        </p:blipFill>
        <p:spPr bwMode="auto">
          <a:xfrm>
            <a:off x="1357290" y="428604"/>
            <a:ext cx="2643206" cy="358720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508" name="Рисунок 7" descr="флаг.w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69007">
            <a:off x="5053013" y="577850"/>
            <a:ext cx="3563937" cy="260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Прямая соединительная линия 9"/>
          <p:cNvCxnSpPr/>
          <p:nvPr/>
        </p:nvCxnSpPr>
        <p:spPr>
          <a:xfrm rot="5400000">
            <a:off x="3750469" y="1250157"/>
            <a:ext cx="2714625" cy="1214437"/>
          </a:xfrm>
          <a:prstGeom prst="line">
            <a:avLst/>
          </a:prstGeom>
          <a:ln w="28575">
            <a:solidFill>
              <a:srgbClr val="74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Рисунок 1" descr="булатов 014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14313"/>
            <a:ext cx="8643938" cy="648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651</TotalTime>
  <Words>804</Words>
  <Application>Microsoft Office PowerPoint</Application>
  <PresentationFormat>Экран (4:3)</PresentationFormat>
  <Paragraphs>85</Paragraphs>
  <Slides>20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Бумажная</vt:lpstr>
      <vt:lpstr>Document</vt:lpstr>
      <vt:lpstr>Презентация к уроку ОРКСЭ</vt:lpstr>
      <vt:lpstr>Подвиг солдата</vt:lpstr>
      <vt:lpstr>           22 июня  1941 года</vt:lpstr>
      <vt:lpstr>        Поверженный Рейхстаг.</vt:lpstr>
      <vt:lpstr>Наш земляк</vt:lpstr>
      <vt:lpstr>   Гриша Булатов родился 16 ноября 1925 года</vt:lpstr>
      <vt:lpstr>     В 1943 году сбежал на фронт</vt:lpstr>
      <vt:lpstr>  Булатова  наградили  двумя медалями  «За отвагу» и орденом Славы      степени.</vt:lpstr>
      <vt:lpstr>     За эти героические поступки     Григория Булатова наградили:</vt:lpstr>
      <vt:lpstr>      Водрузить штурмовой флаг!</vt:lpstr>
      <vt:lpstr>           Булатов и Правоторов</vt:lpstr>
      <vt:lpstr>Слайд 12</vt:lpstr>
      <vt:lpstr>                                                            Победа!</vt:lpstr>
      <vt:lpstr>Слайд 14</vt:lpstr>
      <vt:lpstr>Григорий Булатов. Фото сделано в Германии, г.Стендаль, 10.04.1947 год</vt:lpstr>
      <vt:lpstr>          Григорий Булатов после войны            вернулся в Слободской.</vt:lpstr>
      <vt:lpstr>Слайд 17</vt:lpstr>
      <vt:lpstr>                   </vt:lpstr>
      <vt:lpstr>Слайд 19</vt:lpstr>
      <vt:lpstr>Слайд 20</vt:lpstr>
    </vt:vector>
  </TitlesOfParts>
  <Company>САРАЙ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Подвиг солдата</dc:title>
  <dc:creator>JOHN</dc:creator>
  <cp:lastModifiedBy>School</cp:lastModifiedBy>
  <cp:revision>66</cp:revision>
  <dcterms:created xsi:type="dcterms:W3CDTF">2010-11-26T13:23:28Z</dcterms:created>
  <dcterms:modified xsi:type="dcterms:W3CDTF">2014-05-08T04:40:57Z</dcterms:modified>
</cp:coreProperties>
</file>