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B22AE-3FE4-4BBB-8B83-880FEB735D54}" type="datetimeFigureOut">
              <a:rPr lang="ru-RU"/>
              <a:t>06.05.2014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C3168-478B-4232-9B8D-9396EE95291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56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867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407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667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771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293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15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215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685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28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C3168-478B-4232-9B8D-9396EE95291F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983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17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43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699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687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233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426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751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94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76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84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690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2751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995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966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371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341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836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1847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sociologiya/sfera-obshchestva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andia.ru/text/78/062/100314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Сфера духовной жизни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69756" y="5842077"/>
            <a:ext cx="8825658" cy="861420"/>
          </a:xfrm>
        </p:spPr>
        <p:txBody>
          <a:bodyPr/>
          <a:lstStyle/>
          <a:p>
            <a:r>
              <a:rPr lang="ru-RU"/>
              <a:t>Красильникова Мария 8а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Calibri Light"/>
              </a:rPr>
              <a:t>Сфера жизни общества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>
                <a:latin typeface="Tahoma" charset="0"/>
                <a:ea typeface="Tahoma" charset="0"/>
                <a:cs typeface="Tahoma" charset="0"/>
              </a:rPr>
              <a:t>Сфера жизни общества</a:t>
            </a:r>
            <a:r>
              <a:rPr lang="ru-RU">
                <a:latin typeface="Tahoma" charset="0"/>
                <a:ea typeface="Tahoma" charset="0"/>
                <a:cs typeface="Tahoma" charset="0"/>
              </a:rPr>
              <a:t> — определенная совокупность устойчивых отношений между социальными субъектам </a:t>
            </a:r>
          </a:p>
          <a:p>
            <a:r>
              <a:rPr lang="ru-RU">
                <a:latin typeface="Tahoma" charset="0"/>
                <a:ea typeface="Tahoma" charset="0"/>
                <a:cs typeface="Tahoma" charset="0"/>
              </a:rPr>
              <a:t>Каждая сфера включает в себя:</a:t>
            </a:r>
          </a:p>
          <a:p>
            <a:r>
              <a:rPr lang="ru-RU">
                <a:latin typeface="Tahoma" charset="0"/>
                <a:ea typeface="Tahoma" charset="0"/>
                <a:cs typeface="Tahoma" charset="0"/>
              </a:rPr>
              <a:t>определенные виды деятельности человека (например, образовательные, политические, религиозные);</a:t>
            </a:r>
          </a:p>
          <a:p>
            <a:r>
              <a:rPr lang="ru-RU">
                <a:latin typeface="Tahoma" charset="0"/>
                <a:ea typeface="Tahoma" charset="0"/>
                <a:cs typeface="Tahoma" charset="0"/>
              </a:rPr>
              <a:t>социальные институты (такие, как семья, школа, партии, церковь);</a:t>
            </a:r>
          </a:p>
          <a:p>
            <a:r>
              <a:rPr lang="ru-RU">
                <a:latin typeface="Tahoma" charset="0"/>
                <a:ea typeface="Tahoma" charset="0"/>
                <a:cs typeface="Tahoma" charset="0"/>
              </a:rPr>
              <a:t>сложившиеся отношения между людьми (т.е. связи, возникшие в процессе деятельности людей, например отношения обмена и распределения в экономической сфере).</a:t>
            </a:r>
          </a:p>
          <a:p>
            <a:endParaRPr lang="ru-RU"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622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Calibri Light"/>
              </a:rPr>
              <a:t>Четыре сферы жизни</a:t>
            </a:r>
          </a:p>
        </p:txBody>
      </p:sp>
      <p:pic>
        <p:nvPicPr>
          <p:cNvPr id="4" name="Объект 3" descr="0168a05d3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81641" y="1439028"/>
            <a:ext cx="4756665" cy="4846122"/>
          </a:xfrm>
        </p:spPr>
      </p:pic>
      <p:sp>
        <p:nvSpPr>
          <p:cNvPr id="5" name="TextBox 4"/>
          <p:cNvSpPr txBox="1"/>
          <p:nvPr/>
        </p:nvSpPr>
        <p:spPr>
          <a:xfrm>
            <a:off x="730250" y="1790700"/>
            <a:ext cx="3545341" cy="4893647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ru-RU" sz="2600">
                <a:latin typeface=""/>
              </a:rPr>
              <a:t>Существует четыре сферы жизни - экономическая, политическая, социальная, и духовная. На таблице изображены все четыре сферы, а посередине них - человек, т.к. он вписан во все сферы 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2544234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614fa9735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412" y="1641946"/>
            <a:ext cx="5694013" cy="3787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Духовная сфера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3884" y="1595686"/>
            <a:ext cx="4781941" cy="5297239"/>
          </a:xfrm>
        </p:spPr>
        <p:txBody>
          <a:bodyPr/>
          <a:lstStyle/>
          <a:p>
            <a:r>
              <a:rPr lang="ru-RU" sz="2600" b="1">
                <a:latin typeface="Tahoma" charset="0"/>
                <a:ea typeface="Tahoma" charset="0"/>
                <a:cs typeface="Tahoma" charset="0"/>
              </a:rPr>
              <a:t>Духовная сфера</a:t>
            </a:r>
            <a:r>
              <a:rPr lang="ru-RU" sz="2600">
                <a:latin typeface="Tahoma" charset="0"/>
                <a:ea typeface="Tahoma" charset="0"/>
                <a:cs typeface="Tahoma" charset="0"/>
              </a:rPr>
              <a:t> — это область идеальных, нематериальных образований, включающих в себя идеи, ценности религии, искусства, морали и т.д.</a:t>
            </a:r>
          </a:p>
        </p:txBody>
      </p:sp>
    </p:spTree>
    <p:extLst>
      <p:ext uri="{BB962C8B-B14F-4D97-AF65-F5344CB8AC3E}">
        <p14:creationId xmlns:p14="http://schemas.microsoft.com/office/powerpoint/2010/main" val="1724974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0087" y="337677"/>
            <a:ext cx="7899317" cy="432337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b="1">
                <a:latin typeface="Tahoma" charset="0"/>
                <a:ea typeface="Tahoma" charset="0"/>
                <a:cs typeface="Tahoma" charset="0"/>
              </a:rPr>
              <a:t>Структура духовной сферы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1007105" y="6060560"/>
            <a:ext cx="96208" cy="187840"/>
          </a:xfrm>
          <a:solidFill>
            <a:schemeClr val="bg1"/>
          </a:solidFill>
        </p:spPr>
        <p:txBody>
          <a:bodyPr>
            <a:normAutofit fontScale="32500" lnSpcReduction="20000"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473200" y="1978025"/>
            <a:ext cx="9762280" cy="3293209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ru-RU" sz="2600">
                <a:latin typeface=""/>
              </a:rPr>
              <a:t>Религия</a:t>
            </a:r>
            <a:r>
              <a:rPr lang="ru-RU" sz="2600"/>
              <a:t>— форма мировоззрения, основанная на вере в сверхъестественные силы; мораль — система нравственных норм, идеалов, оценок, поступков; искусство — художественное освоение мира; наука — система знаний о закономерностях существования и развития мира; право — совокупность норм, поддерживаемых государством; образование — целенаправленный процесс воспитания и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1524219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553" y="303209"/>
            <a:ext cx="9404723" cy="140053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710414" y="1575175"/>
            <a:ext cx="3627912" cy="5121275"/>
          </a:xfrm>
        </p:spPr>
        <p:txBody>
          <a:bodyPr/>
          <a:lstStyle/>
          <a:p>
            <a:endParaRPr lang="ru-RU">
              <a:latin typeface="Tahoma" charset="0"/>
              <a:ea typeface="Tahoma" charset="0"/>
              <a:cs typeface="Tahoma" charset="0"/>
            </a:endParaRPr>
          </a:p>
        </p:txBody>
      </p:sp>
      <p:pic>
        <p:nvPicPr>
          <p:cNvPr id="4" name="Рисунок 3" descr="ae3eec13c319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3139" y="262242"/>
            <a:ext cx="4186051" cy="62284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911" y="935663"/>
            <a:ext cx="5914303" cy="4093428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ru-RU" sz="2600"/>
              <a:t>Если материальная жизнь человека связана с удовлетворением конкретных повседневных потребностей (в пище, одежде, питье и т.д.). то духовная сфера жизни человека направлена на удовлетворение потребностей в развитии сознания, мировоззрения, разнообразных духовных качеств.</a:t>
            </a:r>
          </a:p>
        </p:txBody>
      </p:sp>
    </p:spTree>
    <p:extLst>
      <p:ext uri="{BB962C8B-B14F-4D97-AF65-F5344CB8AC3E}">
        <p14:creationId xmlns:p14="http://schemas.microsoft.com/office/powerpoint/2010/main" val="205214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Духовные потребности</a:t>
            </a:r>
          </a:p>
        </p:txBody>
      </p:sp>
      <p:pic>
        <p:nvPicPr>
          <p:cNvPr id="5" name="Объект 4" descr="43340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32029" y="258202"/>
            <a:ext cx="4127108" cy="6252014"/>
          </a:xfrm>
        </p:spPr>
      </p:pic>
      <p:sp>
        <p:nvSpPr>
          <p:cNvPr id="4" name="TextBox 3"/>
          <p:cNvSpPr txBox="1"/>
          <p:nvPr/>
        </p:nvSpPr>
        <p:spPr>
          <a:xfrm>
            <a:off x="676255" y="1962397"/>
            <a:ext cx="5648345" cy="2677656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800"/>
              <a:t>Духовные потребности в отличие от материальных не заданы биологически, а формируются и развиваются в процессе социализации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3835444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13" y="658311"/>
            <a:ext cx="3874468" cy="4600575"/>
          </a:xfrm>
        </p:spPr>
        <p:txBody>
          <a:bodyPr/>
          <a:lstStyle/>
          <a:p>
            <a:r>
              <a:rPr lang="ru-RU"/>
              <a:t>Духовное производство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8738" y="863600"/>
            <a:ext cx="3984172" cy="5121275"/>
          </a:xfrm>
        </p:spPr>
        <p:txBody>
          <a:bodyPr>
            <a:normAutofit fontScale="92500" lnSpcReduction="20000"/>
          </a:bodyPr>
          <a:lstStyle/>
          <a:p>
            <a:r>
              <a:rPr lang="ru-RU" sz="2800">
                <a:latin typeface="Calibri Light"/>
                <a:ea typeface="Tahoma" charset="0"/>
                <a:cs typeface="Tahoma" charset="0"/>
              </a:rPr>
              <a:t>Духовным производством называется процесс формирования и развития сознания, мировоззрения, духовных качеств. Продуктом этого производства являются идеи, теории, художественные образы, ценности, духовный мир индивида и духовные отношения между индивидами.</a:t>
            </a:r>
            <a:endParaRPr lang="ru-RU"/>
          </a:p>
        </p:txBody>
      </p:sp>
      <p:pic>
        <p:nvPicPr>
          <p:cNvPr id="4" name="Рисунок 3" descr="8725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2650" y="891053"/>
            <a:ext cx="4010025" cy="47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28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Духовное потребление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>
                <a:latin typeface="Corbel" charset="0"/>
              </a:rPr>
              <a:t>Духовным потреблением называется удовлетворение духовных потребностей, потребление продуктов науки, религии, искусства, например посещение театра или музея, получение новых знаний. Духовная сфера жизни общества обеспечивает производство, хранение и распространение нравственных, эстетических, научных, правовых и иных ценностей. Она охватывает различные формы и уровни общественного сознания — нравственное, научное, эстетическое, религиозное, правовое.</a:t>
            </a:r>
          </a:p>
        </p:txBody>
      </p:sp>
    </p:spTree>
    <p:extLst>
      <p:ext uri="{BB962C8B-B14F-4D97-AF65-F5344CB8AC3E}">
        <p14:creationId xmlns:p14="http://schemas.microsoft.com/office/powerpoint/2010/main" val="291866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600">
                <a:latin typeface="Tahoma"/>
                <a:ea typeface="Tahoma"/>
                <a:cs typeface="Tahoma"/>
              </a:rPr>
              <a:t>Спасибо за внимание!</a:t>
            </a:r>
          </a:p>
          <a:p>
            <a:r>
              <a:rPr lang="ru-RU" sz="2600">
                <a:latin typeface="Tahoma"/>
                <a:ea typeface="Tahoma"/>
                <a:cs typeface="Tahoma"/>
              </a:rPr>
              <a:t>Литература и сайты:</a:t>
            </a:r>
          </a:p>
          <a:p>
            <a:r>
              <a:rPr lang="ru-RU">
                <a:latin typeface="Corbel" charset="0"/>
                <a:hlinkClick r:id="rId3"/>
              </a:rPr>
              <a:t>http://www.grandars.ru/college/sociologiya/sfera-obshchestva.html</a:t>
            </a:r>
            <a:r>
              <a:rPr lang="ru-RU">
                <a:latin typeface="Corbel" charset="0"/>
              </a:rPr>
              <a:t> </a:t>
            </a:r>
          </a:p>
          <a:p>
            <a:r>
              <a:rPr lang="arn-CL">
                <a:latin typeface="Corbel" charset="0"/>
                <a:hlinkClick r:id="rId4"/>
              </a:rPr>
              <a:t>http://www.pandia.ru/text/78/062/100314.php</a:t>
            </a:r>
            <a:endParaRPr lang="ru-RU">
              <a:latin typeface="Corbel" charset="0"/>
              <a:hlinkClick r:id="rId4"/>
            </a:endParaRPr>
          </a:p>
          <a:p>
            <a:r>
              <a:rPr lang="ru-RU">
                <a:latin typeface="Arial" charset="0"/>
                <a:cs typeface="Arial" charset="0"/>
              </a:rPr>
              <a:t>Осипов Г.В. и др. Социология. М., 2005. - 251c.</a:t>
            </a:r>
          </a:p>
          <a:p>
            <a:endParaRPr lang="ru-RU">
              <a:latin typeface="Arial" charset="0"/>
              <a:cs typeface="Arial" charset="0"/>
            </a:endParaRPr>
          </a:p>
          <a:p>
            <a:endParaRPr lang="ru-RU">
              <a:latin typeface="Arial" charset="0"/>
              <a:cs typeface="Arial" charset="0"/>
            </a:endParaRPr>
          </a:p>
          <a:p>
            <a:endParaRPr lang="ru-RU">
              <a:latin typeface="Arial" charset="0"/>
              <a:cs typeface="Arial" charset="0"/>
            </a:endParaRPr>
          </a:p>
          <a:p>
            <a:r>
              <a:rPr lang="ru-RU">
                <a:latin typeface="Arial" charset="0"/>
                <a:cs typeface="Arial" charset="0"/>
              </a:rPr>
              <a:t>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9346746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0</Words>
  <Application>Microsoft Office PowerPoint</Application>
  <PresentationFormat>Широкоэкранный</PresentationFormat>
  <Paragraphs>0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Ион</vt:lpstr>
      <vt:lpstr>Сфера духовной жизни</vt:lpstr>
      <vt:lpstr>Сфера жизни общества</vt:lpstr>
      <vt:lpstr>Четыре сферы жизни</vt:lpstr>
      <vt:lpstr>Духовная сфера</vt:lpstr>
      <vt:lpstr>Структура духовной сферы</vt:lpstr>
      <vt:lpstr>Презентация PowerPoint</vt:lpstr>
      <vt:lpstr>Духовные потребности</vt:lpstr>
      <vt:lpstr>Духовное производство</vt:lpstr>
      <vt:lpstr>Духовное потребление</vt:lpstr>
      <vt:lpstr>Презентация PowerPoint</vt:lpstr>
    </vt:vector>
  </TitlesOfParts>
  <LinksUpToDate>false</LinksUpToDate>
  <SharedDoc>false</SharedDoc>
  <HLinks>
    <vt:vector size="18" baseType="variant">
      <vt:variant>
        <vt:i4>7</vt:i4>
      </vt:variant>
      <vt:variant>
        <vt:i4>6</vt:i4>
      </vt:variant>
      <vt:variant>
        <vt:i4>0</vt:i4>
      </vt:variant>
      <vt:variant>
        <vt:i4>7</vt:i4>
      </vt:variant>
      <vt:variant>
        <vt:lpwstr>http://www.grandars.ru/college/sociologiya/sfera-obshchestva.html</vt:lpwstr>
      </vt:variant>
      <vt:variant>
        <vt:lpwstr/>
      </vt:variant>
      <vt:variant>
        <vt:i4>7</vt:i4>
      </vt:variant>
      <vt:variant>
        <vt:i4>6</vt:i4>
      </vt:variant>
      <vt:variant>
        <vt:i4>0</vt:i4>
      </vt:variant>
      <vt:variant>
        <vt:i4>7</vt:i4>
      </vt:variant>
      <vt:variant>
        <vt:lpwstr>http://www.pandia.ru/text/78/062/100314.php</vt:lpwstr>
      </vt:variant>
      <vt:variant>
        <vt:lpwstr/>
      </vt:variant>
      <vt:variant>
        <vt:i4>7</vt:i4>
      </vt:variant>
      <vt:variant>
        <vt:i4>6</vt:i4>
      </vt:variant>
      <vt:variant>
        <vt:i4>0</vt:i4>
      </vt:variant>
      <vt:variant>
        <vt:i4>7</vt:i4>
      </vt:variant>
      <vt:variant>
        <vt:lpwstr>http://www.pandia.ru/text/78/062/100314.php</vt:lpwstr>
      </vt:variant>
      <vt:variant>
        <vt:lpwstr/>
      </vt:variant>
    </vt:vector>
  </HLinks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Сфера духовной жизни</dc:title>
  <dc:creator/>
  <cp:lastModifiedBy/>
  <cp:revision>3</cp:revision>
  <dcterms:created xsi:type="dcterms:W3CDTF">2012-07-30T23:42:41Z</dcterms:created>
  <dcterms:modified xsi:type="dcterms:W3CDTF">2014-05-06T15:39:24Z</dcterms:modified>
</cp:coreProperties>
</file>