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2" r:id="rId9"/>
    <p:sldId id="263" r:id="rId10"/>
    <p:sldId id="264" r:id="rId11"/>
    <p:sldId id="265" r:id="rId12"/>
    <p:sldId id="278" r:id="rId13"/>
    <p:sldId id="267" r:id="rId14"/>
    <p:sldId id="276" r:id="rId15"/>
    <p:sldId id="270" r:id="rId16"/>
    <p:sldId id="271" r:id="rId17"/>
    <p:sldId id="272" r:id="rId18"/>
    <p:sldId id="273" r:id="rId19"/>
    <p:sldId id="289" r:id="rId20"/>
    <p:sldId id="290" r:id="rId21"/>
    <p:sldId id="291" r:id="rId22"/>
    <p:sldId id="292" r:id="rId23"/>
    <p:sldId id="274" r:id="rId24"/>
    <p:sldId id="275" r:id="rId25"/>
    <p:sldId id="280" r:id="rId26"/>
    <p:sldId id="281" r:id="rId27"/>
    <p:sldId id="282" r:id="rId28"/>
    <p:sldId id="293" r:id="rId29"/>
    <p:sldId id="283" r:id="rId30"/>
    <p:sldId id="284" r:id="rId31"/>
    <p:sldId id="285" r:id="rId32"/>
    <p:sldId id="286" r:id="rId33"/>
    <p:sldId id="288" r:id="rId34"/>
    <p:sldId id="28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4" autoAdjust="0"/>
    <p:restoredTop sz="94660"/>
  </p:normalViewPr>
  <p:slideViewPr>
    <p:cSldViewPr>
      <p:cViewPr varScale="1">
        <p:scale>
          <a:sx n="69" d="100"/>
          <a:sy n="6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B997A-2A6F-46F6-BCD5-F3ABDF774DA4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A9589-759F-4289-8476-357B29342AB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14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 smtClean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A9589-759F-4289-8476-357B29342A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91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A9589-759F-4289-8476-357B29342AB9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27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A9589-759F-4289-8476-357B29342AB9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735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22DCC7A-4525-4E06-A33E-D4947B6076AB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24CC94A-6F3A-49DC-9BF5-54B53E55B837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ru.wikipedia.org/wiki/%D0%9B%D1%83%D0%BA%D0%BE%D0%B2%D0%B8%D1%86%D0%B0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2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endParaRPr lang="ru-RU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900"/>
            <a:ext cx="9504040" cy="712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0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4721">
        <p14:gallery dir="l"/>
      </p:transition>
    </mc:Choice>
    <mc:Fallback xmlns="">
      <p:transition spd="slow" advTm="247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920880" cy="853124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СЕМЕЙСТВО ЛИЛЕЙНЫЕ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141008" y="1327196"/>
            <a:ext cx="7005999" cy="3339511"/>
          </a:xfrm>
        </p:spPr>
        <p:txBody>
          <a:bodyPr>
            <a:normAutofit/>
          </a:bodyPr>
          <a:lstStyle/>
          <a:p>
            <a:r>
              <a:rPr lang="ru-RU" b="1" dirty="0"/>
              <a:t>Лилейные – семейство класса однодольные растения. 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92896"/>
            <a:ext cx="8208912" cy="40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58577"/>
      </p:ext>
    </p:extLst>
  </p:cSld>
  <p:clrMapOvr>
    <a:masterClrMapping/>
  </p:clrMapOvr>
  <p:transition spd="slow" advTm="27045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/>
          <a:lstStyle/>
          <a:p>
            <a:r>
              <a:rPr lang="ru-RU" dirty="0" smtClean="0"/>
              <a:t>1)Корневая система - мочковатая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84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885">
        <p14:flythrough/>
      </p:transition>
    </mc:Choice>
    <mc:Fallback xmlns="">
      <p:transition spd="slow" advTm="208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99392"/>
            <a:ext cx="7024626" cy="2270056"/>
          </a:xfrm>
        </p:spPr>
        <p:txBody>
          <a:bodyPr>
            <a:noAutofit/>
          </a:bodyPr>
          <a:lstStyle/>
          <a:p>
            <a:r>
              <a:rPr lang="ru-RU" sz="4400" i="1" dirty="0" smtClean="0">
                <a:solidFill>
                  <a:srgbClr val="FF0000"/>
                </a:solidFill>
              </a:rPr>
              <a:t>     </a:t>
            </a:r>
            <a:r>
              <a:rPr lang="ru-RU" i="1" dirty="0" smtClean="0">
                <a:solidFill>
                  <a:srgbClr val="FF0000"/>
                </a:solidFill>
              </a:rPr>
              <a:t>Мочковатая  корневая                                           </a:t>
            </a:r>
            <a:br>
              <a:rPr lang="ru-RU" i="1" dirty="0" smtClean="0">
                <a:solidFill>
                  <a:srgbClr val="FF0000"/>
                </a:solidFill>
              </a:rPr>
            </a:b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smtClean="0">
                <a:solidFill>
                  <a:srgbClr val="FF0000"/>
                </a:solidFill>
              </a:rPr>
              <a:t>               система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</p:spPr>
      </p:pic>
    </p:spTree>
    <p:extLst>
      <p:ext uri="{BB962C8B-B14F-4D97-AF65-F5344CB8AC3E}">
        <p14:creationId xmlns:p14="http://schemas.microsoft.com/office/powerpoint/2010/main" val="135999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31"/>
    </mc:Choice>
    <mc:Fallback xmlns="">
      <p:transition spd="slow" advTm="2323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1)Корневая система – мочковатая</a:t>
            </a:r>
          </a:p>
          <a:p>
            <a:pPr marL="68580" indent="0">
              <a:buNone/>
            </a:pPr>
            <a:r>
              <a:rPr lang="ru-RU" dirty="0" smtClean="0"/>
              <a:t>2)Параллельное или дуговое жилкование листа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982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2"/>
    </mc:Choice>
    <mc:Fallback xmlns="">
      <p:transition spd="slow" advTm="20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</p:spPr>
      </p:pic>
    </p:spTree>
    <p:extLst>
      <p:ext uri="{BB962C8B-B14F-4D97-AF65-F5344CB8AC3E}">
        <p14:creationId xmlns:p14="http://schemas.microsoft.com/office/powerpoint/2010/main" val="103582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56"/>
    </mc:Choice>
    <mc:Fallback xmlns="">
      <p:transition spd="slow" advTm="2075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Исключение из правил : вороний глаз. Он имеет листья с сетчатым жилкованием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52435"/>
            <a:ext cx="3600400" cy="4140460"/>
          </a:xfrm>
        </p:spPr>
      </p:pic>
    </p:spTree>
    <p:extLst>
      <p:ext uri="{BB962C8B-B14F-4D97-AF65-F5344CB8AC3E}">
        <p14:creationId xmlns:p14="http://schemas.microsoft.com/office/powerpoint/2010/main" val="212828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82"/>
    </mc:Choice>
    <mc:Fallback xmlns="">
      <p:transition spd="slow" advTm="2098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1)Корневая система – мочковатая</a:t>
            </a:r>
          </a:p>
          <a:p>
            <a:pPr marL="68580" indent="0">
              <a:buNone/>
            </a:pPr>
            <a:r>
              <a:rPr lang="ru-RU" dirty="0" smtClean="0"/>
              <a:t>2)Параллельное или дуговое жилкование листа</a:t>
            </a:r>
          </a:p>
          <a:p>
            <a:pPr marL="68580" indent="0">
              <a:buNone/>
            </a:pPr>
            <a:r>
              <a:rPr lang="ru-RU" dirty="0" smtClean="0"/>
              <a:t>3)Одиночные цветки или соцветие кисть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66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5"/>
    </mc:Choice>
    <mc:Fallback xmlns="">
      <p:transition spd="slow" advTm="21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         </a:t>
            </a:r>
            <a:r>
              <a:rPr lang="ru-RU" sz="4400" dirty="0" smtClean="0">
                <a:solidFill>
                  <a:srgbClr val="FF0000"/>
                </a:solidFill>
              </a:rPr>
              <a:t>Соцветие кисть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06" y="1628800"/>
            <a:ext cx="5590340" cy="3888432"/>
          </a:xfrm>
        </p:spPr>
      </p:pic>
    </p:spTree>
    <p:extLst>
      <p:ext uri="{BB962C8B-B14F-4D97-AF65-F5344CB8AC3E}">
        <p14:creationId xmlns:p14="http://schemas.microsoft.com/office/powerpoint/2010/main" val="334893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34"/>
    </mc:Choice>
    <mc:Fallback xmlns="">
      <p:transition spd="slow" advTm="1763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431032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Одиночный цветок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728" y="2324100"/>
            <a:ext cx="4841557" cy="3508375"/>
          </a:xfrm>
        </p:spPr>
      </p:pic>
    </p:spTree>
    <p:extLst>
      <p:ext uri="{BB962C8B-B14F-4D97-AF65-F5344CB8AC3E}">
        <p14:creationId xmlns:p14="http://schemas.microsoft.com/office/powerpoint/2010/main" val="414912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43"/>
    </mc:Choice>
    <mc:Fallback xmlns="">
      <p:transition spd="slow" advTm="2244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1)Корневая система – мочковатая</a:t>
            </a:r>
          </a:p>
          <a:p>
            <a:pPr marL="68580" indent="0">
              <a:buNone/>
            </a:pPr>
            <a:r>
              <a:rPr lang="ru-RU" dirty="0" smtClean="0"/>
              <a:t>2)Параллельное или дуговое жилкование листа</a:t>
            </a:r>
          </a:p>
          <a:p>
            <a:pPr marL="68580" indent="0">
              <a:buNone/>
            </a:pPr>
            <a:r>
              <a:rPr lang="ru-RU" dirty="0" smtClean="0"/>
              <a:t>3)Одиночные цветки или соцветие кисть</a:t>
            </a:r>
          </a:p>
          <a:p>
            <a:pPr marL="68580" indent="0">
              <a:buNone/>
            </a:pPr>
            <a:r>
              <a:rPr lang="ru-RU" dirty="0" smtClean="0"/>
              <a:t>4)Плод: коробочка или ягода</a:t>
            </a:r>
          </a:p>
          <a:p>
            <a:pPr marL="68580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739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98"/>
    </mc:Choice>
    <mc:Fallback xmlns="">
      <p:transition spd="slow" advTm="21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</p:spPr>
      </p:pic>
    </p:spTree>
    <p:extLst>
      <p:ext uri="{BB962C8B-B14F-4D97-AF65-F5344CB8AC3E}">
        <p14:creationId xmlns:p14="http://schemas.microsoft.com/office/powerpoint/2010/main" val="122192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51"/>
    </mc:Choice>
    <mc:Fallback xmlns="">
      <p:transition spd="slow" advTm="2075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1)Корневая система – мочковатая</a:t>
            </a:r>
          </a:p>
          <a:p>
            <a:pPr marL="68580" indent="0">
              <a:buNone/>
            </a:pPr>
            <a:r>
              <a:rPr lang="ru-RU" dirty="0" smtClean="0"/>
              <a:t>2)Параллельное или дуговое жилкование листа</a:t>
            </a:r>
          </a:p>
          <a:p>
            <a:pPr marL="68580" indent="0">
              <a:buNone/>
            </a:pPr>
            <a:r>
              <a:rPr lang="ru-RU" dirty="0" smtClean="0"/>
              <a:t>3)Одиночные цветки или соцветие кисть</a:t>
            </a:r>
          </a:p>
          <a:p>
            <a:pPr marL="68580" indent="0">
              <a:buNone/>
            </a:pPr>
            <a:r>
              <a:rPr lang="ru-RU" dirty="0" smtClean="0"/>
              <a:t>4)Плод: коробочка или ягода</a:t>
            </a:r>
          </a:p>
          <a:p>
            <a:pPr marL="68580" indent="0">
              <a:buNone/>
            </a:pPr>
            <a:r>
              <a:rPr lang="ru-RU" dirty="0" smtClean="0"/>
              <a:t>5) 6 окрашенных лепестков расположенных в два ряда,6 тычинок,1 пестик</a:t>
            </a:r>
          </a:p>
          <a:p>
            <a:pPr marL="68580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78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50"/>
    </mc:Choice>
    <mc:Fallback xmlns="">
      <p:transition spd="slow" advTm="21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20544"/>
          </a:xfrm>
        </p:spPr>
      </p:pic>
    </p:spTree>
    <p:extLst>
      <p:ext uri="{BB962C8B-B14F-4D97-AF65-F5344CB8AC3E}">
        <p14:creationId xmlns:p14="http://schemas.microsoft.com/office/powerpoint/2010/main" val="304600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44"/>
    </mc:Choice>
    <mc:Fallback xmlns="">
      <p:transition spd="slow" advTm="2074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 smtClean="0"/>
              <a:t>1)Корневая система – мочковатая</a:t>
            </a:r>
          </a:p>
          <a:p>
            <a:pPr marL="68580" indent="0">
              <a:buNone/>
            </a:pPr>
            <a:r>
              <a:rPr lang="ru-RU" dirty="0" smtClean="0"/>
              <a:t>2)Параллельное или дуговое жилкование листа</a:t>
            </a:r>
          </a:p>
          <a:p>
            <a:pPr marL="68580" indent="0">
              <a:buNone/>
            </a:pPr>
            <a:r>
              <a:rPr lang="ru-RU" dirty="0" smtClean="0"/>
              <a:t>3)Одиночные цветки или соцветие кисть</a:t>
            </a:r>
          </a:p>
          <a:p>
            <a:pPr marL="68580" indent="0">
              <a:buNone/>
            </a:pPr>
            <a:r>
              <a:rPr lang="ru-RU" dirty="0" smtClean="0"/>
              <a:t>4)Плод: коробочка или ягода</a:t>
            </a:r>
          </a:p>
          <a:p>
            <a:pPr marL="68580" indent="0">
              <a:buNone/>
            </a:pPr>
            <a:r>
              <a:rPr lang="ru-RU" dirty="0" smtClean="0"/>
              <a:t>5) 6 окрашенных лепестков расположенных в два ряда,6 тычинок,1 пестик</a:t>
            </a:r>
          </a:p>
          <a:p>
            <a:pPr marL="68580" indent="0">
              <a:buNone/>
            </a:pPr>
            <a:r>
              <a:rPr lang="ru-RU" dirty="0" smtClean="0"/>
              <a:t>6)Одна семядоля</a:t>
            </a:r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048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93"/>
    </mc:Choice>
    <mc:Fallback xmlns="">
      <p:transition spd="slow" advTm="25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</p:spPr>
      </p:pic>
    </p:spTree>
    <p:extLst>
      <p:ext uri="{BB962C8B-B14F-4D97-AF65-F5344CB8AC3E}">
        <p14:creationId xmlns:p14="http://schemas.microsoft.com/office/powerpoint/2010/main" val="324791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57"/>
    </mc:Choice>
    <mc:Fallback xmlns="">
      <p:transition spd="slow" advTm="22357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</a:rPr>
              <a:t>Общие признаки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 smtClean="0"/>
              <a:t>1)Корневая система – мочковатая</a:t>
            </a:r>
          </a:p>
          <a:p>
            <a:pPr marL="68580" indent="0">
              <a:buNone/>
            </a:pPr>
            <a:r>
              <a:rPr lang="ru-RU" dirty="0" smtClean="0"/>
              <a:t>2)Параллельное или дуговое жилкование листа</a:t>
            </a:r>
          </a:p>
          <a:p>
            <a:pPr marL="68580" indent="0">
              <a:buNone/>
            </a:pPr>
            <a:r>
              <a:rPr lang="ru-RU" dirty="0" smtClean="0"/>
              <a:t>3)Одиночные цветки или соцветие кисть</a:t>
            </a:r>
          </a:p>
          <a:p>
            <a:pPr marL="68580" indent="0">
              <a:buNone/>
            </a:pPr>
            <a:r>
              <a:rPr lang="ru-RU" dirty="0" smtClean="0"/>
              <a:t>4)Плод: коробочка или ягода</a:t>
            </a:r>
          </a:p>
          <a:p>
            <a:pPr marL="68580" indent="0">
              <a:buNone/>
            </a:pPr>
            <a:r>
              <a:rPr lang="ru-RU" dirty="0" smtClean="0"/>
              <a:t>5) 6 окрашенных лепестков расположенных в два ряда,6 тычинок,1 пестик</a:t>
            </a:r>
          </a:p>
          <a:p>
            <a:pPr marL="68580" indent="0">
              <a:buNone/>
            </a:pPr>
            <a:r>
              <a:rPr lang="ru-RU" dirty="0" smtClean="0"/>
              <a:t>6)Одна семядоля</a:t>
            </a:r>
          </a:p>
          <a:p>
            <a:pPr marL="68580" indent="0">
              <a:buNone/>
            </a:pPr>
            <a:r>
              <a:rPr lang="ru-RU" dirty="0" smtClean="0"/>
              <a:t>7)Прямостоячий стебель</a:t>
            </a:r>
          </a:p>
          <a:p>
            <a:pPr marL="68580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73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64"/>
    </mc:Choice>
    <mc:Fallback xmlns="">
      <p:transition spd="slow" advTm="22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024744" cy="100811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Прямостоячий стебель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18" y="1484784"/>
            <a:ext cx="3429566" cy="4752528"/>
          </a:xfrm>
        </p:spPr>
      </p:pic>
    </p:spTree>
    <p:extLst>
      <p:ext uri="{BB962C8B-B14F-4D97-AF65-F5344CB8AC3E}">
        <p14:creationId xmlns:p14="http://schemas.microsoft.com/office/powerpoint/2010/main" val="357819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49"/>
    </mc:Choice>
    <mc:Fallback xmlns="">
      <p:transition spd="slow" advTm="21549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96634" cy="162198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Особенностью лилейных являются видоизмененные побеги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Луковица</a:t>
            </a:r>
          </a:p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Корневище</a:t>
            </a:r>
          </a:p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Клубнелуковица</a:t>
            </a:r>
          </a:p>
          <a:p>
            <a:pPr marL="68580" indent="0">
              <a:buNone/>
            </a:pPr>
            <a:endParaRPr lang="ru-RU" sz="2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132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34"/>
    </mc:Choice>
    <mc:Fallback xmlns="">
      <p:transition spd="slow" advTm="23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024744" cy="1285203"/>
          </a:xfrm>
          <a:ln>
            <a:noFill/>
          </a:ln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</a:t>
            </a:r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УКОВИЦА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3672408"/>
          </a:xfrm>
        </p:spPr>
        <p:txBody>
          <a:bodyPr>
            <a:normAutofit/>
          </a:bodyPr>
          <a:lstStyle/>
          <a:p>
            <a:r>
              <a:rPr lang="ru-RU" b="1" dirty="0">
                <a:hlinkClick r:id="rId2" tooltip="Луковица"/>
              </a:rPr>
              <a:t>Луковица</a:t>
            </a:r>
            <a:r>
              <a:rPr lang="ru-RU" dirty="0"/>
              <a:t> — </a:t>
            </a:r>
            <a:r>
              <a:rPr lang="ru-RU" dirty="0" smtClean="0"/>
              <a:t>видоизменённый </a:t>
            </a:r>
            <a:r>
              <a:rPr lang="ru-RU" dirty="0"/>
              <a:t>побег </a:t>
            </a:r>
            <a:r>
              <a:rPr lang="ru-RU" dirty="0" smtClean="0"/>
              <a:t> </a:t>
            </a:r>
            <a:r>
              <a:rPr lang="ru-RU" dirty="0"/>
              <a:t>с утолщённым коротким плоским стеблем и </a:t>
            </a:r>
            <a:r>
              <a:rPr lang="ru-RU" dirty="0" smtClean="0"/>
              <a:t>мясистыми либо плёнчатыми бесцветными чешуями, </a:t>
            </a:r>
            <a:r>
              <a:rPr lang="ru-RU" dirty="0"/>
              <a:t>запасающими воду и питательные </a:t>
            </a:r>
            <a:r>
              <a:rPr lang="ru-RU" dirty="0" smtClean="0"/>
              <a:t>вещества.</a:t>
            </a:r>
            <a:endParaRPr lang="ru-RU" dirty="0"/>
          </a:p>
          <a:p>
            <a:pPr marL="6858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98618"/>
            <a:ext cx="5649416" cy="371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1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11"/>
    </mc:Choice>
    <mc:Fallback xmlns="">
      <p:transition spd="slow" advTm="2261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7180" y="-636627"/>
            <a:ext cx="7024744" cy="198202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КОРНЕВИЩЕ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2" y="1270707"/>
            <a:ext cx="8676457" cy="3508977"/>
          </a:xfrm>
        </p:spPr>
        <p:txBody>
          <a:bodyPr>
            <a:normAutofit/>
          </a:bodyPr>
          <a:lstStyle/>
          <a:p>
            <a:r>
              <a:rPr lang="ru-RU" b="1" dirty="0" err="1"/>
              <a:t>Корневи́ще</a:t>
            </a:r>
            <a:r>
              <a:rPr lang="ru-RU" dirty="0"/>
              <a:t> — видоизменённый </a:t>
            </a:r>
            <a:r>
              <a:rPr lang="ru-RU" dirty="0" smtClean="0"/>
              <a:t>побег  с </a:t>
            </a:r>
            <a:r>
              <a:rPr lang="ru-RU" dirty="0"/>
              <a:t>чешуевидными, недоразвитыми или рано отмирающими </a:t>
            </a:r>
            <a:r>
              <a:rPr lang="ru-RU" dirty="0" smtClean="0"/>
              <a:t>листьями, </a:t>
            </a:r>
            <a:r>
              <a:rPr lang="ru-RU" dirty="0"/>
              <a:t>верхушечными или пазушными </a:t>
            </a:r>
            <a:r>
              <a:rPr lang="ru-RU" dirty="0" smtClean="0"/>
              <a:t>почками, </a:t>
            </a:r>
            <a:r>
              <a:rPr lang="ru-RU" dirty="0"/>
              <a:t>придаточными </a:t>
            </a:r>
            <a:r>
              <a:rPr lang="ru-RU" dirty="0" smtClean="0"/>
              <a:t>корнями. </a:t>
            </a:r>
            <a:r>
              <a:rPr lang="ru-RU" dirty="0"/>
              <a:t>Корневище выполняет функцию запасания питательных </a:t>
            </a:r>
            <a:r>
              <a:rPr lang="ru-RU" dirty="0" smtClean="0"/>
              <a:t>веществ </a:t>
            </a:r>
            <a:r>
              <a:rPr lang="ru-RU" dirty="0"/>
              <a:t>и </a:t>
            </a:r>
            <a:r>
              <a:rPr lang="ru-RU" dirty="0" smtClean="0"/>
              <a:t>размножения.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3505200"/>
            <a:ext cx="4589365" cy="300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60"/>
    </mc:Choice>
    <mc:Fallback xmlns="">
      <p:transition spd="slow" advTm="2276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-243408"/>
            <a:ext cx="7024744" cy="1477968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КЛУБНЕЛУКОВИЦА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3508977"/>
          </a:xfrm>
        </p:spPr>
        <p:txBody>
          <a:bodyPr>
            <a:normAutofit/>
          </a:bodyPr>
          <a:lstStyle/>
          <a:p>
            <a:r>
              <a:rPr lang="ru-RU" b="1" dirty="0" smtClean="0"/>
              <a:t>Клубнелуковица</a:t>
            </a:r>
            <a:r>
              <a:rPr lang="ru-RU" dirty="0" smtClean="0"/>
              <a:t>–подземный укороченный</a:t>
            </a:r>
            <a:r>
              <a:rPr lang="ru-RU" dirty="0"/>
              <a:t> видоизменённый </a:t>
            </a:r>
            <a:r>
              <a:rPr lang="ru-RU" dirty="0" smtClean="0"/>
              <a:t>побег; </a:t>
            </a:r>
            <a:r>
              <a:rPr lang="ru-RU" dirty="0"/>
              <a:t>сильно утолщённая подземная часть </a:t>
            </a:r>
            <a:r>
              <a:rPr lang="ru-RU" dirty="0" smtClean="0"/>
              <a:t>стебля, </a:t>
            </a:r>
            <a:r>
              <a:rPr lang="ru-RU" dirty="0"/>
              <a:t>в </a:t>
            </a:r>
            <a:r>
              <a:rPr lang="ru-RU" dirty="0" smtClean="0"/>
              <a:t>ней находятся </a:t>
            </a:r>
            <a:r>
              <a:rPr lang="ru-RU" dirty="0"/>
              <a:t>питательные </a:t>
            </a:r>
            <a:r>
              <a:rPr lang="ru-RU" dirty="0" smtClean="0"/>
              <a:t>вещества.  </a:t>
            </a:r>
            <a:r>
              <a:rPr lang="ru-RU" dirty="0"/>
              <a:t>С нижней стороны у клубнелуковицы отрастают придаточные </a:t>
            </a:r>
            <a:r>
              <a:rPr lang="ru-RU" dirty="0" smtClean="0"/>
              <a:t>корни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964872"/>
            <a:ext cx="6168008" cy="356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06"/>
    </mc:Choice>
    <mc:Fallback xmlns="">
      <p:transition spd="slow" advTm="20806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024744" cy="1405960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    </a:t>
            </a:r>
            <a:r>
              <a:rPr lang="ru-RU" sz="5400" dirty="0" smtClean="0">
                <a:solidFill>
                  <a:srgbClr val="0070C0"/>
                </a:solidFill>
              </a:rPr>
              <a:t>Некоторые виды</a:t>
            </a:r>
            <a:endParaRPr lang="ru-RU" sz="5400" dirty="0">
              <a:solidFill>
                <a:srgbClr val="0070C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Лилия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Тюльпан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Рябчик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Гусиный лук</a:t>
            </a:r>
          </a:p>
          <a:p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Ландыш Майский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592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90"/>
    </mc:Choice>
    <mc:Fallback xmlns="">
      <p:transition spd="slow" advTm="25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024744" cy="1143000"/>
          </a:xfrm>
        </p:spPr>
        <p:txBody>
          <a:bodyPr/>
          <a:lstStyle/>
          <a:p>
            <a:r>
              <a:rPr lang="ru-RU" dirty="0" smtClean="0"/>
              <a:t>             </a:t>
            </a:r>
            <a:r>
              <a:rPr lang="ru-RU" sz="6000" dirty="0" smtClean="0">
                <a:solidFill>
                  <a:srgbClr val="FF0000"/>
                </a:solidFill>
              </a:rPr>
              <a:t>ЛИЛИЯ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71600" y="1340768"/>
            <a:ext cx="6777317" cy="3508977"/>
          </a:xfrm>
        </p:spPr>
        <p:txBody>
          <a:bodyPr/>
          <a:lstStyle/>
          <a:p>
            <a:r>
              <a:rPr lang="ru-RU" b="1" dirty="0"/>
              <a:t>Лилия</a:t>
            </a:r>
            <a:r>
              <a:rPr lang="ru-RU" dirty="0"/>
              <a:t> (лат. </a:t>
            </a:r>
            <a:r>
              <a:rPr lang="ru-RU" dirty="0" err="1"/>
              <a:t>Lilium</a:t>
            </a:r>
            <a:r>
              <a:rPr lang="ru-RU" dirty="0"/>
              <a:t>) — род растений из семейства Лилейные. Все виды - луковичные растения. </a:t>
            </a:r>
            <a:r>
              <a:rPr lang="ru-RU" b="1" dirty="0"/>
              <a:t>Стебли</a:t>
            </a:r>
            <a:r>
              <a:rPr lang="ru-RU" dirty="0"/>
              <a:t> прямые, </a:t>
            </a:r>
            <a:r>
              <a:rPr lang="ru-RU" dirty="0" smtClean="0"/>
              <a:t>облиственные</a:t>
            </a:r>
            <a:r>
              <a:rPr lang="ru-RU" dirty="0"/>
              <a:t>, от 20 до 300 см высоты.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852936"/>
            <a:ext cx="568863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9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83"/>
    </mc:Choice>
    <mc:Fallback xmlns="">
      <p:transition spd="slow" advTm="21083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984776" cy="854968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         Тюльпан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492" y="1268760"/>
            <a:ext cx="6777317" cy="4563869"/>
          </a:xfrm>
        </p:spPr>
        <p:txBody>
          <a:bodyPr/>
          <a:lstStyle/>
          <a:p>
            <a:r>
              <a:rPr lang="ru-RU" dirty="0"/>
              <a:t>Тюльпаны (</a:t>
            </a:r>
            <a:r>
              <a:rPr lang="ru-RU" dirty="0" err="1"/>
              <a:t>Tulipa</a:t>
            </a:r>
            <a:r>
              <a:rPr lang="ru-RU" dirty="0"/>
              <a:t>) – многолетние луковичные </a:t>
            </a:r>
            <a:r>
              <a:rPr lang="ru-RU" dirty="0" smtClean="0"/>
              <a:t>растения. </a:t>
            </a:r>
            <a:r>
              <a:rPr lang="ru-RU" dirty="0"/>
              <a:t>Они широко распространены в странах с умеренным климатом.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780928"/>
            <a:ext cx="532859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8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88"/>
    </mc:Choice>
    <mc:Fallback xmlns="">
      <p:transition spd="slow" advTm="22988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024744" cy="1260763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         Рябчик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>
          <a:xfrm>
            <a:off x="1043492" y="1268760"/>
            <a:ext cx="6777317" cy="4563869"/>
          </a:xfrm>
        </p:spPr>
        <p:txBody>
          <a:bodyPr/>
          <a:lstStyle/>
          <a:p>
            <a:r>
              <a:rPr lang="ru-RU" sz="2000" dirty="0" smtClean="0"/>
              <a:t>Рябчики(лат.</a:t>
            </a:r>
            <a:r>
              <a:rPr lang="en-US" sz="2000" dirty="0" err="1" smtClean="0"/>
              <a:t>Fritillaria</a:t>
            </a:r>
            <a:r>
              <a:rPr lang="ru-RU" sz="2000" dirty="0" smtClean="0"/>
              <a:t>)-многолетние луковичные растения. С латинского обозначает  «шахматная доска » .Род представлен 179 видами. </a:t>
            </a:r>
            <a:r>
              <a:rPr lang="ru-RU" sz="2000" dirty="0" err="1" smtClean="0"/>
              <a:t>Распространенны</a:t>
            </a:r>
            <a:r>
              <a:rPr lang="ru-RU" sz="2000" dirty="0" smtClean="0"/>
              <a:t> в умеренных поясах Европы.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714624"/>
            <a:ext cx="4392488" cy="366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4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6"/>
    </mc:Choice>
    <mc:Fallback xmlns="">
      <p:transition spd="slow" advTm="20996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024744" cy="126876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          Гусиный лук 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608" y="1340768"/>
            <a:ext cx="6777317" cy="3508977"/>
          </a:xfrm>
        </p:spPr>
        <p:txBody>
          <a:bodyPr/>
          <a:lstStyle/>
          <a:p>
            <a:r>
              <a:rPr lang="ru-RU" dirty="0" smtClean="0"/>
              <a:t>Гусиный лук распространен в </a:t>
            </a:r>
            <a:r>
              <a:rPr lang="ru-RU" dirty="0" err="1" smtClean="0"/>
              <a:t>Ср.Азии</a:t>
            </a:r>
            <a:r>
              <a:rPr lang="ru-RU" dirty="0" smtClean="0"/>
              <a:t> и на </a:t>
            </a:r>
            <a:r>
              <a:rPr lang="ru-RU" dirty="0" err="1" smtClean="0"/>
              <a:t>Кавказе,в</a:t>
            </a:r>
            <a:r>
              <a:rPr lang="ru-RU" dirty="0" smtClean="0"/>
              <a:t> пустынях и полупустынях   Цветет сразу после таяния снега.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92896"/>
            <a:ext cx="6768752" cy="378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4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2"/>
    </mc:Choice>
    <mc:Fallback xmlns="">
      <p:transition spd="slow" advTm="20772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Ландыш Майский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268760"/>
            <a:ext cx="8280920" cy="4635877"/>
          </a:xfrm>
        </p:spPr>
        <p:txBody>
          <a:bodyPr/>
          <a:lstStyle/>
          <a:p>
            <a:r>
              <a:rPr lang="ru-RU" dirty="0" smtClean="0"/>
              <a:t>Ландыш Майский-растение не более 20 см. Обладает восхитительным ароматом. Растение  ядовито . Используется в медицине.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409325"/>
            <a:ext cx="4186436" cy="411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8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66"/>
    </mc:Choice>
    <mc:Fallback xmlns="">
      <p:transition spd="slow" advTm="23266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87624" y="4283967"/>
            <a:ext cx="702474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608" y="836712"/>
            <a:ext cx="6777317" cy="566124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Лилейные служат пищей для нас. Например: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endParaRPr lang="ru-RU" dirty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endParaRPr lang="ru-RU" dirty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endParaRPr lang="ru-RU" dirty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 smtClean="0">
                <a:solidFill>
                  <a:srgbClr val="00B050"/>
                </a:solidFill>
              </a:rPr>
              <a:t>                                            </a:t>
            </a:r>
            <a:r>
              <a:rPr lang="ru-RU" sz="4400" dirty="0" smtClean="0">
                <a:solidFill>
                  <a:srgbClr val="FF0000"/>
                </a:solidFill>
              </a:rPr>
              <a:t>чеснок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                                    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29000"/>
            <a:ext cx="4032448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28800"/>
            <a:ext cx="3816424" cy="333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8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67"/>
    </mc:Choice>
    <mc:Fallback xmlns="">
      <p:transition spd="slow" advTm="20067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87624" y="3727456"/>
            <a:ext cx="7024744" cy="3130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99592" y="836712"/>
            <a:ext cx="6984776" cy="2376264"/>
          </a:xfrm>
        </p:spPr>
        <p:txBody>
          <a:bodyPr>
            <a:normAutofit fontScale="55000" lnSpcReduction="20000"/>
          </a:bodyPr>
          <a:lstStyle/>
          <a:p>
            <a:r>
              <a:rPr lang="ru-RU" sz="5100" dirty="0" smtClean="0">
                <a:solidFill>
                  <a:srgbClr val="00B050"/>
                </a:solidFill>
              </a:rPr>
              <a:t>Лилейные служат декоративным украшением . Например :</a:t>
            </a:r>
          </a:p>
          <a:p>
            <a:endParaRPr lang="ru-RU" sz="5100" dirty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endParaRPr lang="ru-RU" dirty="0">
              <a:solidFill>
                <a:srgbClr val="00B050"/>
              </a:solidFill>
            </a:endParaRPr>
          </a:p>
          <a:p>
            <a:pPr marL="68580" indent="0">
              <a:buNone/>
            </a:pPr>
            <a:r>
              <a:rPr lang="ru-RU" sz="5800" dirty="0" smtClean="0">
                <a:solidFill>
                  <a:srgbClr val="FF0000"/>
                </a:solidFill>
              </a:rPr>
              <a:t>Тюльпаны                             Лилии        </a:t>
            </a:r>
            <a:endParaRPr lang="ru-RU" sz="58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83066"/>
            <a:ext cx="4023320" cy="3122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24273"/>
            <a:ext cx="409178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0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22"/>
    </mc:Choice>
    <mc:Fallback xmlns="">
      <p:transition spd="slow" advTm="20922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5004047"/>
            <a:ext cx="702474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692696"/>
            <a:ext cx="8208913" cy="3508977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Также лилейные бывают ядовитыми. Например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</a:p>
          <a:p>
            <a:pPr marL="68580" indent="0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Вороний  глаз                    </a:t>
            </a:r>
            <a:r>
              <a:rPr lang="ru-RU" sz="2800" dirty="0">
                <a:solidFill>
                  <a:srgbClr val="FF0000"/>
                </a:solidFill>
              </a:rPr>
              <a:t>Л</a:t>
            </a:r>
            <a:r>
              <a:rPr lang="ru-RU" sz="2800" dirty="0" smtClean="0">
                <a:solidFill>
                  <a:srgbClr val="FF0000"/>
                </a:solidFill>
              </a:rPr>
              <a:t>андыш  Майский    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52936"/>
            <a:ext cx="3024336" cy="3684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52936"/>
            <a:ext cx="3888433" cy="36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09"/>
    </mc:Choice>
    <mc:Fallback xmlns="">
      <p:transition spd="slow" advTm="23709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43490" y="5517232"/>
            <a:ext cx="7024744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49555" y="692696"/>
            <a:ext cx="8370917" cy="5851205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Некоторые лилейные используются в медицине. Например: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Чемерица белая</a:t>
            </a:r>
          </a:p>
          <a:p>
            <a:pPr marL="68580" indent="0"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 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                                Купена многоцветковая</a:t>
            </a:r>
          </a:p>
          <a:p>
            <a:pPr marL="68580" indent="0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   </a:t>
            </a:r>
          </a:p>
          <a:p>
            <a:pPr marL="6858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         Ландыш </a:t>
            </a:r>
          </a:p>
          <a:p>
            <a:pPr marL="6858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        Майский  </a:t>
            </a:r>
          </a:p>
          <a:p>
            <a:pPr marL="6858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          </a:t>
            </a:r>
            <a:r>
              <a:rPr lang="ru-RU" sz="3600" dirty="0" smtClean="0">
                <a:solidFill>
                  <a:srgbClr val="FF0000"/>
                </a:solidFill>
              </a:rPr>
              <a:t>служит</a:t>
            </a:r>
          </a:p>
          <a:p>
            <a:pPr marL="68580" indent="0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также   лекарственным</a:t>
            </a:r>
          </a:p>
          <a:p>
            <a:pPr marL="68580" indent="0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растением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95" y="2226162"/>
            <a:ext cx="2520280" cy="33455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393" y="1052736"/>
            <a:ext cx="3129135" cy="23468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3789040"/>
            <a:ext cx="3045605" cy="275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16"/>
    </mc:Choice>
    <mc:Fallback xmlns="">
      <p:transition spd="slow" advTm="21816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816832" cy="597666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Также некоторые лилейные служат комнатными растениями. Например: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                                     ДРАЦЕНА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>
                <a:solidFill>
                  <a:srgbClr val="C00000"/>
                </a:solidFill>
              </a:rPr>
              <a:t/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>
                <a:solidFill>
                  <a:srgbClr val="C00000"/>
                </a:solidFill>
              </a:rPr>
              <a:t/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>
                <a:solidFill>
                  <a:srgbClr val="C00000"/>
                </a:solidFill>
              </a:rPr>
              <a:t/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       </a:t>
            </a:r>
            <a:r>
              <a:rPr lang="ru-RU" sz="2800" b="1" dirty="0" smtClean="0">
                <a:solidFill>
                  <a:srgbClr val="C00000"/>
                </a:solidFill>
              </a:rPr>
              <a:t>АЛОЭ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08920"/>
            <a:ext cx="3456384" cy="31683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807484"/>
            <a:ext cx="4176464" cy="30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7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"/>
    </mc:Choice>
    <mc:Fallback xmlns="">
      <p:transition spd="slow" advTm="284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9552" y="332656"/>
            <a:ext cx="8136904" cy="6264696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68580" indent="0">
              <a:buNone/>
            </a:pPr>
            <a:r>
              <a:rPr lang="ru-RU" sz="6400" dirty="0" smtClean="0"/>
              <a:t>  </a:t>
            </a:r>
            <a:r>
              <a:rPr lang="ru-RU" sz="6400" dirty="0" smtClean="0">
                <a:solidFill>
                  <a:srgbClr val="FF0000"/>
                </a:solidFill>
              </a:rPr>
              <a:t>СПАСИБО ЗА ВНИМАНИЕ!</a:t>
            </a:r>
          </a:p>
          <a:p>
            <a:endParaRPr lang="ru-RU" sz="2600" dirty="0"/>
          </a:p>
          <a:p>
            <a:endParaRPr lang="ru-RU" sz="2600" dirty="0" smtClean="0"/>
          </a:p>
          <a:p>
            <a:endParaRPr lang="ru-RU" sz="2600" dirty="0"/>
          </a:p>
          <a:p>
            <a:endParaRPr lang="ru-RU" sz="2600" dirty="0" smtClean="0"/>
          </a:p>
          <a:p>
            <a:endParaRPr lang="ru-RU" sz="2600" dirty="0"/>
          </a:p>
          <a:p>
            <a:endParaRPr lang="ru-RU" sz="2600" dirty="0" smtClean="0"/>
          </a:p>
          <a:p>
            <a:pPr marL="68580" indent="0">
              <a:buNone/>
            </a:pPr>
            <a:endParaRPr lang="ru-RU" sz="2600" dirty="0"/>
          </a:p>
          <a:p>
            <a:endParaRPr lang="ru-RU" sz="2600" dirty="0" smtClean="0"/>
          </a:p>
          <a:p>
            <a:endParaRPr lang="ru-RU" sz="2600" dirty="0"/>
          </a:p>
          <a:p>
            <a:endParaRPr lang="ru-RU" sz="2600" dirty="0" smtClean="0"/>
          </a:p>
          <a:p>
            <a:endParaRPr lang="ru-RU" sz="2600" dirty="0"/>
          </a:p>
          <a:p>
            <a:pPr marL="68580" indent="0">
              <a:buNone/>
            </a:pPr>
            <a:r>
              <a:rPr lang="ru-RU" sz="2600" dirty="0" smtClean="0">
                <a:solidFill>
                  <a:srgbClr val="7030A0"/>
                </a:solidFill>
              </a:rPr>
              <a:t>Подготовили ученицы 6 «В» класса :                                                                 </a:t>
            </a:r>
            <a:r>
              <a:rPr lang="ru-RU" sz="2600" dirty="0" err="1" smtClean="0">
                <a:solidFill>
                  <a:srgbClr val="7030A0"/>
                </a:solidFill>
              </a:rPr>
              <a:t>Цатурян</a:t>
            </a:r>
            <a:r>
              <a:rPr lang="ru-RU" sz="2600" smtClean="0">
                <a:solidFill>
                  <a:srgbClr val="7030A0"/>
                </a:solidFill>
              </a:rPr>
              <a:t>  Яна , </a:t>
            </a:r>
            <a:r>
              <a:rPr lang="ru-RU" sz="2600" dirty="0" err="1" smtClean="0">
                <a:solidFill>
                  <a:srgbClr val="7030A0"/>
                </a:solidFill>
              </a:rPr>
              <a:t>Узарова</a:t>
            </a:r>
            <a:r>
              <a:rPr lang="ru-RU" sz="2600" dirty="0" smtClean="0">
                <a:solidFill>
                  <a:srgbClr val="7030A0"/>
                </a:solidFill>
              </a:rPr>
              <a:t>  </a:t>
            </a:r>
            <a:r>
              <a:rPr lang="ru-RU" sz="2600" dirty="0" err="1" smtClean="0">
                <a:solidFill>
                  <a:srgbClr val="7030A0"/>
                </a:solidFill>
              </a:rPr>
              <a:t>Хава</a:t>
            </a:r>
            <a:r>
              <a:rPr lang="ru-RU" sz="2600" dirty="0" smtClean="0">
                <a:solidFill>
                  <a:srgbClr val="7030A0"/>
                </a:solidFill>
              </a:rPr>
              <a:t> </a:t>
            </a:r>
            <a:endParaRPr lang="ru-RU" sz="2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4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52"/>
    </mc:Choice>
    <mc:Fallback xmlns="">
      <p:transition spd="slow" advTm="20952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0.9|0.9|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ін">
  <a:themeElements>
    <a:clrScheme name="Ості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і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і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711</TotalTime>
  <Words>405</Words>
  <Application>Microsoft Office PowerPoint</Application>
  <PresentationFormat>Екран (4:3)</PresentationFormat>
  <Paragraphs>125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35" baseType="lpstr">
      <vt:lpstr>Остін</vt:lpstr>
      <vt:lpstr>          </vt:lpstr>
      <vt:lpstr>СЕМЕЙСТВО ЛИЛЕЙНЫЕ</vt:lpstr>
      <vt:lpstr>   Общие признаки</vt:lpstr>
      <vt:lpstr>     Мочковатая  корневая                                                            система</vt:lpstr>
      <vt:lpstr>   Общие признаки</vt:lpstr>
      <vt:lpstr>Презентація PowerPoint</vt:lpstr>
      <vt:lpstr>Исключение из правил : вороний глаз. Он имеет листья с сетчатым жилкованием</vt:lpstr>
      <vt:lpstr>   Общие признаки</vt:lpstr>
      <vt:lpstr>         Соцветие кисть</vt:lpstr>
      <vt:lpstr>         Одиночный цветок</vt:lpstr>
      <vt:lpstr>   Общие признаки</vt:lpstr>
      <vt:lpstr>Презентація PowerPoint</vt:lpstr>
      <vt:lpstr>   Общие признаки</vt:lpstr>
      <vt:lpstr>Презентація PowerPoint</vt:lpstr>
      <vt:lpstr>   Общие признаки</vt:lpstr>
      <vt:lpstr>Презентація PowerPoint</vt:lpstr>
      <vt:lpstr>   Общие признаки</vt:lpstr>
      <vt:lpstr>Прямостоячий стебель</vt:lpstr>
      <vt:lpstr>Особенностью лилейных являются видоизмененные побеги</vt:lpstr>
      <vt:lpstr>             ЛУКОВИЦА</vt:lpstr>
      <vt:lpstr>            КОРНЕВИЩЕ</vt:lpstr>
      <vt:lpstr>     КЛУБНЕЛУКОВИЦА</vt:lpstr>
      <vt:lpstr>    Некоторые виды</vt:lpstr>
      <vt:lpstr>             ЛИЛИЯ</vt:lpstr>
      <vt:lpstr>         Тюльпан</vt:lpstr>
      <vt:lpstr>         Рябчик</vt:lpstr>
      <vt:lpstr>          Гусиный лук </vt:lpstr>
      <vt:lpstr>Ландыш Майский </vt:lpstr>
      <vt:lpstr>Презентація PowerPoint</vt:lpstr>
      <vt:lpstr>Презентація PowerPoint</vt:lpstr>
      <vt:lpstr>Презентація PowerPoint</vt:lpstr>
      <vt:lpstr>Презентація PowerPoint</vt:lpstr>
      <vt:lpstr>Также некоторые лилейные служат комнатными растениями. Например:                                      ДРАЦЕНА               АЛОЭ</vt:lpstr>
      <vt:lpstr>Презентація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RePack by Diakov</dc:creator>
  <cp:lastModifiedBy>RePack by Diakov</cp:lastModifiedBy>
  <cp:revision>51</cp:revision>
  <dcterms:created xsi:type="dcterms:W3CDTF">2014-05-01T08:57:03Z</dcterms:created>
  <dcterms:modified xsi:type="dcterms:W3CDTF">2014-05-04T18:34:15Z</dcterms:modified>
</cp:coreProperties>
</file>