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1" r:id="rId5"/>
    <p:sldId id="263" r:id="rId6"/>
    <p:sldId id="264" r:id="rId7"/>
    <p:sldId id="267" r:id="rId8"/>
    <p:sldId id="259" r:id="rId9"/>
    <p:sldId id="265" r:id="rId10"/>
    <p:sldId id="266" r:id="rId11"/>
    <p:sldId id="268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4.bp.blogspot.com/-Oe4qsz5wKuI/UODqqKjKo7I/AAAAAAAADu4/nYTYPnnU2eA/s400/December2.jpg" TargetMode="External"/><Relationship Id="rId13" Type="http://schemas.openxmlformats.org/officeDocument/2006/relationships/hyperlink" Target="http://www.walkerprestons.co.uk/wp-content/uploads/2013/11/winter-accident.jpg" TargetMode="External"/><Relationship Id="rId3" Type="http://schemas.openxmlformats.org/officeDocument/2006/relationships/hyperlink" Target="http://kushaem-vkusno.com/uploads/taginator/Nov-2012/apelsin.jpg" TargetMode="External"/><Relationship Id="rId7" Type="http://schemas.openxmlformats.org/officeDocument/2006/relationships/hyperlink" Target="http://supercook.ru/decoration/images-decoration-sweet/buket-sweet-00-01.jpg" TargetMode="External"/><Relationship Id="rId12" Type="http://schemas.openxmlformats.org/officeDocument/2006/relationships/hyperlink" Target="http://www.emuvalleyrhodo.com.au/images/autumn_evrg.jpg" TargetMode="External"/><Relationship Id="rId2" Type="http://schemas.openxmlformats.org/officeDocument/2006/relationships/hyperlink" Target="http://everydiet.ru/wp-content/uploads/2012/09/moloko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06.rl0.ru/eda/c464x302/s2.afisha-eda.ru/Photos/120304025019-120328131730-p-O-vetchina.jpg" TargetMode="External"/><Relationship Id="rId11" Type="http://schemas.openxmlformats.org/officeDocument/2006/relationships/hyperlink" Target="http://www.usiter.com/uploads/20111120/kreativnie+oboi+krasochnoe+leto+81889333261.jpg" TargetMode="External"/><Relationship Id="rId5" Type="http://schemas.openxmlformats.org/officeDocument/2006/relationships/hyperlink" Target="http://fotodes.ru/upload/img1341331458.jpg" TargetMode="External"/><Relationship Id="rId10" Type="http://schemas.openxmlformats.org/officeDocument/2006/relationships/hyperlink" Target="https://encrypted-tbn0.gstatic.com/images?q=tbn:ANd9GcR1NGdGBCPG6AN-btE9tkt33hHyw6fNLWPAk4hYraBmuH4a_CHlYE4q2o0T" TargetMode="External"/><Relationship Id="rId4" Type="http://schemas.openxmlformats.org/officeDocument/2006/relationships/hyperlink" Target="http://www.ayzdorov.ru/images/Travi/greckii-oreh.jpg" TargetMode="External"/><Relationship Id="rId9" Type="http://schemas.openxmlformats.org/officeDocument/2006/relationships/hyperlink" Target="http://calendar.phillipmartin.info/march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0332" y="1901504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  <a:ea typeface="Verdana" pitchFamily="34" charset="0"/>
                <a:cs typeface="Verdana" pitchFamily="34" charset="0"/>
              </a:rPr>
              <a:t>Months</a:t>
            </a:r>
            <a:endParaRPr lang="ru-RU" sz="7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 pitchFamily="66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763688" y="3563724"/>
            <a:ext cx="5256584" cy="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70332" y="3995772"/>
            <a:ext cx="491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Бикурева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 А.А.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МАОУ СОШ №38 г.Набережные Челны Республика Татарстан</a:t>
            </a: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572264" y="5929330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862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Comic Sans MS" pitchFamily="66" charset="0"/>
              </a:rPr>
              <a:t>Phonetic exercise</a:t>
            </a:r>
            <a:endParaRPr lang="ru-RU" sz="6000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800" b="1" dirty="0" smtClean="0">
                <a:latin typeface="Comic Sans MS" pitchFamily="66" charset="0"/>
              </a:rPr>
              <a:t>I have four pets.               </a:t>
            </a:r>
          </a:p>
          <a:p>
            <a:pPr algn="ctr">
              <a:buNone/>
            </a:pPr>
            <a:r>
              <a:rPr lang="en-US" sz="4800" b="1" dirty="0" smtClean="0">
                <a:latin typeface="Comic Sans MS" pitchFamily="66" charset="0"/>
              </a:rPr>
              <a:t>They live in my house.    </a:t>
            </a:r>
          </a:p>
          <a:p>
            <a:pPr algn="ctr">
              <a:buNone/>
            </a:pPr>
            <a:r>
              <a:rPr lang="en-US" sz="4800" b="1" dirty="0" smtClean="0">
                <a:latin typeface="Comic Sans MS" pitchFamily="66" charset="0"/>
              </a:rPr>
              <a:t>My dog and my cat,</a:t>
            </a:r>
          </a:p>
          <a:p>
            <a:pPr algn="ctr">
              <a:buNone/>
            </a:pPr>
            <a:r>
              <a:rPr lang="en-US" sz="4800" b="1" dirty="0" smtClean="0">
                <a:latin typeface="Comic Sans MS" pitchFamily="66" charset="0"/>
              </a:rPr>
              <a:t>My parrot and my mouse.  </a:t>
            </a:r>
            <a:endParaRPr lang="ru-RU" sz="4800" b="1" dirty="0" smtClean="0"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00958" y="5643578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Answer questions: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Comic Sans MS" pitchFamily="66" charset="0"/>
              </a:rPr>
              <a:t>What season do you know? Name them.</a:t>
            </a:r>
          </a:p>
          <a:p>
            <a:r>
              <a:rPr lang="en-US" sz="3600" b="1" dirty="0" smtClean="0">
                <a:latin typeface="Comic Sans MS" pitchFamily="66" charset="0"/>
              </a:rPr>
              <a:t>What season do you like? Why?</a:t>
            </a:r>
          </a:p>
          <a:p>
            <a:r>
              <a:rPr lang="en-US" sz="3600" b="1" dirty="0" smtClean="0">
                <a:latin typeface="Comic Sans MS" pitchFamily="66" charset="0"/>
              </a:rPr>
              <a:t>What season don’t you </a:t>
            </a:r>
            <a:r>
              <a:rPr lang="en-US" sz="3600" b="1" dirty="0" err="1" smtClean="0">
                <a:latin typeface="Comic Sans MS" pitchFamily="66" charset="0"/>
              </a:rPr>
              <a:t>like?Why</a:t>
            </a:r>
            <a:r>
              <a:rPr lang="en-US" sz="3600" b="1" dirty="0" smtClean="0">
                <a:latin typeface="Comic Sans MS" pitchFamily="66" charset="0"/>
              </a:rPr>
              <a:t>?</a:t>
            </a:r>
            <a:endParaRPr lang="tt-RU" sz="3600" b="1" dirty="0" smtClean="0">
              <a:latin typeface="Comic Sans MS" pitchFamily="66" charset="0"/>
            </a:endParaRPr>
          </a:p>
          <a:p>
            <a:pPr lvl="0"/>
            <a:r>
              <a:rPr lang="en-US" sz="3600" b="1" dirty="0" smtClean="0">
                <a:latin typeface="Comic Sans MS" pitchFamily="66" charset="0"/>
              </a:rPr>
              <a:t>What is your </a:t>
            </a:r>
            <a:r>
              <a:rPr lang="en-US" sz="3600" b="1" dirty="0" err="1" smtClean="0">
                <a:latin typeface="Comic Sans MS" pitchFamily="66" charset="0"/>
              </a:rPr>
              <a:t>favourite</a:t>
            </a:r>
            <a:r>
              <a:rPr lang="en-US" sz="3600" b="1" dirty="0" smtClean="0">
                <a:latin typeface="Comic Sans MS" pitchFamily="66" charset="0"/>
              </a:rPr>
              <a:t> season? Why?</a:t>
            </a:r>
            <a:endParaRPr lang="ru-RU" sz="3600" b="1" dirty="0" smtClean="0">
              <a:latin typeface="Comic Sans MS" pitchFamily="66" charset="0"/>
            </a:endParaRPr>
          </a:p>
          <a:p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00958" y="5786454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I like this season. I can swim, ride a bike and play football. It is hot and sunny</a:t>
            </a:r>
            <a:r>
              <a:rPr lang="en-US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загруженное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3286124"/>
            <a:ext cx="4500594" cy="2571768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786710" y="5786454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I like this season because I can ski, skate and play hockey. It is cold.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928934"/>
            <a:ext cx="4714908" cy="3000396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I like this season because I go to the school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000372"/>
            <a:ext cx="4643470" cy="2857520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786710" y="5786454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itchFamily="66" charset="0"/>
              </a:rPr>
              <a:t>Let’s do exercise 1 page 64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Answer questions: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>
                <a:latin typeface="Comic Sans MS" pitchFamily="66" charset="0"/>
              </a:rPr>
              <a:t>What season is before autumn?</a:t>
            </a:r>
            <a:endParaRPr lang="ru-RU" b="1" dirty="0" smtClean="0">
              <a:latin typeface="Comic Sans MS" pitchFamily="66" charset="0"/>
            </a:endParaRPr>
          </a:p>
          <a:p>
            <a:pPr lvl="0"/>
            <a:r>
              <a:rPr lang="en-US" b="1" dirty="0" smtClean="0">
                <a:latin typeface="Comic Sans MS" pitchFamily="66" charset="0"/>
              </a:rPr>
              <a:t>What season  is after autumn?</a:t>
            </a:r>
            <a:endParaRPr lang="ru-RU" b="1" dirty="0" smtClean="0">
              <a:latin typeface="Comic Sans MS" pitchFamily="66" charset="0"/>
            </a:endParaRPr>
          </a:p>
          <a:p>
            <a:pPr lvl="0"/>
            <a:r>
              <a:rPr lang="en-US" b="1" dirty="0" smtClean="0">
                <a:latin typeface="Comic Sans MS" pitchFamily="66" charset="0"/>
              </a:rPr>
              <a:t>What season is after winter?</a:t>
            </a:r>
            <a:endParaRPr lang="ru-RU" b="1" dirty="0" smtClean="0">
              <a:latin typeface="Comic Sans MS" pitchFamily="66" charset="0"/>
            </a:endParaRPr>
          </a:p>
          <a:p>
            <a:pPr lvl="0"/>
            <a:r>
              <a:rPr lang="en-US" b="1" dirty="0" smtClean="0">
                <a:latin typeface="Comic Sans MS" pitchFamily="66" charset="0"/>
              </a:rPr>
              <a:t>What season is before winter?</a:t>
            </a:r>
            <a:endParaRPr lang="ru-RU" b="1" dirty="0" smtClean="0">
              <a:latin typeface="Comic Sans MS" pitchFamily="66" charset="0"/>
            </a:endParaRPr>
          </a:p>
          <a:p>
            <a:pPr lvl="0"/>
            <a:r>
              <a:rPr lang="en-US" b="1" dirty="0" smtClean="0">
                <a:latin typeface="Comic Sans MS" pitchFamily="66" charset="0"/>
              </a:rPr>
              <a:t>What do you like to do in this season?</a:t>
            </a:r>
            <a:endParaRPr lang="ru-RU" b="1" dirty="0" smtClean="0"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786710" y="5715016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192880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M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192880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K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192880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L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192880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I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00562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N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O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9058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A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57554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R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86050" y="3071810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N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29058" y="3071810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T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7554" y="3071810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U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786050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29058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M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57554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O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786050" y="4214818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29058" y="4214818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M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357554" y="4214818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A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786050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S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29058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E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357554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W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643570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O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072066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T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00562" y="3643314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A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643570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S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072066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T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500562" y="4786322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E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072066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G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643570" y="2500306"/>
            <a:ext cx="571504" cy="5715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E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050" name="AutoShape 2" descr="http://s019.radikal.ru/i635/1205/74/7d6f8b50a09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://s019.radikal.ru/i635/1205/74/7d6f8b50a09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" name="Рисунок 56" descr="apels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571744"/>
            <a:ext cx="1500198" cy="1071570"/>
          </a:xfrm>
          <a:prstGeom prst="rect">
            <a:avLst/>
          </a:prstGeom>
        </p:spPr>
      </p:pic>
      <p:pic>
        <p:nvPicPr>
          <p:cNvPr id="58" name="Рисунок 57" descr="greckii-ore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2500306"/>
            <a:ext cx="1428760" cy="1000132"/>
          </a:xfrm>
          <a:prstGeom prst="rect">
            <a:avLst/>
          </a:prstGeom>
        </p:spPr>
      </p:pic>
      <p:pic>
        <p:nvPicPr>
          <p:cNvPr id="59" name="Рисунок 58" descr="загруженно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5000636"/>
            <a:ext cx="1571636" cy="1071570"/>
          </a:xfrm>
          <a:prstGeom prst="rect">
            <a:avLst/>
          </a:prstGeom>
        </p:spPr>
      </p:pic>
      <p:pic>
        <p:nvPicPr>
          <p:cNvPr id="60" name="Рисунок 59" descr="120304025019-120328131730-p-O-vetchi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5500702"/>
            <a:ext cx="1928826" cy="1071570"/>
          </a:xfrm>
          <a:prstGeom prst="rect">
            <a:avLst/>
          </a:prstGeom>
        </p:spPr>
      </p:pic>
      <p:pic>
        <p:nvPicPr>
          <p:cNvPr id="61" name="Рисунок 60" descr="buket-sweet-00-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6644" y="4500570"/>
            <a:ext cx="1571636" cy="1285884"/>
          </a:xfrm>
          <a:prstGeom prst="rect">
            <a:avLst/>
          </a:prstGeom>
        </p:spPr>
      </p:pic>
      <p:pic>
        <p:nvPicPr>
          <p:cNvPr id="62" name="Рисунок 61" descr="molok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166" y="714356"/>
            <a:ext cx="1357322" cy="928694"/>
          </a:xfrm>
          <a:prstGeom prst="rect">
            <a:avLst/>
          </a:prstGeom>
        </p:spPr>
      </p:pic>
      <p:sp>
        <p:nvSpPr>
          <p:cNvPr id="55" name="6-конечная звезда 54"/>
          <p:cNvSpPr/>
          <p:nvPr/>
        </p:nvSpPr>
        <p:spPr>
          <a:xfrm>
            <a:off x="714348" y="428604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56" name="6-конечная звезда 55"/>
          <p:cNvSpPr/>
          <p:nvPr/>
        </p:nvSpPr>
        <p:spPr>
          <a:xfrm>
            <a:off x="2643174" y="5643578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ru-RU" dirty="0"/>
          </a:p>
        </p:txBody>
      </p:sp>
      <p:sp>
        <p:nvSpPr>
          <p:cNvPr id="63" name="6-конечная звезда 62"/>
          <p:cNvSpPr/>
          <p:nvPr/>
        </p:nvSpPr>
        <p:spPr>
          <a:xfrm>
            <a:off x="1000100" y="4214818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64" name="6-конечная звезда 63"/>
          <p:cNvSpPr/>
          <p:nvPr/>
        </p:nvSpPr>
        <p:spPr>
          <a:xfrm>
            <a:off x="1071538" y="1785926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65" name="6-конечная звезда 64"/>
          <p:cNvSpPr/>
          <p:nvPr/>
        </p:nvSpPr>
        <p:spPr>
          <a:xfrm>
            <a:off x="7429520" y="1643050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ru-RU" dirty="0"/>
          </a:p>
        </p:txBody>
      </p:sp>
      <p:sp>
        <p:nvSpPr>
          <p:cNvPr id="66" name="6-конечная звезда 65"/>
          <p:cNvSpPr/>
          <p:nvPr/>
        </p:nvSpPr>
        <p:spPr>
          <a:xfrm>
            <a:off x="7215206" y="3786190"/>
            <a:ext cx="714380" cy="714380"/>
          </a:xfrm>
          <a:prstGeom prst="star6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49" name="Управляющая кнопка: далее 48">
            <a:hlinkClick r:id="" action="ppaction://hlinkshowjump?jump=nextslide" highlightClick="1"/>
          </p:cNvPr>
          <p:cNvSpPr/>
          <p:nvPr/>
        </p:nvSpPr>
        <p:spPr>
          <a:xfrm>
            <a:off x="7786710" y="5929330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Comic Sans MS" pitchFamily="66" charset="0"/>
              </a:rPr>
              <a:t>Months</a:t>
            </a:r>
            <a:endParaRPr lang="ru-RU" sz="6000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January                          July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February                         August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March                            September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April                              October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May                               November</a:t>
            </a:r>
          </a:p>
          <a:p>
            <a:pPr>
              <a:buNone/>
            </a:pPr>
            <a:r>
              <a:rPr lang="en-US" b="1" dirty="0" smtClean="0">
                <a:latin typeface="Comic Sans MS" pitchFamily="66" charset="0"/>
              </a:rPr>
              <a:t>June                              December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4" name="Рисунок 3" descr="Decembe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786322"/>
            <a:ext cx="2705145" cy="1811340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5143512"/>
            <a:ext cx="1914833" cy="1428760"/>
          </a:xfrm>
          <a:prstGeom prst="rect">
            <a:avLst/>
          </a:prstGeom>
        </p:spPr>
      </p:pic>
      <p:pic>
        <p:nvPicPr>
          <p:cNvPr id="6" name="Рисунок 5" descr="загруженное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50" y="1785926"/>
            <a:ext cx="2924175" cy="1562100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643834" y="5572140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August                             March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April                                May        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December                        November                  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February                          October               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anuary</a:t>
            </a:r>
            <a:r>
              <a:rPr lang="en-US" dirty="0" smtClean="0">
                <a:latin typeface="Comic Sans MS" pitchFamily="66" charset="0"/>
              </a:rPr>
              <a:t>                           September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July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June</a:t>
            </a:r>
            <a:endParaRPr lang="en-US" dirty="0" smtClean="0">
              <a:latin typeface="Comic Sans MS" pitchFamily="66" charset="0"/>
            </a:endParaRP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58082" y="5643578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айти месяца.jpg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0100" y="1000108"/>
            <a:ext cx="7072362" cy="51260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Управляющая кнопка: далее 4">
            <a:hlinkClick r:id="" action="ppaction://hlinkshowjump?jump=endshow" highlightClick="1"/>
          </p:cNvPr>
          <p:cNvSpPr/>
          <p:nvPr/>
        </p:nvSpPr>
        <p:spPr>
          <a:xfrm>
            <a:off x="8072462" y="5929330"/>
            <a:ext cx="928694" cy="71438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Список используемых ресурсов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400" b="1" dirty="0" smtClean="0">
                <a:latin typeface="Comic Sans MS" pitchFamily="66" charset="0"/>
                <a:hlinkClick r:id="rId2"/>
              </a:rPr>
              <a:t>http://everydiet.ru/wp-content/uploads/2012/09/moloko.jpg</a:t>
            </a:r>
            <a:r>
              <a:rPr lang="ru-RU" sz="1400" b="1" dirty="0" smtClean="0">
                <a:latin typeface="Comic Sans MS" pitchFamily="66" charset="0"/>
              </a:rPr>
              <a:t> молоко</a:t>
            </a:r>
          </a:p>
          <a:p>
            <a:r>
              <a:rPr lang="en-US" sz="1400" b="1" dirty="0" smtClean="0">
                <a:latin typeface="Comic Sans MS" pitchFamily="66" charset="0"/>
                <a:hlinkClick r:id="rId3"/>
              </a:rPr>
              <a:t>http://kushaem-vkusno.com/uploads/taginator/Nov-2012/apelsin.jpg</a:t>
            </a:r>
            <a:endParaRPr lang="ru-RU" sz="1400" b="1" dirty="0" smtClean="0">
              <a:latin typeface="Comic Sans MS" pitchFamily="66" charset="0"/>
            </a:endParaRPr>
          </a:p>
          <a:p>
            <a:r>
              <a:rPr lang="ru-RU" sz="1400" b="1" dirty="0" smtClean="0">
                <a:latin typeface="Comic Sans MS" pitchFamily="66" charset="0"/>
              </a:rPr>
              <a:t>апельсин </a:t>
            </a:r>
          </a:p>
          <a:p>
            <a:r>
              <a:rPr lang="en-US" sz="1400" b="1" dirty="0" smtClean="0">
                <a:latin typeface="Comic Sans MS" pitchFamily="66" charset="0"/>
                <a:hlinkClick r:id="rId4"/>
              </a:rPr>
              <a:t>http://www.ayzdorov.ru/images/Travi/greckii-oreh.jpg</a:t>
            </a:r>
            <a:r>
              <a:rPr lang="ru-RU" sz="1400" b="1" dirty="0" smtClean="0">
                <a:latin typeface="Comic Sans MS" pitchFamily="66" charset="0"/>
              </a:rPr>
              <a:t> грецкий орех</a:t>
            </a:r>
          </a:p>
          <a:p>
            <a:r>
              <a:rPr lang="en-US" sz="1400" b="1" dirty="0" smtClean="0">
                <a:latin typeface="Comic Sans MS" pitchFamily="66" charset="0"/>
                <a:hlinkClick r:id="rId5"/>
              </a:rPr>
              <a:t>http://fotodes.ru/upload/img1341331458.jpg</a:t>
            </a:r>
            <a:r>
              <a:rPr lang="ru-RU" sz="1400" b="1" dirty="0" smtClean="0">
                <a:latin typeface="Comic Sans MS" pitchFamily="66" charset="0"/>
              </a:rPr>
              <a:t> помидор</a:t>
            </a:r>
          </a:p>
          <a:p>
            <a:r>
              <a:rPr lang="en-US" sz="1400" b="1" dirty="0" smtClean="0">
                <a:latin typeface="Comic Sans MS" pitchFamily="66" charset="0"/>
                <a:hlinkClick r:id="rId6"/>
              </a:rPr>
              <a:t>http://img06.rl0.ru/eda/c464x302/s2.afisha-eda.ru/Photos/120304025019-120328131730-p-O-vetchina.jpg</a:t>
            </a:r>
            <a:r>
              <a:rPr lang="ru-RU" sz="1400" b="1" dirty="0" smtClean="0">
                <a:latin typeface="Comic Sans MS" pitchFamily="66" charset="0"/>
              </a:rPr>
              <a:t> ветчина</a:t>
            </a:r>
          </a:p>
          <a:p>
            <a:r>
              <a:rPr lang="en-US" sz="1400" b="1" dirty="0" smtClean="0">
                <a:latin typeface="Comic Sans MS" pitchFamily="66" charset="0"/>
                <a:hlinkClick r:id="rId7"/>
              </a:rPr>
              <a:t>http://supercook.ru/decoration/images-decoration-sweet/buket-sweet-00-01.jpg</a:t>
            </a:r>
            <a:r>
              <a:rPr lang="ru-RU" sz="1400" b="1" dirty="0" smtClean="0">
                <a:latin typeface="Comic Sans MS" pitchFamily="66" charset="0"/>
              </a:rPr>
              <a:t> конфеты</a:t>
            </a:r>
            <a:endParaRPr lang="en-US" sz="1400" b="1" dirty="0" smtClean="0">
              <a:latin typeface="Comic Sans MS" pitchFamily="66" charset="0"/>
            </a:endParaRPr>
          </a:p>
          <a:p>
            <a:r>
              <a:rPr lang="en-US" sz="1400" b="1" dirty="0" smtClean="0">
                <a:latin typeface="Comic Sans MS" pitchFamily="66" charset="0"/>
                <a:hlinkClick r:id="rId8"/>
              </a:rPr>
              <a:t>http://4.bp.blogspot.com/-Oe4qsz5wKuI/UODqqKjKo7I/AAAAAAAADu4/nYTYPnnU2eA/s400/December2.jpg</a:t>
            </a:r>
            <a:r>
              <a:rPr lang="en-US" sz="1400" b="1" dirty="0" smtClean="0">
                <a:latin typeface="Comic Sans MS" pitchFamily="66" charset="0"/>
              </a:rPr>
              <a:t> </a:t>
            </a:r>
            <a:endParaRPr lang="ru-RU" sz="1400" b="1" dirty="0" smtClean="0">
              <a:latin typeface="Comic Sans MS" pitchFamily="66" charset="0"/>
            </a:endParaRPr>
          </a:p>
          <a:p>
            <a:r>
              <a:rPr lang="en-US" sz="1400" b="1" dirty="0" smtClean="0">
                <a:latin typeface="Comic Sans MS" pitchFamily="66" charset="0"/>
                <a:hlinkClick r:id="rId9"/>
              </a:rPr>
              <a:t>http://calendar.phillipmartin.info/march.gif</a:t>
            </a:r>
            <a:r>
              <a:rPr lang="en-US" sz="1400" b="1" dirty="0" smtClean="0">
                <a:latin typeface="Comic Sans MS" pitchFamily="66" charset="0"/>
              </a:rPr>
              <a:t> </a:t>
            </a:r>
            <a:endParaRPr lang="ru-RU" sz="2400" b="1" dirty="0" smtClean="0">
              <a:latin typeface="Comic Sans MS" pitchFamily="66" charset="0"/>
            </a:endParaRPr>
          </a:p>
          <a:p>
            <a:r>
              <a:rPr lang="en-US" sz="1500" b="1" dirty="0" smtClean="0">
                <a:latin typeface="Comic Sans MS" pitchFamily="66" charset="0"/>
                <a:hlinkClick r:id="rId10"/>
              </a:rPr>
              <a:t>https://encrypted-tbn0.gstatic.com/images?q=tbn:ANd9GcR1NGdGBCPG6AN-btE9tkt33hHyw6fNLWPAk4hYraBmuH4a_CHlYE4q2o0T</a:t>
            </a:r>
            <a:r>
              <a:rPr lang="en-US" sz="1500" b="1" dirty="0" smtClean="0">
                <a:latin typeface="Comic Sans MS" pitchFamily="66" charset="0"/>
              </a:rPr>
              <a:t> </a:t>
            </a:r>
            <a:endParaRPr lang="ru-RU" sz="1500" b="1" dirty="0" smtClean="0">
              <a:latin typeface="Comic Sans MS" pitchFamily="66" charset="0"/>
            </a:endParaRPr>
          </a:p>
          <a:p>
            <a:r>
              <a:rPr lang="en-US" sz="1500" b="1" dirty="0" smtClean="0">
                <a:latin typeface="Comic Sans MS" pitchFamily="66" charset="0"/>
                <a:hlinkClick r:id="rId11"/>
              </a:rPr>
              <a:t>http://www.usiter.com/uploads/20111120/kreativnie%2Boboi%2Bkrasochnoe%2Bleto%2B81889333261.jpg</a:t>
            </a:r>
            <a:r>
              <a:rPr lang="ru-RU" sz="1500" b="1" dirty="0" smtClean="0">
                <a:latin typeface="Comic Sans MS" pitchFamily="66" charset="0"/>
              </a:rPr>
              <a:t> </a:t>
            </a:r>
            <a:endParaRPr lang="en-US" sz="1500" b="1" dirty="0" smtClean="0">
              <a:latin typeface="Comic Sans MS" pitchFamily="66" charset="0"/>
            </a:endParaRPr>
          </a:p>
          <a:p>
            <a:r>
              <a:rPr lang="en-US" sz="1500" b="1" dirty="0" smtClean="0">
                <a:latin typeface="Comic Sans MS" pitchFamily="66" charset="0"/>
                <a:hlinkClick r:id="rId12"/>
              </a:rPr>
              <a:t>http://www.emuvalleyrhodo.com.au/images/autumn_evrg.jpg</a:t>
            </a:r>
            <a:r>
              <a:rPr lang="en-US" sz="1500" b="1" dirty="0" smtClean="0">
                <a:latin typeface="Comic Sans MS" pitchFamily="66" charset="0"/>
              </a:rPr>
              <a:t> </a:t>
            </a:r>
          </a:p>
          <a:p>
            <a:r>
              <a:rPr lang="en-US" sz="1500" b="1" dirty="0" smtClean="0">
                <a:latin typeface="Comic Sans MS" pitchFamily="66" charset="0"/>
                <a:hlinkClick r:id="rId13"/>
              </a:rPr>
              <a:t>http://www.walkerprestons.co.uk/wp-content/uploads/2013/11/winter-accident.jpg</a:t>
            </a:r>
            <a:r>
              <a:rPr lang="en-US" sz="1500" b="1" dirty="0" smtClean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269</Words>
  <Application>Microsoft Office PowerPoint</Application>
  <PresentationFormat>Экран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Phonetic exercise</vt:lpstr>
      <vt:lpstr>Answer questions:</vt:lpstr>
      <vt:lpstr>Слайд 4</vt:lpstr>
      <vt:lpstr>Слайд 5</vt:lpstr>
      <vt:lpstr>Слайд 6</vt:lpstr>
      <vt:lpstr>Let’s do exercise 1 page 64 Answer questions:</vt:lpstr>
      <vt:lpstr>Слайд 8</vt:lpstr>
      <vt:lpstr>Months</vt:lpstr>
      <vt:lpstr>Слайд 10</vt:lpstr>
      <vt:lpstr>Слайд 11</vt:lpstr>
      <vt:lpstr>Список используемых ресурсов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HP</cp:lastModifiedBy>
  <cp:revision>27</cp:revision>
  <dcterms:created xsi:type="dcterms:W3CDTF">2012-08-01T15:04:34Z</dcterms:created>
  <dcterms:modified xsi:type="dcterms:W3CDTF">2014-01-28T15:28:51Z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239221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