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wmv" ContentType="video/x-ms-wm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7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-204" y="-84"/>
      </p:cViewPr>
      <p:guideLst>
        <p:guide orient="horz" pos="2160"/>
        <p:guide orient="horz" pos="3456"/>
        <p:guide pos="2880"/>
        <p:guide pos="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CA02D-DFF3-47A2-A326-38D466EC24A4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5EF2C-19D0-489F-AAC0-854931633F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3200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Master" Target="../slideMasters/slideMaster1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treak_on_black_lg1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 rotWithShape="1">
          <a:blip r:embed="rId4"/>
          <a:srcRect t="22814" b="24204"/>
          <a:stretch/>
        </p:blipFill>
        <p:spPr>
          <a:xfrm>
            <a:off x="0" y="0"/>
            <a:ext cx="9144000" cy="353926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0906-B03C-460B-B7F2-0F0BC62956A8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FC07-CCAE-448B-87E3-DDFC911F6A1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641" r="24359"/>
          <a:stretch/>
        </p:blipFill>
        <p:spPr>
          <a:xfrm>
            <a:off x="6248400" y="838200"/>
            <a:ext cx="2895600" cy="57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86201"/>
            <a:ext cx="6477000" cy="1066800"/>
          </a:xfrm>
        </p:spPr>
        <p:txBody>
          <a:bodyPr/>
          <a:lstStyle>
            <a:lvl1pPr algn="l">
              <a:defRPr sz="4000">
                <a:solidFill>
                  <a:schemeClr val="tx1"/>
                </a:solidFill>
                <a:effectLst>
                  <a:reflection blurRad="6350" stA="25000" endPos="45500" dir="5400000" sy="-100000" algn="bl" rotWithShape="0"/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953000"/>
            <a:ext cx="6477000" cy="129540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  <a:effectLst>
                  <a:reflection blurRad="6350" stA="250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5715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0906-B03C-460B-B7F2-0F0BC62956A8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FC07-CCAE-448B-87E3-DDFC911F6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2466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819525"/>
            <a:ext cx="76200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319338"/>
            <a:ext cx="76200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0906-B03C-460B-B7F2-0F0BC62956A8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FC07-CCAE-448B-87E3-DDFC911F6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9011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0906-B03C-460B-B7F2-0F0BC62956A8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FC07-CCAE-448B-87E3-DDFC911F6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4220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2" y="1535113"/>
            <a:ext cx="3659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2" y="2174875"/>
            <a:ext cx="3659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6175" y="1535113"/>
            <a:ext cx="36606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6175" y="2174875"/>
            <a:ext cx="36606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0906-B03C-460B-B7F2-0F0BC62956A8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FC07-CCAE-448B-87E3-DDFC911F6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7364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0906-B03C-460B-B7F2-0F0BC62956A8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FC07-CCAE-448B-87E3-DDFC911F6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6696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0906-B03C-460B-B7F2-0F0BC62956A8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FC07-CCAE-448B-87E3-DDFC911F6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299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3050"/>
            <a:ext cx="2819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273050"/>
            <a:ext cx="44958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0" y="1435100"/>
            <a:ext cx="28194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0906-B03C-460B-B7F2-0F0BC62956A8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FC07-CCAE-448B-87E3-DDFC911F6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7623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6482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4603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0" y="52149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0906-B03C-460B-B7F2-0F0BC62956A8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FC07-CCAE-448B-87E3-DDFC911F6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525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0906-B03C-460B-B7F2-0F0BC62956A8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FC07-CCAE-448B-87E3-DDFC911F6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2356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600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274638"/>
            <a:ext cx="5791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0906-B03C-460B-B7F2-0F0BC62956A8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FC07-CCAE-448B-87E3-DDFC911F6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5157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ideo" Target="NULL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media" Target="../media/media1.wm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treak_on_black_lg1.wmv">
            <a:hlinkClick r:id="" action="ppaction://media"/>
          </p:cNvPr>
          <p:cNvPicPr>
            <a:picLocks noChangeAspect="1"/>
          </p:cNvPicPr>
          <p:nvPr userDrawn="1">
            <a:videoFile r:link="rId13"/>
            <p:extLst>
              <p:ext uri="{DAA4B4D4-6D71-4841-9C94-3DE7FCFB9230}">
                <p14:media xmlns="" xmlns:p14="http://schemas.microsoft.com/office/powerpoint/2010/main" r:embed="rId14"/>
              </p:ext>
            </p:extLst>
          </p:nvPr>
        </p:nvPicPr>
        <p:blipFill rotWithShape="1">
          <a:blip r:embed="rId15"/>
          <a:srcRect t="56068" b="24204"/>
          <a:stretch/>
        </p:blipFill>
        <p:spPr>
          <a:xfrm>
            <a:off x="0" y="5540190"/>
            <a:ext cx="9144000" cy="131781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507916"/>
            <a:ext cx="9144000" cy="1350084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406" r="37792" b="5264"/>
          <a:stretch/>
        </p:blipFill>
        <p:spPr>
          <a:xfrm>
            <a:off x="0" y="1371600"/>
            <a:ext cx="1285103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307757"/>
            <a:ext cx="7391400" cy="4864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60906-B03C-460B-B7F2-0F0BC62956A8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1FC07-CCAE-448B-87E3-DDFC911F6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121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en-US" sz="4000" kern="1200" dirty="0" smtClean="0">
          <a:solidFill>
            <a:schemeClr val="tx1"/>
          </a:solidFill>
          <a:effectLst>
            <a:reflection blurRad="6350" stA="250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Метод ПЦР в диагностике инфекционных заболеваний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404304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85852" y="3643314"/>
            <a:ext cx="75724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ПЦР – метод амплификации, т.е. получения большого числа копий нужного гена или его фрагмента в условиях </a:t>
            </a:r>
            <a:r>
              <a:rPr lang="en-US" sz="2000" dirty="0" smtClean="0"/>
              <a:t>in vitro</a:t>
            </a:r>
            <a:r>
              <a:rPr lang="ru-RU" sz="2000" dirty="0" smtClean="0"/>
              <a:t>. Реакционная смесь для получения нужной ДНК содержит: исследуемую ДНК-матрицу, субстраты реакции – 4 </a:t>
            </a:r>
            <a:r>
              <a:rPr lang="ru-RU" sz="2000" dirty="0" err="1" smtClean="0"/>
              <a:t>дНТФ</a:t>
            </a:r>
            <a:r>
              <a:rPr lang="ru-RU" sz="2000" dirty="0" smtClean="0"/>
              <a:t>, 2 </a:t>
            </a:r>
            <a:r>
              <a:rPr lang="ru-RU" sz="2000" dirty="0" err="1" smtClean="0"/>
              <a:t>праймера</a:t>
            </a:r>
            <a:r>
              <a:rPr lang="ru-RU" sz="2000" dirty="0" smtClean="0"/>
              <a:t>, </a:t>
            </a:r>
            <a:r>
              <a:rPr lang="ru-RU" sz="2000" dirty="0" err="1" smtClean="0"/>
              <a:t>термостабильную</a:t>
            </a:r>
            <a:r>
              <a:rPr lang="ru-RU" sz="2000" dirty="0" smtClean="0"/>
              <a:t> </a:t>
            </a:r>
            <a:r>
              <a:rPr lang="en-US" sz="2000" dirty="0" err="1" smtClean="0"/>
              <a:t>Taq</a:t>
            </a:r>
            <a:r>
              <a:rPr lang="ru-RU" sz="2000" dirty="0" smtClean="0"/>
              <a:t>-полимеразу и реакционный буфер (</a:t>
            </a:r>
            <a:r>
              <a:rPr lang="ru-RU" sz="2000" dirty="0" err="1" smtClean="0"/>
              <a:t>кофактор</a:t>
            </a:r>
            <a:r>
              <a:rPr lang="ru-RU" sz="2000" dirty="0" smtClean="0"/>
              <a:t> – </a:t>
            </a:r>
            <a:r>
              <a:rPr lang="en-US" sz="2000" dirty="0" smtClean="0"/>
              <a:t>Mg</a:t>
            </a:r>
            <a:r>
              <a:rPr lang="ru-RU" sz="2000" baseline="30000" dirty="0" smtClean="0"/>
              <a:t>2+</a:t>
            </a:r>
            <a:r>
              <a:rPr lang="ru-RU" sz="2000" dirty="0" smtClean="0"/>
              <a:t>).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214414" y="1071546"/>
            <a:ext cx="778674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 1983 году </a:t>
            </a:r>
            <a:r>
              <a:rPr lang="ru-RU" sz="2000" dirty="0" err="1" smtClean="0"/>
              <a:t>Кэри</a:t>
            </a:r>
            <a:r>
              <a:rPr lang="ru-RU" sz="2000" dirty="0" smtClean="0"/>
              <a:t> </a:t>
            </a:r>
            <a:r>
              <a:rPr lang="ru-RU" sz="2000" dirty="0" err="1" smtClean="0"/>
              <a:t>Мюллис</a:t>
            </a:r>
            <a:r>
              <a:rPr lang="ru-RU" sz="2000" dirty="0" smtClean="0"/>
              <a:t> с сотрудниками разработал метод клонирования последовательностей ДНК </a:t>
            </a:r>
            <a:r>
              <a:rPr lang="ru-RU" sz="2000" dirty="0" err="1" smtClean="0"/>
              <a:t>in</a:t>
            </a:r>
            <a:r>
              <a:rPr lang="ru-RU" sz="2000" dirty="0" smtClean="0"/>
              <a:t> </a:t>
            </a:r>
            <a:r>
              <a:rPr lang="ru-RU" sz="2000" dirty="0" err="1" smtClean="0"/>
              <a:t>vitro</a:t>
            </a:r>
            <a:r>
              <a:rPr lang="ru-RU" sz="2000" dirty="0" smtClean="0"/>
              <a:t>, который получил название </a:t>
            </a:r>
            <a:r>
              <a:rPr lang="ru-RU" sz="2000" dirty="0" err="1" smtClean="0"/>
              <a:t>полимеразной</a:t>
            </a:r>
            <a:r>
              <a:rPr lang="ru-RU" sz="2000" dirty="0" smtClean="0"/>
              <a:t> цепной реакции (ПЦР).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1290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elix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7158" y="428604"/>
            <a:ext cx="578647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/>
              <a:t>Праймеры</a:t>
            </a:r>
            <a:r>
              <a:rPr lang="ru-RU" sz="2000" dirty="0" smtClean="0"/>
              <a:t> – это искусственно синтезированные короткие однонитевые ДНК (20 – 30 нуклеотидов), выполняющие функцию «затравок» при ферментативном синтезе ДНК. В ПЦР обычно используют 2 </a:t>
            </a:r>
            <a:r>
              <a:rPr lang="ru-RU" sz="2000" dirty="0" err="1" smtClean="0"/>
              <a:t>праймера</a:t>
            </a:r>
            <a:r>
              <a:rPr lang="ru-RU" sz="2000" dirty="0" smtClean="0"/>
              <a:t>, которые </a:t>
            </a:r>
            <a:r>
              <a:rPr lang="ru-RU" sz="2000" dirty="0" err="1" smtClean="0"/>
              <a:t>комплементарны</a:t>
            </a:r>
            <a:r>
              <a:rPr lang="ru-RU" sz="2000" dirty="0" smtClean="0"/>
              <a:t> </a:t>
            </a:r>
            <a:r>
              <a:rPr lang="ru-RU" sz="2000" dirty="0" err="1" smtClean="0"/>
              <a:t>3'-концевым</a:t>
            </a:r>
            <a:r>
              <a:rPr lang="ru-RU" sz="2000" dirty="0" smtClean="0"/>
              <a:t> последовательностям </a:t>
            </a:r>
            <a:r>
              <a:rPr lang="ru-RU" sz="2000" dirty="0" err="1" smtClean="0"/>
              <a:t>амплифицируемого</a:t>
            </a:r>
            <a:r>
              <a:rPr lang="ru-RU" sz="2000" dirty="0" smtClean="0"/>
              <a:t> участка на обеих нитях ДНК-матицы соответственно. Расстояние между </a:t>
            </a:r>
            <a:r>
              <a:rPr lang="ru-RU" sz="2000" dirty="0" err="1" smtClean="0"/>
              <a:t>праймерами</a:t>
            </a:r>
            <a:r>
              <a:rPr lang="ru-RU" sz="2000" dirty="0" smtClean="0"/>
              <a:t> определяет длину синтезируемых фрагментов ДНК.</a:t>
            </a:r>
          </a:p>
          <a:p>
            <a:endParaRPr lang="ru-RU" dirty="0"/>
          </a:p>
        </p:txBody>
      </p:sp>
      <p:pic>
        <p:nvPicPr>
          <p:cNvPr id="10" name="Рисунок 9" descr="termu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3643314"/>
            <a:ext cx="3492500" cy="2489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43042" y="6286520"/>
            <a:ext cx="3500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err="1" smtClean="0">
                <a:latin typeface="Microsoft Sans Serif" pitchFamily="34" charset="0"/>
                <a:cs typeface="Microsoft Sans Serif" pitchFamily="34" charset="0"/>
              </a:rPr>
              <a:t>Термостабильные</a:t>
            </a:r>
            <a:r>
              <a:rPr lang="ru-RU" sz="1200" b="1" dirty="0" smtClean="0">
                <a:latin typeface="Microsoft Sans Serif" pitchFamily="34" charset="0"/>
                <a:cs typeface="Microsoft Sans Serif" pitchFamily="34" charset="0"/>
              </a:rPr>
              <a:t> бактерии</a:t>
            </a:r>
            <a:r>
              <a:rPr lang="en-US" sz="1200" b="1" dirty="0" smtClean="0"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en-US" sz="1200" b="1" dirty="0" err="1" smtClean="0">
                <a:latin typeface="Microsoft Sans Serif" pitchFamily="34" charset="0"/>
                <a:cs typeface="Microsoft Sans Serif" pitchFamily="34" charset="0"/>
              </a:rPr>
              <a:t>Termus</a:t>
            </a:r>
            <a:r>
              <a:rPr lang="en-US" sz="1200" b="1" dirty="0" smtClean="0"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en-US" sz="1200" b="1" dirty="0" err="1" smtClean="0">
                <a:latin typeface="Microsoft Sans Serif" pitchFamily="34" charset="0"/>
                <a:cs typeface="Microsoft Sans Serif" pitchFamily="34" charset="0"/>
              </a:rPr>
              <a:t>Aquaticus</a:t>
            </a:r>
            <a:r>
              <a:rPr lang="ru-RU" sz="1200" b="1" dirty="0" smtClean="0">
                <a:latin typeface="Microsoft Sans Serif" pitchFamily="34" charset="0"/>
                <a:cs typeface="Microsoft Sans Serif" pitchFamily="34" charset="0"/>
              </a:rPr>
              <a:t>  </a:t>
            </a:r>
            <a:endParaRPr lang="ru-RU" sz="1200" b="1" dirty="0"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57290" y="1000108"/>
            <a:ext cx="74295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один цикл ПЦР включается 3 этапа: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 smtClean="0"/>
              <a:t>   </a:t>
            </a:r>
            <a:r>
              <a:rPr lang="ru-RU" sz="2000" dirty="0" smtClean="0"/>
              <a:t>Денатурация – исходная смесь нагревается до 94°С, при этом нити ДНК расходятся;</a:t>
            </a:r>
            <a:endParaRPr lang="en-US" sz="2000" dirty="0" smtClean="0"/>
          </a:p>
          <a:p>
            <a:endParaRPr lang="ru-RU" sz="1600" dirty="0" smtClean="0"/>
          </a:p>
          <a:p>
            <a:pPr>
              <a:buFont typeface="Wingdings" pitchFamily="2" charset="2"/>
              <a:buChar char="§"/>
            </a:pPr>
            <a:r>
              <a:rPr lang="en-US" sz="2000" dirty="0" smtClean="0"/>
              <a:t>   </a:t>
            </a:r>
            <a:r>
              <a:rPr lang="ru-RU" sz="2000" dirty="0" smtClean="0"/>
              <a:t>Отжиг – на этом этапе Т реакционной смеси снижается до </a:t>
            </a:r>
            <a:r>
              <a:rPr lang="ru-RU" sz="2000" dirty="0" smtClean="0"/>
              <a:t>52</a:t>
            </a:r>
            <a:r>
              <a:rPr lang="en-US" sz="2000" dirty="0" smtClean="0"/>
              <a:t> – </a:t>
            </a:r>
            <a:r>
              <a:rPr lang="ru-RU" sz="2000" dirty="0" smtClean="0"/>
              <a:t>60°С </a:t>
            </a:r>
            <a:r>
              <a:rPr lang="ru-RU" sz="2000" dirty="0" smtClean="0"/>
              <a:t>и происходит </a:t>
            </a:r>
            <a:r>
              <a:rPr lang="ru-RU" sz="2000" dirty="0" err="1" smtClean="0"/>
              <a:t>комплементарное</a:t>
            </a:r>
            <a:r>
              <a:rPr lang="ru-RU" sz="2000" dirty="0" smtClean="0"/>
              <a:t> связывание </a:t>
            </a:r>
            <a:r>
              <a:rPr lang="ru-RU" sz="2000" dirty="0" err="1" smtClean="0"/>
              <a:t>праймеров</a:t>
            </a:r>
            <a:r>
              <a:rPr lang="ru-RU" sz="2000" dirty="0" smtClean="0"/>
              <a:t> с нитями матричной ДНК;</a:t>
            </a:r>
            <a:endParaRPr lang="en-US" sz="2000" dirty="0" smtClean="0"/>
          </a:p>
          <a:p>
            <a:endParaRPr lang="ru-RU" sz="1600" dirty="0" smtClean="0"/>
          </a:p>
          <a:p>
            <a:pPr>
              <a:buFont typeface="Wingdings" pitchFamily="2" charset="2"/>
              <a:buChar char="§"/>
            </a:pPr>
            <a:r>
              <a:rPr lang="en-US" sz="2000" dirty="0" smtClean="0"/>
              <a:t>   </a:t>
            </a:r>
            <a:r>
              <a:rPr lang="ru-RU" sz="2000" dirty="0" smtClean="0"/>
              <a:t>Полимеризация, в ходе которой </a:t>
            </a:r>
            <a:r>
              <a:rPr lang="en-US" sz="2000" dirty="0" err="1" smtClean="0"/>
              <a:t>Taq</a:t>
            </a:r>
            <a:r>
              <a:rPr lang="ru-RU" sz="2000" dirty="0" smtClean="0"/>
              <a:t>-полимераза катализирует удлинение </a:t>
            </a:r>
            <a:r>
              <a:rPr lang="ru-RU" sz="2000" dirty="0" err="1" smtClean="0"/>
              <a:t>праймеров</a:t>
            </a:r>
            <a:r>
              <a:rPr lang="ru-RU" sz="2000" dirty="0" smtClean="0"/>
              <a:t> (с </a:t>
            </a:r>
            <a:r>
              <a:rPr lang="ru-RU" sz="2000" dirty="0" err="1" smtClean="0"/>
              <a:t>3'-конца</a:t>
            </a:r>
            <a:r>
              <a:rPr lang="ru-RU" sz="2000" dirty="0" smtClean="0"/>
              <a:t>) и синтез новых цепей ДНК. Т смеси для проявления оптимальной активности </a:t>
            </a:r>
            <a:r>
              <a:rPr lang="en-US" sz="2000" dirty="0" err="1" smtClean="0"/>
              <a:t>Taq</a:t>
            </a:r>
            <a:r>
              <a:rPr lang="ru-RU" sz="2000" dirty="0" smtClean="0"/>
              <a:t>-полимеразы соответствует 72°С.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elix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1-ПЦР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428604"/>
            <a:ext cx="5522698" cy="45652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14546" y="5715016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Microsoft Sans Serif" pitchFamily="34" charset="0"/>
                <a:cs typeface="Microsoft Sans Serif" pitchFamily="34" charset="0"/>
              </a:rPr>
              <a:t>Современный </a:t>
            </a:r>
            <a:r>
              <a:rPr lang="ru-RU" sz="1600" b="1" dirty="0" err="1" smtClean="0">
                <a:latin typeface="Microsoft Sans Serif" pitchFamily="34" charset="0"/>
                <a:cs typeface="Microsoft Sans Serif" pitchFamily="34" charset="0"/>
              </a:rPr>
              <a:t>амплификатор</a:t>
            </a:r>
            <a:r>
              <a:rPr lang="en-US" sz="1600" b="1" dirty="0" smtClean="0">
                <a:latin typeface="Microsoft Sans Serif" pitchFamily="34" charset="0"/>
                <a:cs typeface="Microsoft Sans Serif" pitchFamily="34" charset="0"/>
              </a:rPr>
              <a:t> Corbett</a:t>
            </a:r>
            <a:r>
              <a:rPr lang="ru-RU" sz="1600" b="1" dirty="0" smtClean="0">
                <a:latin typeface="Microsoft Sans Serif" pitchFamily="34" charset="0"/>
                <a:cs typeface="Microsoft Sans Serif" pitchFamily="34" charset="0"/>
              </a:rPr>
              <a:t> (вид 1)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1" name="Рисунок 10" descr="амплиф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2285992"/>
            <a:ext cx="4881570" cy="3254380"/>
          </a:xfrm>
          <a:prstGeom prst="rect">
            <a:avLst/>
          </a:prstGeom>
          <a:ln w="3175" cmpd="sng">
            <a:solidFill>
              <a:schemeClr val="tx1"/>
            </a:solidFill>
          </a:ln>
          <a:effectLst>
            <a:outerShdw blurRad="63500" dist="63500" dir="2700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1214414" y="571480"/>
            <a:ext cx="771530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Эти этапы повторяются многократно в приборе – </a:t>
            </a:r>
            <a:r>
              <a:rPr lang="ru-RU" sz="2000" dirty="0" err="1" smtClean="0"/>
              <a:t>амплификаторе</a:t>
            </a:r>
            <a:r>
              <a:rPr lang="ru-RU" sz="2000" dirty="0" smtClean="0"/>
              <a:t> (</a:t>
            </a:r>
            <a:r>
              <a:rPr lang="ru-RU" sz="2000" dirty="0" err="1" smtClean="0"/>
              <a:t>термоциклере</a:t>
            </a:r>
            <a:r>
              <a:rPr lang="ru-RU" sz="2000" dirty="0" smtClean="0"/>
              <a:t>), что позволяет получить огромное количество копий нужного фрагмента ДНК. Так, в результате проведения 20 циклов ПЦР анализируемый участок ДНК </a:t>
            </a:r>
            <a:r>
              <a:rPr lang="ru-RU" sz="2000" dirty="0" err="1" smtClean="0"/>
              <a:t>амплифицируется</a:t>
            </a:r>
            <a:r>
              <a:rPr lang="ru-RU" sz="2000" dirty="0" smtClean="0"/>
              <a:t> более чем в миллион раз.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амплиф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928670"/>
            <a:ext cx="4112448" cy="3143272"/>
          </a:xfrm>
          <a:prstGeom prst="rect">
            <a:avLst/>
          </a:prstGeom>
          <a:ln w="3175" cmpd="sng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5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571604" y="5572140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Microsoft Sans Serif" pitchFamily="34" charset="0"/>
                <a:cs typeface="Microsoft Sans Serif" pitchFamily="34" charset="0"/>
              </a:rPr>
              <a:t>Современный </a:t>
            </a:r>
            <a:r>
              <a:rPr lang="ru-RU" sz="1600" b="1" dirty="0" err="1" smtClean="0">
                <a:latin typeface="Microsoft Sans Serif" pitchFamily="34" charset="0"/>
                <a:cs typeface="Microsoft Sans Serif" pitchFamily="34" charset="0"/>
              </a:rPr>
              <a:t>амплификатор</a:t>
            </a:r>
            <a:r>
              <a:rPr lang="en-US" sz="1600" b="1" dirty="0" smtClean="0">
                <a:latin typeface="Microsoft Sans Serif" pitchFamily="34" charset="0"/>
                <a:cs typeface="Microsoft Sans Serif" pitchFamily="34" charset="0"/>
              </a:rPr>
              <a:t> Corbett</a:t>
            </a:r>
            <a:r>
              <a:rPr lang="ru-RU" sz="1600" b="1" dirty="0" smtClean="0">
                <a:latin typeface="Microsoft Sans Serif" pitchFamily="34" charset="0"/>
                <a:cs typeface="Microsoft Sans Serif" pitchFamily="34" charset="0"/>
              </a:rPr>
              <a:t> (вид 2)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9" name="Рисунок 8" descr="helix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2071678"/>
            <a:ext cx="2339309" cy="3135802"/>
          </a:xfrm>
          <a:prstGeom prst="rect">
            <a:avLst/>
          </a:prstGeom>
          <a:ln w="3175" cmpd="sng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50000"/>
              </a:prst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helix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Рисунок 11" descr="ПЦРсхем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1714488"/>
            <a:ext cx="4457700" cy="44291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00100" y="500042"/>
            <a:ext cx="4500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Microsoft Sans Serif" pitchFamily="34" charset="0"/>
                <a:cs typeface="Microsoft Sans Serif" pitchFamily="34" charset="0"/>
              </a:rPr>
              <a:t>Общая схема амплификации изучаемого фрагмента ДНК </a:t>
            </a:r>
            <a:endParaRPr lang="ru-RU" sz="1600" b="1" dirty="0"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85852" y="857232"/>
            <a:ext cx="75724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Широкое распространение метод ПЦР в настоящее время получил как метод диагностики различных инфекционных заболеваний. ПЦР позволяет выявлять этиологию инфекции, даже если в пробе содержится всего несколько молекул ДНК возбудителя. ПЦР широко используется для ранней диагностики ВИЧ-инфекции, вирусных гепатитов, клещевого энцефалита, туберкулеза, венерических заболеваний и т.д.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285852" y="3500438"/>
            <a:ext cx="742955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Этот метод имеет большое значение для мониторинга и оценки эффективности терапии, особенно при вирусных заболеваниях. Определение </a:t>
            </a:r>
            <a:r>
              <a:rPr lang="ru-RU" sz="2000" dirty="0" smtClean="0"/>
              <a:t>«вирусной нагрузки» </a:t>
            </a:r>
            <a:r>
              <a:rPr lang="ru-RU" sz="2000" dirty="0" smtClean="0"/>
              <a:t>позволяет осуществить индивидуальный подбор дозы противовирусных препаратов. При помощи ПЦР удается выявить отдельные </a:t>
            </a:r>
            <a:r>
              <a:rPr lang="ru-RU" sz="2000" dirty="0" err="1" smtClean="0"/>
              <a:t>субтипы</a:t>
            </a:r>
            <a:r>
              <a:rPr lang="ru-RU" sz="2000" dirty="0" smtClean="0"/>
              <a:t> и штаммы вирусов и бактерий, обладающих повышенной устойчивостью к тем или иным лекарственным препаратам.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14414" y="500042"/>
            <a:ext cx="742955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Размноженный </a:t>
            </a:r>
            <a:r>
              <a:rPr lang="ru-RU" sz="2000" dirty="0" err="1" smtClean="0"/>
              <a:t>in</a:t>
            </a:r>
            <a:r>
              <a:rPr lang="ru-RU" sz="2000" dirty="0" smtClean="0"/>
              <a:t> </a:t>
            </a:r>
            <a:r>
              <a:rPr lang="ru-RU" sz="2000" dirty="0" err="1" smtClean="0"/>
              <a:t>vitro</a:t>
            </a:r>
            <a:r>
              <a:rPr lang="ru-RU" sz="2000" dirty="0" smtClean="0"/>
              <a:t> фрагмент получают в количествах, достаточных для его прямого </a:t>
            </a:r>
            <a:r>
              <a:rPr lang="ru-RU" sz="2000" dirty="0" err="1" smtClean="0"/>
              <a:t>секвенирования</a:t>
            </a:r>
            <a:r>
              <a:rPr lang="ru-RU" sz="2000" dirty="0" smtClean="0"/>
              <a:t>. </a:t>
            </a:r>
          </a:p>
          <a:p>
            <a:r>
              <a:rPr lang="ru-RU" sz="2000" dirty="0" smtClean="0"/>
              <a:t>Такой подход является наиболее информативным при диагностике внутриклеточных паразитов и медленнорастущих микроорганизмов, требующих сложных условий культивирования, например, возбудителей туберкулеза – </a:t>
            </a:r>
            <a:r>
              <a:rPr lang="en-US" sz="2000" dirty="0" smtClean="0"/>
              <a:t>Mycobacterium tuberculosis</a:t>
            </a:r>
            <a:r>
              <a:rPr lang="ru-RU" sz="2000" dirty="0" smtClean="0"/>
              <a:t>.</a:t>
            </a:r>
          </a:p>
          <a:p>
            <a:endParaRPr lang="ru-RU" dirty="0"/>
          </a:p>
        </p:txBody>
      </p:sp>
      <p:pic>
        <p:nvPicPr>
          <p:cNvPr id="9" name="Рисунок 8" descr="тубе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857488" y="2928934"/>
            <a:ext cx="3175000" cy="3492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elix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petri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785926"/>
            <a:ext cx="5143536" cy="45118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7158" y="500042"/>
            <a:ext cx="80724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Развитие туберкулезной инфекции вызывают 4 вида микобактерий (</a:t>
            </a:r>
            <a:r>
              <a:rPr lang="en-US" sz="2000" dirty="0" smtClean="0"/>
              <a:t>Mycobacterium tuberculosis</a:t>
            </a:r>
            <a:r>
              <a:rPr lang="ru-RU" sz="2000" dirty="0" smtClean="0"/>
              <a:t>, </a:t>
            </a:r>
            <a:r>
              <a:rPr lang="en-US" sz="2000" dirty="0" smtClean="0"/>
              <a:t>Mycobacterium </a:t>
            </a:r>
            <a:r>
              <a:rPr lang="en-US" sz="2000" dirty="0" err="1" smtClean="0"/>
              <a:t>bovis</a:t>
            </a:r>
            <a:r>
              <a:rPr lang="ru-RU" sz="2000" dirty="0" smtClean="0"/>
              <a:t>, </a:t>
            </a:r>
            <a:r>
              <a:rPr lang="en-US" sz="2000" dirty="0" smtClean="0"/>
              <a:t>Mycobacterium </a:t>
            </a:r>
            <a:r>
              <a:rPr lang="en-US" sz="2000" dirty="0" err="1" smtClean="0"/>
              <a:t>africanum</a:t>
            </a:r>
            <a:r>
              <a:rPr lang="en-US" sz="2000" dirty="0" smtClean="0"/>
              <a:t> </a:t>
            </a:r>
            <a:r>
              <a:rPr lang="ru-RU" sz="2000" dirty="0" smtClean="0"/>
              <a:t>и </a:t>
            </a:r>
            <a:r>
              <a:rPr lang="en-US" sz="2000" dirty="0" smtClean="0"/>
              <a:t>Mycobacterium </a:t>
            </a:r>
            <a:r>
              <a:rPr lang="en-US" sz="2000" dirty="0" err="1" smtClean="0"/>
              <a:t>microti</a:t>
            </a:r>
            <a:r>
              <a:rPr lang="ru-RU" sz="2000" dirty="0" smtClean="0"/>
              <a:t>), </a:t>
            </a:r>
            <a:r>
              <a:rPr lang="ru-RU" sz="2000" dirty="0" smtClean="0"/>
              <a:t>поэтому </a:t>
            </a:r>
            <a:r>
              <a:rPr lang="ru-RU" sz="2000" dirty="0" smtClean="0"/>
              <a:t>в последние десятилетия интенсивно развиваются молекулярно-генетические методы диагностики туберкулеза, определения лекарственной устойчивости и </a:t>
            </a:r>
            <a:r>
              <a:rPr lang="ru-RU" sz="2000" dirty="0" err="1" smtClean="0"/>
              <a:t>типирования</a:t>
            </a:r>
            <a:r>
              <a:rPr lang="ru-RU" sz="2000" dirty="0" smtClean="0"/>
              <a:t> штаммов микобактерий туберкулеза.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414" y="571480"/>
            <a:ext cx="757242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/>
              <a:t>ПЦР-диагностика</a:t>
            </a:r>
            <a:r>
              <a:rPr lang="ru-RU" sz="2000" dirty="0" smtClean="0"/>
              <a:t> туберкулеза, как правило, строится на использовании последовательностей ДНК, специфичных для всех 4 видов группы туберкулеза. </a:t>
            </a:r>
          </a:p>
          <a:p>
            <a:r>
              <a:rPr lang="ru-RU" sz="2000" dirty="0" smtClean="0"/>
              <a:t>Часто для этих целей используют </a:t>
            </a:r>
            <a:r>
              <a:rPr lang="ru-RU" sz="2000" dirty="0" err="1" smtClean="0"/>
              <a:t>праймеры</a:t>
            </a:r>
            <a:r>
              <a:rPr lang="ru-RU" sz="2000" dirty="0" smtClean="0"/>
              <a:t> для выявления последовательностей </a:t>
            </a:r>
            <a:r>
              <a:rPr lang="en-US" sz="2000" dirty="0" smtClean="0"/>
              <a:t>IS</a:t>
            </a:r>
            <a:r>
              <a:rPr lang="ru-RU" sz="2000" dirty="0" smtClean="0"/>
              <a:t>-элементов, например, </a:t>
            </a:r>
            <a:r>
              <a:rPr lang="en-US" sz="2000" dirty="0" smtClean="0"/>
              <a:t>IS</a:t>
            </a:r>
            <a:r>
              <a:rPr lang="ru-RU" sz="2000" dirty="0" smtClean="0"/>
              <a:t>-986 или </a:t>
            </a:r>
            <a:r>
              <a:rPr lang="en-US" sz="2000" dirty="0" smtClean="0"/>
              <a:t>IS</a:t>
            </a:r>
            <a:r>
              <a:rPr lang="ru-RU" sz="2000" dirty="0" smtClean="0"/>
              <a:t>-6110, т.к. данные мигрирующие элементы характерны только для видов микобактерий туберкулеза и присутствуют в геноме микобактерий в числе нескольких копий. </a:t>
            </a:r>
          </a:p>
          <a:p>
            <a:endParaRPr lang="ru-RU" dirty="0"/>
          </a:p>
        </p:txBody>
      </p:sp>
      <p:pic>
        <p:nvPicPr>
          <p:cNvPr id="5" name="Рисунок 4" descr="petri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74" y="3143248"/>
            <a:ext cx="3706814" cy="2776741"/>
          </a:xfrm>
          <a:prstGeom prst="rect">
            <a:avLst/>
          </a:prstGeom>
          <a:ln>
            <a:noFill/>
          </a:ln>
          <a:effectLst>
            <a:outerShdw blurRad="254000" dist="127000" dir="2700000" algn="tl" rotWithShape="0">
              <a:srgbClr val="333333">
                <a:alpha val="8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5852" y="642918"/>
            <a:ext cx="750099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 качестве примера </a:t>
            </a:r>
            <a:r>
              <a:rPr lang="ru-RU" sz="2000" dirty="0" smtClean="0"/>
              <a:t>для </a:t>
            </a:r>
            <a:r>
              <a:rPr lang="ru-RU" sz="2000" dirty="0" smtClean="0"/>
              <a:t>идентификации микобактерий группы туберкулеза можно привести </a:t>
            </a:r>
            <a:r>
              <a:rPr lang="ru-RU" sz="2000" dirty="0" err="1" smtClean="0"/>
              <a:t>праймеры</a:t>
            </a:r>
            <a:r>
              <a:rPr lang="ru-RU" sz="2000" dirty="0" smtClean="0"/>
              <a:t>, фланкирующие фрагмент размером 245 н.п. </a:t>
            </a:r>
            <a:r>
              <a:rPr lang="ru-RU" sz="2000" dirty="0" smtClean="0"/>
              <a:t>(нуклеотидных пар) мигрирующего </a:t>
            </a:r>
            <a:r>
              <a:rPr lang="ru-RU" sz="2000" dirty="0" smtClean="0"/>
              <a:t>элемента </a:t>
            </a:r>
            <a:r>
              <a:rPr lang="en-US" sz="2000" dirty="0" smtClean="0"/>
              <a:t>IS</a:t>
            </a:r>
            <a:r>
              <a:rPr lang="ru-RU" sz="2000" dirty="0" smtClean="0"/>
              <a:t>-986, содержащегося в геноме </a:t>
            </a:r>
            <a:r>
              <a:rPr lang="en-US" sz="2000" dirty="0" smtClean="0"/>
              <a:t>M</a:t>
            </a:r>
            <a:r>
              <a:rPr lang="ru-RU" sz="2000" dirty="0" smtClean="0"/>
              <a:t>. </a:t>
            </a:r>
            <a:r>
              <a:rPr lang="en-US" sz="2000" dirty="0" smtClean="0"/>
              <a:t>tuberculosis</a:t>
            </a:r>
            <a:r>
              <a:rPr lang="ru-RU" sz="2000" dirty="0" smtClean="0"/>
              <a:t> в числе 2 – 8 копий. 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Последовательность </a:t>
            </a:r>
            <a:r>
              <a:rPr lang="ru-RU" sz="2000" dirty="0" err="1" smtClean="0"/>
              <a:t>праймеров</a:t>
            </a:r>
            <a:r>
              <a:rPr lang="ru-RU" sz="2000" dirty="0" smtClean="0"/>
              <a:t>:</a:t>
            </a:r>
            <a:endParaRPr lang="ru-RU" sz="2000" dirty="0" smtClean="0"/>
          </a:p>
          <a:p>
            <a:r>
              <a:rPr lang="en-US" sz="2000" dirty="0" smtClean="0"/>
              <a:t>INS1 </a:t>
            </a:r>
            <a:r>
              <a:rPr lang="en-US" sz="2000" dirty="0" smtClean="0"/>
              <a:t>     5</a:t>
            </a:r>
            <a:r>
              <a:rPr lang="en-US" sz="2000" dirty="0" smtClean="0"/>
              <a:t>' - CGT GAG GGC ATC GAG GTG GC - 3'</a:t>
            </a:r>
            <a:endParaRPr lang="ru-RU" sz="2000" dirty="0" smtClean="0"/>
          </a:p>
          <a:p>
            <a:r>
              <a:rPr lang="en-US" sz="2000" dirty="0" smtClean="0"/>
              <a:t>INS2      5' - GCG TAG GCG TCG GTG ACA AA - 3'</a:t>
            </a:r>
            <a:endParaRPr lang="ru-RU" sz="2000" dirty="0" smtClean="0"/>
          </a:p>
          <a:p>
            <a:endParaRPr lang="ru-RU" dirty="0"/>
          </a:p>
        </p:txBody>
      </p:sp>
      <p:pic>
        <p:nvPicPr>
          <p:cNvPr id="5" name="Рисунок 4" descr="схема_ПЦ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3857628"/>
            <a:ext cx="5305425" cy="1600200"/>
          </a:xfrm>
          <a:prstGeom prst="rect">
            <a:avLst/>
          </a:prstGeom>
          <a:ln>
            <a:noFill/>
          </a:ln>
          <a:effectLst>
            <a:outerShdw blurRad="279400" dist="127000" dir="2700000" algn="tl" rotWithShape="0">
              <a:srgbClr val="333333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helix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5720" y="285728"/>
            <a:ext cx="60722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latin typeface="Microsoft Sans Serif" pitchFamily="34" charset="0"/>
                <a:cs typeface="Microsoft Sans Serif" pitchFamily="34" charset="0"/>
              </a:rPr>
              <a:t>Амплифицированный</a:t>
            </a:r>
            <a:r>
              <a:rPr lang="ru-RU" sz="1600" b="1" dirty="0" smtClean="0">
                <a:latin typeface="Microsoft Sans Serif" pitchFamily="34" charset="0"/>
                <a:cs typeface="Microsoft Sans Serif" pitchFamily="34" charset="0"/>
              </a:rPr>
              <a:t> фрагмент </a:t>
            </a:r>
            <a:r>
              <a:rPr lang="ru-RU" sz="1600" b="1" dirty="0" smtClean="0">
                <a:latin typeface="Microsoft Sans Serif" pitchFamily="34" charset="0"/>
                <a:cs typeface="Microsoft Sans Serif" pitchFamily="34" charset="0"/>
              </a:rPr>
              <a:t>выявляют в процессе электрофореза </a:t>
            </a:r>
            <a:r>
              <a:rPr lang="ru-RU" sz="1600" b="1" dirty="0" smtClean="0">
                <a:latin typeface="Microsoft Sans Serif" pitchFamily="34" charset="0"/>
                <a:cs typeface="Microsoft Sans Serif" pitchFamily="34" charset="0"/>
              </a:rPr>
              <a:t>в 1,6 % </a:t>
            </a:r>
            <a:r>
              <a:rPr lang="ru-RU" sz="1600" b="1" dirty="0" err="1" smtClean="0">
                <a:latin typeface="Microsoft Sans Serif" pitchFamily="34" charset="0"/>
                <a:cs typeface="Microsoft Sans Serif" pitchFamily="34" charset="0"/>
              </a:rPr>
              <a:t>агарозном</a:t>
            </a:r>
            <a:r>
              <a:rPr lang="ru-RU" sz="1600" b="1" dirty="0" smtClean="0"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ru-RU" sz="1600" b="1" dirty="0" smtClean="0">
                <a:latin typeface="Microsoft Sans Serif" pitchFamily="34" charset="0"/>
                <a:cs typeface="Microsoft Sans Serif" pitchFamily="34" charset="0"/>
              </a:rPr>
              <a:t>геле</a:t>
            </a:r>
            <a:endParaRPr lang="ru-RU" sz="1600" b="1" dirty="0" smtClean="0">
              <a:latin typeface="Microsoft Sans Serif" pitchFamily="34" charset="0"/>
              <a:cs typeface="Microsoft Sans Serif" pitchFamily="34" charset="0"/>
            </a:endParaRPr>
          </a:p>
          <a:p>
            <a:endParaRPr lang="ru-RU" dirty="0"/>
          </a:p>
        </p:txBody>
      </p:sp>
      <p:pic>
        <p:nvPicPr>
          <p:cNvPr id="14" name="Рисунок 13" descr="пцр-схем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1041542"/>
            <a:ext cx="4393733" cy="531641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elix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Рисунок 10" descr="пцр_сх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857232"/>
            <a:ext cx="3534956" cy="492922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571480"/>
            <a:ext cx="750099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Достоинства метода ПЦР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   среди </a:t>
            </a:r>
            <a:r>
              <a:rPr lang="ru-RU" sz="2000" dirty="0" smtClean="0"/>
              <a:t>методов диагностики инфекционных возбудителей ПЦР обладает наиболее высокими показателями чувствительности и специфичности (для </a:t>
            </a:r>
            <a:r>
              <a:rPr lang="ru-RU" sz="2000" dirty="0" err="1" smtClean="0"/>
              <a:t>Ампли-Сенс</a:t>
            </a:r>
            <a:r>
              <a:rPr lang="ru-RU" sz="2000" dirty="0" smtClean="0"/>
              <a:t> </a:t>
            </a:r>
            <a:r>
              <a:rPr lang="ru-RU" sz="2000" dirty="0" err="1" smtClean="0"/>
              <a:t>ПЦР-систем</a:t>
            </a:r>
            <a:r>
              <a:rPr lang="ru-RU" sz="2000" dirty="0" smtClean="0"/>
              <a:t> – 1000 </a:t>
            </a:r>
            <a:r>
              <a:rPr lang="ru-RU" sz="2000" dirty="0" err="1" smtClean="0"/>
              <a:t>микроор-мов</a:t>
            </a:r>
            <a:r>
              <a:rPr lang="ru-RU" sz="2000" dirty="0" smtClean="0"/>
              <a:t>/1 мл</a:t>
            </a:r>
            <a:r>
              <a:rPr lang="ru-RU" sz="2000" dirty="0" smtClean="0"/>
              <a:t>);</a:t>
            </a:r>
          </a:p>
          <a:p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   возможность </a:t>
            </a:r>
            <a:r>
              <a:rPr lang="ru-RU" sz="2000" dirty="0" smtClean="0"/>
              <a:t>использования разнообразного клинического материала</a:t>
            </a:r>
            <a:r>
              <a:rPr lang="ru-RU" sz="2000" dirty="0" smtClean="0"/>
              <a:t>;</a:t>
            </a:r>
          </a:p>
          <a:p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   возможность </a:t>
            </a:r>
            <a:r>
              <a:rPr lang="ru-RU" sz="2000" dirty="0" smtClean="0"/>
              <a:t>одновременного выявления нескольких микроорганизмов в одной биологической пробе, в отличие от бактериологических методов, где для разных возбудителей используются разные способы культивирования;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414" y="714356"/>
            <a:ext cx="750099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000" dirty="0" smtClean="0"/>
              <a:t>   повышенная </a:t>
            </a:r>
            <a:r>
              <a:rPr lang="ru-RU" sz="2000" dirty="0" smtClean="0"/>
              <a:t>стабильность при транспортировке, т.к. нет необходимости сохранять возбудителя в живом виде</a:t>
            </a:r>
            <a:r>
              <a:rPr lang="ru-RU" sz="2000" dirty="0" smtClean="0"/>
              <a:t>;</a:t>
            </a:r>
          </a:p>
          <a:p>
            <a:endParaRPr lang="ru-RU" sz="1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   скорость </a:t>
            </a:r>
            <a:r>
              <a:rPr lang="ru-RU" sz="2000" dirty="0" smtClean="0"/>
              <a:t>проведения анализа (иногда &lt; 24 ч</a:t>
            </a:r>
            <a:r>
              <a:rPr lang="ru-RU" sz="2000" dirty="0" smtClean="0"/>
              <a:t>.);</a:t>
            </a:r>
          </a:p>
          <a:p>
            <a:endParaRPr lang="ru-RU" sz="1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   точное </a:t>
            </a:r>
            <a:r>
              <a:rPr lang="ru-RU" sz="2000" dirty="0" smtClean="0"/>
              <a:t>определение этиологии </a:t>
            </a:r>
            <a:r>
              <a:rPr lang="ru-RU" sz="2000" dirty="0" smtClean="0"/>
              <a:t>инфекции;</a:t>
            </a:r>
          </a:p>
          <a:p>
            <a:endParaRPr lang="ru-RU" sz="1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   определение </a:t>
            </a:r>
            <a:r>
              <a:rPr lang="ru-RU" sz="2000" dirty="0" smtClean="0"/>
              <a:t>количества возбудителя, это особенно актуально для условно-патогенных микроорганизмов, которые вызывают патологию только при определенных условиях</a:t>
            </a:r>
            <a:r>
              <a:rPr lang="ru-RU" sz="2000" dirty="0" smtClean="0"/>
              <a:t>;</a:t>
            </a:r>
          </a:p>
          <a:p>
            <a:endParaRPr lang="ru-RU" sz="1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   проведение </a:t>
            </a:r>
            <a:r>
              <a:rPr lang="ru-RU" sz="2000" dirty="0" smtClean="0"/>
              <a:t>контроля за течением инфекционного процесса.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85852" y="4429132"/>
            <a:ext cx="735811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 другой стороны, метод ПЦР, как и любой другой тест молекулярной диагностики, во многом зависит от правильности забора и транспортировки исследуемого материала.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A82AB0E-F282-41C3-BBFC-96C5097760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732</TotalTime>
  <Words>725</Words>
  <Application>Microsoft Office PowerPoint</Application>
  <PresentationFormat>Экран (4:3)</PresentationFormat>
  <Paragraphs>46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Метод ПЦР в диагностике инфекционных заболеваний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 ПЦР в диагностике инфекционных заболеваний</dc:title>
  <dc:creator>Theresa</dc:creator>
  <cp:lastModifiedBy>Theresa Sullivan</cp:lastModifiedBy>
  <cp:revision>47</cp:revision>
  <dcterms:modified xsi:type="dcterms:W3CDTF">2012-05-09T12:03:30Z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TC018813559991</vt:lpwstr>
  </property>
</Properties>
</file>