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6" r:id="rId2"/>
    <p:sldId id="264" r:id="rId3"/>
    <p:sldId id="258" r:id="rId4"/>
    <p:sldId id="271" r:id="rId5"/>
    <p:sldId id="274" r:id="rId6"/>
    <p:sldId id="275" r:id="rId7"/>
    <p:sldId id="263" r:id="rId8"/>
    <p:sldId id="257" r:id="rId9"/>
    <p:sldId id="259" r:id="rId10"/>
    <p:sldId id="278" r:id="rId11"/>
    <p:sldId id="279" r:id="rId12"/>
    <p:sldId id="280" r:id="rId13"/>
    <p:sldId id="281" r:id="rId14"/>
    <p:sldId id="282" r:id="rId15"/>
    <p:sldId id="266" r:id="rId16"/>
    <p:sldId id="268" r:id="rId17"/>
    <p:sldId id="269" r:id="rId18"/>
    <p:sldId id="270" r:id="rId19"/>
    <p:sldId id="272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7.wmf"/><Relationship Id="rId1" Type="http://schemas.openxmlformats.org/officeDocument/2006/relationships/image" Target="../media/image15.wmf"/><Relationship Id="rId4" Type="http://schemas.openxmlformats.org/officeDocument/2006/relationships/image" Target="../media/image13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93611E0-C75B-4097-8C4A-B6CA88DC28EA}" type="datetimeFigureOut">
              <a:rPr lang="ru-RU" smtClean="0"/>
              <a:pPr/>
              <a:t>08.02.2014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49E55E7-C743-45D6-B646-2135D92E2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93611E0-C75B-4097-8C4A-B6CA88DC28EA}" type="datetimeFigureOut">
              <a:rPr lang="ru-RU" smtClean="0"/>
              <a:pPr/>
              <a:t>08.02.2014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49E55E7-C743-45D6-B646-2135D92E2A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93611E0-C75B-4097-8C4A-B6CA88DC28EA}" type="datetimeFigureOut">
              <a:rPr lang="ru-RU" smtClean="0"/>
              <a:pPr/>
              <a:t>08.02.2014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49E55E7-C743-45D6-B646-2135D92E2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611E0-C75B-4097-8C4A-B6CA88DC28EA}" type="datetimeFigureOut">
              <a:rPr lang="ru-RU" smtClean="0"/>
              <a:pPr/>
              <a:t>08.02.2014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55E7-C743-45D6-B646-2135D92E2A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611E0-C75B-4097-8C4A-B6CA88DC28EA}" type="datetimeFigureOut">
              <a:rPr lang="ru-RU" smtClean="0"/>
              <a:pPr/>
              <a:t>08.02.2014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55E7-C743-45D6-B646-2135D92E2A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93611E0-C75B-4097-8C4A-B6CA88DC28EA}" type="datetimeFigureOut">
              <a:rPr lang="ru-RU" smtClean="0"/>
              <a:pPr/>
              <a:t>08.02.2014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49E55E7-C743-45D6-B646-2135D92E2A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611E0-C75B-4097-8C4A-B6CA88DC28EA}" type="datetimeFigureOut">
              <a:rPr lang="ru-RU" smtClean="0"/>
              <a:pPr/>
              <a:t>08.02.2014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55E7-C743-45D6-B646-2135D92E2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93611E0-C75B-4097-8C4A-B6CA88DC28EA}" type="datetimeFigureOut">
              <a:rPr lang="ru-RU" smtClean="0"/>
              <a:pPr/>
              <a:t>08.02.2014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49E55E7-C743-45D6-B646-2135D92E2A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93611E0-C75B-4097-8C4A-B6CA88DC28EA}" type="datetimeFigureOut">
              <a:rPr lang="ru-RU" smtClean="0"/>
              <a:pPr/>
              <a:t>08.02.2014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49E55E7-C743-45D6-B646-2135D92E2A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611E0-C75B-4097-8C4A-B6CA88DC28EA}" type="datetimeFigureOut">
              <a:rPr lang="ru-RU" smtClean="0"/>
              <a:pPr/>
              <a:t>08.02.2014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55E7-C743-45D6-B646-2135D92E2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611E0-C75B-4097-8C4A-B6CA88DC28EA}" type="datetimeFigureOut">
              <a:rPr lang="ru-RU" smtClean="0"/>
              <a:pPr/>
              <a:t>08.02.2014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55E7-C743-45D6-B646-2135D92E2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93611E0-C75B-4097-8C4A-B6CA88DC28EA}" type="datetimeFigureOut">
              <a:rPr lang="ru-RU" smtClean="0"/>
              <a:pPr/>
              <a:t>08.02.2014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49E55E7-C743-45D6-B646-2135D92E2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4.jpeg"/><Relationship Id="rId4" Type="http://schemas.openxmlformats.org/officeDocument/2006/relationships/oleObject" Target="../embeddings/oleObject1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1.bin"/><Relationship Id="rId5" Type="http://schemas.openxmlformats.org/officeDocument/2006/relationships/oleObject" Target="../embeddings/oleObject20.bin"/><Relationship Id="rId4" Type="http://schemas.openxmlformats.org/officeDocument/2006/relationships/oleObject" Target="../embeddings/oleObject1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3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dmitrieva-t.ru/img/dmitrieva-t_ru/x_639d45a3.jpg" TargetMode="External"/><Relationship Id="rId2" Type="http://schemas.openxmlformats.org/officeDocument/2006/relationships/hyperlink" Target="http://900igr.net/datai/algebra/Umnozhenie-mnogochlena-na-odnochlen/0010-006-Fizkultminutka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00.yaplakal.com/pics/pics_preview/7/7/0/2275077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4149080"/>
            <a:ext cx="7467600" cy="2476872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Учитель физики </a:t>
            </a:r>
          </a:p>
          <a:p>
            <a:pPr algn="ctr"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МОУ «Средняя общеобразовательная школа с углубленным изучением отдельных предметов №39»</a:t>
            </a:r>
          </a:p>
          <a:p>
            <a:pPr algn="ctr"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Мелишева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Марина Александровна</a:t>
            </a:r>
          </a:p>
          <a:p>
            <a:endParaRPr lang="ru-RU" dirty="0"/>
          </a:p>
        </p:txBody>
      </p:sp>
      <p:sp>
        <p:nvSpPr>
          <p:cNvPr id="4" name="Подзаголовок 2"/>
          <p:cNvSpPr>
            <a:spLocks noGrp="1"/>
          </p:cNvSpPr>
          <p:nvPr>
            <p:ph type="title"/>
          </p:nvPr>
        </p:nvSpPr>
        <p:spPr>
          <a:xfrm>
            <a:off x="755576" y="188640"/>
            <a:ext cx="7704856" cy="34563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урока: </a:t>
            </a:r>
            <a:b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Радиоактивные превращения атомных ядер.</a:t>
            </a:r>
          </a:p>
          <a:p>
            <a:pPr algn="ctr"/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И   </a:t>
            </a: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распады.</a:t>
            </a:r>
          </a:p>
          <a:p>
            <a:pPr algn="ctr"/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Правила смещения.</a:t>
            </a:r>
          </a:p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35841" name="Object 1"/>
          <p:cNvGraphicFramePr>
            <a:graphicFrameLocks noChangeAspect="1"/>
          </p:cNvGraphicFramePr>
          <p:nvPr/>
        </p:nvGraphicFramePr>
        <p:xfrm>
          <a:off x="2195736" y="1988840"/>
          <a:ext cx="725488" cy="719138"/>
        </p:xfrm>
        <a:graphic>
          <a:graphicData uri="http://schemas.openxmlformats.org/presentationml/2006/ole">
            <p:oleObj spid="_x0000_s35841" name="Формула" r:id="rId3" imgW="152280" imgH="139680" progId="Equation.3">
              <p:embed/>
            </p:oleObj>
          </a:graphicData>
        </a:graphic>
      </p:graphicFrame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3491880" y="1988840"/>
          <a:ext cx="504825" cy="815975"/>
        </p:xfrm>
        <a:graphic>
          <a:graphicData uri="http://schemas.openxmlformats.org/presentationml/2006/ole">
            <p:oleObj spid="_x0000_s35842" name="Формула" r:id="rId4" imgW="15228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3845024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О, сколько нам открытий чудных</a:t>
            </a:r>
            <a:b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Готовит просвещенья дух,</a:t>
            </a:r>
            <a:b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опыт, сын ошибок трудных,</a:t>
            </a:r>
            <a:b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гений, парадоксов друг,</a:t>
            </a:r>
            <a:b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случай, бог изобретатель.</a:t>
            </a:r>
            <a:b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А. С. Пушкин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7467600" cy="63408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Проверь себя!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defaul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260648"/>
            <a:ext cx="1583532" cy="158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95536" y="1916832"/>
            <a:ext cx="748883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u="sng" dirty="0" smtClean="0">
                <a:latin typeface="Times New Roman" pitchFamily="18" charset="0"/>
                <a:cs typeface="Times New Roman" pitchFamily="18" charset="0"/>
              </a:rPr>
              <a:t>Фронтальный опрос:</a:t>
            </a: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1) расскажите о составе атома;</a:t>
            </a: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2) что такое изотопы? Чем они отличаются друг от друга?</a:t>
            </a: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3) почему атомное ядро не распадается на отдельные нуклоны?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467600" cy="157160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Определите массу (в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а.е.м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с точностью до целых чисел) и заряд ядер атомов следующих элементов: 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857364"/>
            <a:ext cx="7467600" cy="4873752"/>
          </a:xfrm>
        </p:spPr>
        <p:txBody>
          <a:bodyPr/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Углерода</a:t>
            </a: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Лития</a:t>
            </a: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Кальция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2843808" y="1772816"/>
          <a:ext cx="864096" cy="826527"/>
        </p:xfrm>
        <a:graphic>
          <a:graphicData uri="http://schemas.openxmlformats.org/presentationml/2006/ole">
            <p:oleObj spid="_x0000_s32770" name="Формула" r:id="rId3" imgW="291960" imgH="279360" progId="Equation.3">
              <p:embed/>
            </p:oleObj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2267744" y="3573016"/>
          <a:ext cx="864096" cy="826527"/>
        </p:xfrm>
        <a:graphic>
          <a:graphicData uri="http://schemas.openxmlformats.org/presentationml/2006/ole">
            <p:oleObj spid="_x0000_s32771" name="Формула" r:id="rId4" imgW="291960" imgH="279360" progId="Equation.3">
              <p:embed/>
            </p:oleObj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/>
        </p:nvGraphicFramePr>
        <p:xfrm>
          <a:off x="2771800" y="5445224"/>
          <a:ext cx="1361606" cy="936104"/>
        </p:xfrm>
        <a:graphic>
          <a:graphicData uri="http://schemas.openxmlformats.org/presentationml/2006/ole">
            <p:oleObj spid="_x0000_s32772" name="Формула" r:id="rId5" imgW="406080" imgH="2793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123728" y="404664"/>
            <a:ext cx="4248472" cy="864096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Определите: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857250"/>
            <a:ext cx="8229600" cy="5786438"/>
          </a:xfrm>
        </p:spPr>
        <p:txBody>
          <a:bodyPr rtlCol="0">
            <a:normAutofit/>
          </a:bodyPr>
          <a:lstStyle/>
          <a:p>
            <a:pPr>
              <a:buNone/>
              <a:defRPr/>
            </a:pPr>
            <a:r>
              <a:rPr lang="ru-RU" dirty="0" smtClean="0"/>
              <a:t>1)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Массовое  число;</a:t>
            </a:r>
          </a:p>
          <a:p>
            <a:pPr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Зарядовое  число;</a:t>
            </a:r>
          </a:p>
          <a:p>
            <a:pPr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Масса ядра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а.е.м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.;</a:t>
            </a:r>
          </a:p>
          <a:p>
            <a:pPr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Число  протонов;</a:t>
            </a:r>
          </a:p>
          <a:p>
            <a:pPr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 Во  сколько раз масса ядра больше 1/12 массы атома углерода ;</a:t>
            </a:r>
          </a:p>
          <a:p>
            <a:pPr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6) Заряд  ядра в элементарных электрических зарядах;</a:t>
            </a:r>
          </a:p>
          <a:p>
            <a:pPr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7) Порядковый номер;</a:t>
            </a:r>
          </a:p>
          <a:p>
            <a:pPr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8) Число нуклонов;</a:t>
            </a:r>
          </a:p>
          <a:p>
            <a:pPr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9) Число  электронов в атоме;</a:t>
            </a:r>
          </a:p>
          <a:p>
            <a:pPr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10) Суммарный  заряд всех электронов в атоме в элементарных электрических зарядах;</a:t>
            </a:r>
          </a:p>
          <a:p>
            <a:pPr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11) Число  нейтронов в ядре.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5"/>
          <p:cNvGraphicFramePr>
            <a:graphicFrameLocks noChangeAspect="1"/>
          </p:cNvGraphicFramePr>
          <p:nvPr>
            <p:ph sz="quarter" idx="1"/>
          </p:nvPr>
        </p:nvGraphicFramePr>
        <p:xfrm>
          <a:off x="251520" y="2060848"/>
          <a:ext cx="8178486" cy="1512168"/>
        </p:xfrm>
        <a:graphic>
          <a:graphicData uri="http://schemas.openxmlformats.org/presentationml/2006/ole">
            <p:oleObj spid="_x0000_s30721" name="Формула" r:id="rId3" imgW="1511280" imgH="2793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31840" y="764704"/>
            <a:ext cx="4824536" cy="476672"/>
          </a:xfrm>
        </p:spPr>
        <p:txBody>
          <a:bodyPr>
            <a:noAutofit/>
          </a:bodyPr>
          <a:lstStyle/>
          <a:p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 урока: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340768"/>
            <a:ext cx="8280920" cy="3252806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6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Радиоактивные превращения атомных ядер.</a:t>
            </a:r>
          </a:p>
          <a:p>
            <a:pPr algn="ctr"/>
            <a:r>
              <a:rPr lang="ru-RU" sz="6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И   - распады.</a:t>
            </a:r>
          </a:p>
          <a:p>
            <a:pPr algn="ctr"/>
            <a:r>
              <a:rPr lang="ru-RU" sz="6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Правила смещения.</a:t>
            </a:r>
          </a:p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Picture 8" descr="j02991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697970" y="4475163"/>
            <a:ext cx="2446030" cy="2382837"/>
          </a:xfrm>
          <a:prstGeom prst="rect">
            <a:avLst/>
          </a:prstGeom>
        </p:spPr>
      </p:pic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1907704" y="2564904"/>
          <a:ext cx="726655" cy="720080"/>
        </p:xfrm>
        <a:graphic>
          <a:graphicData uri="http://schemas.openxmlformats.org/presentationml/2006/ole">
            <p:oleObj spid="_x0000_s29697" name="Формула" r:id="rId4" imgW="152280" imgH="139680" progId="Equation.3">
              <p:embed/>
            </p:oleObj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3419872" y="2564904"/>
          <a:ext cx="504056" cy="816090"/>
        </p:xfrm>
        <a:graphic>
          <a:graphicData uri="http://schemas.openxmlformats.org/presentationml/2006/ole">
            <p:oleObj spid="_x0000_s29698" name="Формула" r:id="rId5" imgW="15228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571480"/>
            <a:ext cx="8534400" cy="112932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Цели </a:t>
            </a:r>
            <a:r>
              <a:rPr lang="ru-RU" sz="4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урока: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06104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Сформулировать правила альфа- и бета- распада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Научиться применять правила при решении задач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282154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Радиоактивные превращения атомных ядер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772816"/>
            <a:ext cx="7467600" cy="470113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1903 г.  Э. Резерфорда и Ф.  Содди </a:t>
            </a:r>
          </a:p>
          <a:p>
            <a:pPr>
              <a:lnSpc>
                <a:spcPct val="90000"/>
              </a:lnSpc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Радиоактивность радия</a:t>
            </a:r>
          </a:p>
          <a:p>
            <a:endParaRPr lang="ru-RU" dirty="0"/>
          </a:p>
        </p:txBody>
      </p:sp>
      <p:graphicFrame>
        <p:nvGraphicFramePr>
          <p:cNvPr id="49153" name="Содержимое 5"/>
          <p:cNvGraphicFramePr>
            <a:graphicFrameLocks noChangeAspect="1"/>
          </p:cNvGraphicFramePr>
          <p:nvPr/>
        </p:nvGraphicFramePr>
        <p:xfrm>
          <a:off x="395536" y="3140968"/>
          <a:ext cx="8178800" cy="1512888"/>
        </p:xfrm>
        <a:graphic>
          <a:graphicData uri="http://schemas.openxmlformats.org/presentationml/2006/ole">
            <p:oleObj spid="_x0000_s49153" name="Формула" r:id="rId3" imgW="1511280" imgH="2793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628800"/>
            <a:ext cx="7467600" cy="1138138"/>
          </a:xfrm>
        </p:spPr>
        <p:txBody>
          <a:bodyPr/>
          <a:lstStyle/>
          <a:p>
            <a:r>
              <a:rPr lang="ru-RU" dirty="0" smtClean="0"/>
              <a:t>                         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827584" y="404664"/>
            <a:ext cx="7467600" cy="9361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                                  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-распад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2227" name="Содержимое 3"/>
          <p:cNvGraphicFramePr>
            <a:graphicFrameLocks noChangeAspect="1"/>
          </p:cNvGraphicFramePr>
          <p:nvPr/>
        </p:nvGraphicFramePr>
        <p:xfrm>
          <a:off x="3347864" y="260648"/>
          <a:ext cx="1296988" cy="1189037"/>
        </p:xfrm>
        <a:graphic>
          <a:graphicData uri="http://schemas.openxmlformats.org/presentationml/2006/ole">
            <p:oleObj spid="_x0000_s52227" name="Формула" r:id="rId3" imgW="152280" imgH="139680" progId="Equation.3">
              <p:embed/>
            </p:oleObj>
          </a:graphicData>
        </a:graphic>
      </p:graphicFrame>
      <p:graphicFrame>
        <p:nvGraphicFramePr>
          <p:cNvPr id="52228" name="Содержимое 5"/>
          <p:cNvGraphicFramePr>
            <a:graphicFrameLocks noChangeAspect="1"/>
          </p:cNvGraphicFramePr>
          <p:nvPr/>
        </p:nvGraphicFramePr>
        <p:xfrm>
          <a:off x="323528" y="1484784"/>
          <a:ext cx="8178800" cy="1008831"/>
        </p:xfrm>
        <a:graphic>
          <a:graphicData uri="http://schemas.openxmlformats.org/presentationml/2006/ole">
            <p:oleObj spid="_x0000_s52228" name="Формула" r:id="rId4" imgW="1511280" imgH="279360" progId="Equation.3">
              <p:embed/>
            </p:oleObj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2" y="2636912"/>
          <a:ext cx="8568954" cy="381642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656184"/>
                <a:gridCol w="1512168"/>
                <a:gridCol w="1800200"/>
                <a:gridCol w="1080120"/>
                <a:gridCol w="1092123"/>
                <a:gridCol w="1428159"/>
              </a:tblGrid>
              <a:tr h="145923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Физические свойства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Химические свойства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Агрегатное состояние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Масса ядра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Заряд ядра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Число электронов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7859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Металл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Радий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Твёрдое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226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88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88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7859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Инертный газ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Радон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Газ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222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467600" cy="7200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             </a:t>
            </a: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-распад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052736"/>
            <a:ext cx="8424936" cy="936104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Уран             Плутоний         Полоний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3250" name="Содержимое 3"/>
          <p:cNvGraphicFramePr>
            <a:graphicFrameLocks noChangeAspect="1"/>
          </p:cNvGraphicFramePr>
          <p:nvPr/>
        </p:nvGraphicFramePr>
        <p:xfrm>
          <a:off x="3131840" y="188640"/>
          <a:ext cx="1296987" cy="1189038"/>
        </p:xfrm>
        <a:graphic>
          <a:graphicData uri="http://schemas.openxmlformats.org/presentationml/2006/ole">
            <p:oleObj spid="_x0000_s53250" name="Формула" r:id="rId3" imgW="152280" imgH="139680" progId="Equation.3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467544" y="1772815"/>
          <a:ext cx="1152128" cy="905243"/>
        </p:xfrm>
        <a:graphic>
          <a:graphicData uri="http://schemas.openxmlformats.org/presentationml/2006/ole">
            <p:oleObj spid="_x0000_s53251" name="Формула" r:id="rId4" imgW="355320" imgH="279360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3563888" y="1772816"/>
          <a:ext cx="1413976" cy="864096"/>
        </p:xfrm>
        <a:graphic>
          <a:graphicData uri="http://schemas.openxmlformats.org/presentationml/2006/ole">
            <p:oleObj spid="_x0000_s53252" name="Формула" r:id="rId5" imgW="457200" imgH="279360" progId="Equation.3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6876256" y="1700808"/>
          <a:ext cx="1374699" cy="864096"/>
        </p:xfrm>
        <a:graphic>
          <a:graphicData uri="http://schemas.openxmlformats.org/presentationml/2006/ole">
            <p:oleObj spid="_x0000_s53253" name="Формула" r:id="rId6" imgW="444240" imgH="279360" progId="Equation.3">
              <p:embed/>
            </p:oleObj>
          </a:graphicData>
        </a:graphic>
      </p:graphicFrame>
      <p:pic>
        <p:nvPicPr>
          <p:cNvPr id="53255" name="Picture 7" descr="http://s00.yaplakal.com/pics/pics_preview/7/7/0/2275077.jpg"/>
          <p:cNvPicPr>
            <a:picLocks noChangeAspect="1" noChangeArrowheads="1"/>
          </p:cNvPicPr>
          <p:nvPr/>
        </p:nvPicPr>
        <p:blipFill>
          <a:blip r:embed="rId7" cstate="print"/>
          <a:srcRect t="5143" r="14951"/>
          <a:stretch>
            <a:fillRect/>
          </a:stretch>
        </p:blipFill>
        <p:spPr bwMode="auto">
          <a:xfrm>
            <a:off x="179512" y="2636912"/>
            <a:ext cx="8568952" cy="4221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/>
          <a:lstStyle/>
          <a:p>
            <a:r>
              <a:rPr lang="ru-RU" dirty="0" smtClean="0"/>
              <a:t>                                 </a:t>
            </a: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-распад            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ChangeAspect="1"/>
          </p:cNvGraphicFramePr>
          <p:nvPr>
            <p:ph sz="quarter" idx="1"/>
          </p:nvPr>
        </p:nvGraphicFramePr>
        <p:xfrm>
          <a:off x="3347864" y="260648"/>
          <a:ext cx="792088" cy="1056505"/>
        </p:xfrm>
        <a:graphic>
          <a:graphicData uri="http://schemas.openxmlformats.org/presentationml/2006/ole">
            <p:oleObj spid="_x0000_s61442" name="Формула" r:id="rId3" imgW="152280" imgH="203040" progId="Equation.3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683568" y="1052736"/>
          <a:ext cx="7835780" cy="1008112"/>
        </p:xfrm>
        <a:graphic>
          <a:graphicData uri="http://schemas.openxmlformats.org/presentationml/2006/ole">
            <p:oleObj spid="_x0000_s61443" name="Формула" r:id="rId4" imgW="1688760" imgH="279360" progId="Equation.3">
              <p:embed/>
            </p:oleObj>
          </a:graphicData>
        </a:graphic>
      </p:graphicFrame>
      <p:pic>
        <p:nvPicPr>
          <p:cNvPr id="6" name="Picture 7" descr="http://s00.yaplakal.com/pics/pics_preview/7/7/0/2275077.jpg"/>
          <p:cNvPicPr>
            <a:picLocks noChangeAspect="1" noChangeArrowheads="1"/>
          </p:cNvPicPr>
          <p:nvPr/>
        </p:nvPicPr>
        <p:blipFill>
          <a:blip r:embed="rId5" cstate="print"/>
          <a:srcRect t="5143" r="14951"/>
          <a:stretch>
            <a:fillRect/>
          </a:stretch>
        </p:blipFill>
        <p:spPr bwMode="auto">
          <a:xfrm>
            <a:off x="179512" y="2060848"/>
            <a:ext cx="8640960" cy="4653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467600" cy="661466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-распад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1052736"/>
            <a:ext cx="8280920" cy="7200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Уран             Плутоний         Полоний</a:t>
            </a:r>
          </a:p>
          <a:p>
            <a:endParaRPr lang="ru-RU" dirty="0"/>
          </a:p>
        </p:txBody>
      </p:sp>
      <p:graphicFrame>
        <p:nvGraphicFramePr>
          <p:cNvPr id="62466" name="Содержимое 3"/>
          <p:cNvGraphicFramePr>
            <a:graphicFrameLocks noChangeAspect="1"/>
          </p:cNvGraphicFramePr>
          <p:nvPr/>
        </p:nvGraphicFramePr>
        <p:xfrm>
          <a:off x="3203848" y="188640"/>
          <a:ext cx="792162" cy="1057275"/>
        </p:xfrm>
        <a:graphic>
          <a:graphicData uri="http://schemas.openxmlformats.org/presentationml/2006/ole">
            <p:oleObj spid="_x0000_s62466" name="Формула" r:id="rId3" imgW="152280" imgH="203040" progId="Equation.3">
              <p:embed/>
            </p:oleObj>
          </a:graphicData>
        </a:graphic>
      </p:graphicFrame>
      <p:graphicFrame>
        <p:nvGraphicFramePr>
          <p:cNvPr id="62467" name="Object 3"/>
          <p:cNvGraphicFramePr>
            <a:graphicFrameLocks noChangeAspect="1"/>
          </p:cNvGraphicFramePr>
          <p:nvPr/>
        </p:nvGraphicFramePr>
        <p:xfrm>
          <a:off x="539552" y="1628800"/>
          <a:ext cx="1150937" cy="904875"/>
        </p:xfrm>
        <a:graphic>
          <a:graphicData uri="http://schemas.openxmlformats.org/presentationml/2006/ole">
            <p:oleObj spid="_x0000_s62467" name="Формула" r:id="rId4" imgW="355320" imgH="279360" progId="Equation.3">
              <p:embed/>
            </p:oleObj>
          </a:graphicData>
        </a:graphic>
      </p:graphicFrame>
      <p:graphicFrame>
        <p:nvGraphicFramePr>
          <p:cNvPr id="62468" name="Object 4"/>
          <p:cNvGraphicFramePr>
            <a:graphicFrameLocks noChangeAspect="1"/>
          </p:cNvGraphicFramePr>
          <p:nvPr/>
        </p:nvGraphicFramePr>
        <p:xfrm>
          <a:off x="3779912" y="1628800"/>
          <a:ext cx="1414462" cy="863600"/>
        </p:xfrm>
        <a:graphic>
          <a:graphicData uri="http://schemas.openxmlformats.org/presentationml/2006/ole">
            <p:oleObj spid="_x0000_s62468" name="Формула" r:id="rId5" imgW="457200" imgH="279360" progId="Equation.3">
              <p:embed/>
            </p:oleObj>
          </a:graphicData>
        </a:graphic>
      </p:graphicFrame>
      <p:graphicFrame>
        <p:nvGraphicFramePr>
          <p:cNvPr id="62469" name="Object 5"/>
          <p:cNvGraphicFramePr>
            <a:graphicFrameLocks noChangeAspect="1"/>
          </p:cNvGraphicFramePr>
          <p:nvPr/>
        </p:nvGraphicFramePr>
        <p:xfrm>
          <a:off x="6948264" y="1556792"/>
          <a:ext cx="1374775" cy="865187"/>
        </p:xfrm>
        <a:graphic>
          <a:graphicData uri="http://schemas.openxmlformats.org/presentationml/2006/ole">
            <p:oleObj spid="_x0000_s62469" name="Формула" r:id="rId6" imgW="444240" imgH="279360" progId="Equation.3">
              <p:embed/>
            </p:oleObj>
          </a:graphicData>
        </a:graphic>
      </p:graphicFrame>
      <p:pic>
        <p:nvPicPr>
          <p:cNvPr id="8" name="Picture 7" descr="http://s00.yaplakal.com/pics/pics_preview/7/7/0/2275077.jpg"/>
          <p:cNvPicPr>
            <a:picLocks noChangeAspect="1" noChangeArrowheads="1"/>
          </p:cNvPicPr>
          <p:nvPr/>
        </p:nvPicPr>
        <p:blipFill>
          <a:blip r:embed="rId7" cstate="print"/>
          <a:srcRect t="5143" r="14951"/>
          <a:stretch>
            <a:fillRect/>
          </a:stretch>
        </p:blipFill>
        <p:spPr bwMode="auto">
          <a:xfrm>
            <a:off x="179512" y="2492896"/>
            <a:ext cx="8640960" cy="4221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Запомни и запиши!!!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Правила смещения Ф. Содди</a:t>
            </a:r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539552" y="2492896"/>
          <a:ext cx="7973249" cy="1296144"/>
        </p:xfrm>
        <a:graphic>
          <a:graphicData uri="http://schemas.openxmlformats.org/presentationml/2006/ole">
            <p:oleObj spid="_x0000_s63490" name="Формула" r:id="rId3" imgW="1473120" imgH="279360" progId="Equation.3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467543" y="4293096"/>
          <a:ext cx="8248189" cy="1296144"/>
        </p:xfrm>
        <a:graphic>
          <a:graphicData uri="http://schemas.openxmlformats.org/presentationml/2006/ole">
            <p:oleObj spid="_x0000_s63491" name="Формула" r:id="rId4" imgW="1600200" imgH="2793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11222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Физкультминутка!!!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1714488"/>
            <a:ext cx="37147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FontTx/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Здоровье – </a:t>
            </a:r>
            <a:r>
              <a:rPr lang="ru-RU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всё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, но </a:t>
            </a:r>
            <a:r>
              <a:rPr lang="ru-RU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всё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без здоровья – ничто!</a:t>
            </a:r>
          </a:p>
          <a:p>
            <a:pPr algn="r">
              <a:buFontTx/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Сократ</a:t>
            </a:r>
          </a:p>
        </p:txBody>
      </p:sp>
      <p:pic>
        <p:nvPicPr>
          <p:cNvPr id="56322" name="Picture 2" descr="http://900igr.net/datai/algebra/Umnozhenie-mnogochlena-na-odnochlen/0010-006-Fizkultminut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3979216" cy="50367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Решение задач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07504" y="1052736"/>
            <a:ext cx="6984776" cy="542928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 Определите, ядро какого химического элемента образуется из углерода—14 в результате бета-распада.</a:t>
            </a:r>
          </a:p>
          <a:p>
            <a:pPr>
              <a:lnSpc>
                <a:spcPct val="90000"/>
              </a:lnSpc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 Во что превращается полоний-209 после альфа- и двух последовательных бета-распадов?</a:t>
            </a:r>
          </a:p>
          <a:p>
            <a:pPr>
              <a:lnSpc>
                <a:spcPct val="90000"/>
              </a:lnSpc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3. Ядро изотопа висмут-211 получилось из другого ядра после альфа- и бета- распадов. Что это за ядро?</a:t>
            </a:r>
          </a:p>
        </p:txBody>
      </p:sp>
      <p:pic>
        <p:nvPicPr>
          <p:cNvPr id="4" name="Picture 7" descr="j03012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572264" y="428604"/>
            <a:ext cx="2143140" cy="2286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Самостоятельная работа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757610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Вариант -1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Ядро полония-216 образовалось после двух последовательных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альфа-распадов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Из какого ядра оно образовалось?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2066" y="1643050"/>
            <a:ext cx="3500462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Вариант –2 </a:t>
            </a:r>
          </a:p>
          <a:p>
            <a:pPr>
              <a:lnSpc>
                <a:spcPct val="90000"/>
              </a:lnSpc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Во что превращается уран—238 после альфа- и двух бета-распадов?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dmitrieva-t.ru/img/dmitrieva-t_ru/x_639d45a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2564904"/>
            <a:ext cx="3695700" cy="390525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sz="4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Выучить правила смещения при альфа- и бета-распадах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§71, ответить на вопросы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Упр.53(1,2,3 зад)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Итоги урока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Спасибо за активную работу на уроке!</a:t>
            </a:r>
          </a:p>
          <a:p>
            <a:pPr>
              <a:buFont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Каково значение эпиграфа для нашего урока?</a:t>
            </a:r>
          </a:p>
          <a:p>
            <a:pPr algn="r">
              <a:buNone/>
            </a:pPr>
            <a:r>
              <a:rPr lang="ru-RU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О, сколько нам открытий чудных</a:t>
            </a:r>
            <a:br>
              <a:rPr lang="ru-RU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Готовит просвещенья дух,</a:t>
            </a:r>
            <a:br>
              <a:rPr lang="ru-RU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опыт, сын ошибок трудных,</a:t>
            </a:r>
            <a:br>
              <a:rPr lang="ru-RU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гений, парадоксов друг,</a:t>
            </a:r>
            <a:br>
              <a:rPr lang="ru-RU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случай, бог изобретатель.</a:t>
            </a:r>
            <a:br>
              <a:rPr lang="ru-RU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А. С. Пушкин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4676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Литература: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А.В.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Перышкин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Е.М.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Гутник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Физика . Учеб. для 9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 общеобразовательных школ, 2011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И.Семке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Уроки физики в 9 классе, 2004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Л.А.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Кирик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Физика -9. Сборник задач .-М.: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Илекса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2003</a:t>
            </a: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Интернет-ресурсы:</a:t>
            </a: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Физкультминутка(волк)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http://900igr.net/datai/algebra/Umnozhenie-mnogochlena-na-odnochlen/0010-006-Fizkultminutka.jpg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Домашнее задание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http://dmitrieva-t.ru/img/dmitrieva-t_ru/x_639d45a3.jpg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Таблица Менделеева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http://s00.yaplakal.com/pics/pics_preview/7/7/0/2275077.jpg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553</TotalTime>
  <Words>437</Words>
  <Application>Microsoft Office PowerPoint</Application>
  <PresentationFormat>Экран (4:3)</PresentationFormat>
  <Paragraphs>99</Paragraphs>
  <Slides>20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Эркер</vt:lpstr>
      <vt:lpstr>Формула</vt:lpstr>
      <vt:lpstr>   Тема урока:  Радиоактивные превращения атомных ядер. - И    - распады. Правила смещения. </vt:lpstr>
      <vt:lpstr>Слайд 2</vt:lpstr>
      <vt:lpstr>  Проверь себя!</vt:lpstr>
      <vt:lpstr> Определите массу (в а.е.м. с точностью до целых чисел) и заряд ядер атомов следующих элементов: </vt:lpstr>
      <vt:lpstr>       Определите: </vt:lpstr>
      <vt:lpstr>Слайд 6</vt:lpstr>
      <vt:lpstr>Тема урока:</vt:lpstr>
      <vt:lpstr>  Цели урока: </vt:lpstr>
      <vt:lpstr>Радиоактивные превращения атомных ядер</vt:lpstr>
      <vt:lpstr>                          </vt:lpstr>
      <vt:lpstr>                                    -распад</vt:lpstr>
      <vt:lpstr>                                  -распад            </vt:lpstr>
      <vt:lpstr>                           -распад</vt:lpstr>
      <vt:lpstr>Запомни и запиши!!!</vt:lpstr>
      <vt:lpstr>Физкультминутка!!!</vt:lpstr>
      <vt:lpstr>Решение задач</vt:lpstr>
      <vt:lpstr>Самостоятельная работа</vt:lpstr>
      <vt:lpstr>ДОМАШНЕЕ ЗАДАНИЕ</vt:lpstr>
      <vt:lpstr>Итоги урока</vt:lpstr>
      <vt:lpstr>Литература:</vt:lpstr>
    </vt:vector>
  </TitlesOfParts>
  <Company>DEmon Soft, 2008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</dc:title>
  <dc:creator>User</dc:creator>
  <cp:lastModifiedBy>Администратор</cp:lastModifiedBy>
  <cp:revision>44</cp:revision>
  <dcterms:created xsi:type="dcterms:W3CDTF">2012-04-09T18:35:38Z</dcterms:created>
  <dcterms:modified xsi:type="dcterms:W3CDTF">2014-02-08T17:46:29Z</dcterms:modified>
</cp:coreProperties>
</file>