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77" r:id="rId3"/>
    <p:sldId id="263" r:id="rId4"/>
    <p:sldId id="264" r:id="rId5"/>
    <p:sldId id="266" r:id="rId6"/>
    <p:sldId id="267" r:id="rId7"/>
    <p:sldId id="268" r:id="rId8"/>
    <p:sldId id="275" r:id="rId9"/>
    <p:sldId id="276" r:id="rId10"/>
    <p:sldId id="258" r:id="rId11"/>
    <p:sldId id="259" r:id="rId12"/>
    <p:sldId id="278" r:id="rId13"/>
    <p:sldId id="279" r:id="rId14"/>
    <p:sldId id="280" r:id="rId15"/>
    <p:sldId id="281" r:id="rId16"/>
    <p:sldId id="282" r:id="rId17"/>
    <p:sldId id="286" r:id="rId18"/>
    <p:sldId id="261" r:id="rId19"/>
    <p:sldId id="262" r:id="rId20"/>
    <p:sldId id="28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2F1444"/>
    <a:srgbClr val="003300"/>
    <a:srgbClr val="990000"/>
    <a:srgbClr val="006600"/>
    <a:srgbClr val="3333CC"/>
    <a:srgbClr val="FF00FF"/>
    <a:srgbClr val="FF0066"/>
    <a:srgbClr val="FF99FF"/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8" autoAdjust="0"/>
  </p:normalViewPr>
  <p:slideViewPr>
    <p:cSldViewPr>
      <p:cViewPr>
        <p:scale>
          <a:sx n="50" d="100"/>
          <a:sy n="50" d="100"/>
        </p:scale>
        <p:origin x="-1956" y="-5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57179-24A4-409E-95A6-F8D30CD9B489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9A0F-8446-4372-9408-094B2609E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2877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57179-24A4-409E-95A6-F8D30CD9B489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9A0F-8446-4372-9408-094B2609E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9691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57179-24A4-409E-95A6-F8D30CD9B489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9A0F-8446-4372-9408-094B2609E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6180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57179-24A4-409E-95A6-F8D30CD9B489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9A0F-8446-4372-9408-094B2609E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751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57179-24A4-409E-95A6-F8D30CD9B489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9A0F-8446-4372-9408-094B2609E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1129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57179-24A4-409E-95A6-F8D30CD9B489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9A0F-8446-4372-9408-094B2609E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303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57179-24A4-409E-95A6-F8D30CD9B489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9A0F-8446-4372-9408-094B2609E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1362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57179-24A4-409E-95A6-F8D30CD9B489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9A0F-8446-4372-9408-094B2609E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8339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57179-24A4-409E-95A6-F8D30CD9B489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9A0F-8446-4372-9408-094B2609E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8710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57179-24A4-409E-95A6-F8D30CD9B489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9A0F-8446-4372-9408-094B2609E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4964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57179-24A4-409E-95A6-F8D30CD9B489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9A0F-8446-4372-9408-094B2609E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3638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57179-24A4-409E-95A6-F8D30CD9B489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C9A0F-8446-4372-9408-094B2609E7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482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search?text=%D0%BB%D0%BE%D1%81%D1%8C%20%20%20%D0%BA%D0%B0%D1%80%D1%82%D0%B8%D0%BD%D0%BA%D0%B8&amp;fp=0&amp;pos=9&amp;uinfo=ww-1263-wh-847-fw-1038-fh-598-pd-1&amp;rpt=simage&amp;img_url=http://static.ngs.ru/news/preview/fe51f599fe2c67ca550aab9f3da6b4480cff02a2_667.jpg" TargetMode="External"/><Relationship Id="rId3" Type="http://schemas.openxmlformats.org/officeDocument/2006/relationships/hyperlink" Target="http://images.yandex.ru/yandsearch?p=30&amp;text=%D0%B1%D0%B5%D0%BB%D0%BA%D0%B0%20%D0%BA%D0%B0%D1%80%D1%82%D0%B8%D0%BD%D0%BA%D0%B8&amp;fp=30&amp;pos=902&amp;uinfo=ww-1263-wh-847-fw-1038-fh-598-pd-1&amp;rpt=simage&amp;img_url=http://cs10533.userapi.com/u162172237/-6/s_b934a300.jpg" TargetMode="External"/><Relationship Id="rId7" Type="http://schemas.openxmlformats.org/officeDocument/2006/relationships/hyperlink" Target="http://images.yandex.ru/yandsearch?text=%20%D0%BA%D1%80%D0%BE%D1%82%20%20%D0%BA%D0%B0%D1%80%D1%82%D0%B8%D0%BD%D0%BA%D0%B8&amp;fp=0&amp;pos=11&amp;uinfo=ww-1263-wh-847-fw-1038-fh-598-pd-1&amp;rpt=simage&amp;img_url=http://katyaburg.ru/sites/default/files/givotnie_pricolnie_foto_266.jpg" TargetMode="External"/><Relationship Id="rId2" Type="http://schemas.openxmlformats.org/officeDocument/2006/relationships/hyperlink" Target="http://images.yandex.ru/yandsearch?source=wiz&amp;fp=0&amp;text=%D0%BB%D0%B5%D1%81%D0%BE%D0%B2%D0%B8%D1%87%D0%BE%D0%BA%20%D0%BA%D0%B0%D1%80%D1%82%D0%B8%D0%BD%D0%BA%D0%B8&amp;noreask=1&amp;pos=0&amp;lr=47&amp;rpt=simage&amp;uinfo=ww-1263-wh-847-fw-1021-fh-598-pd-1&amp;img_url=http://www.stihi.ru/pics/2008/12/16/2518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text=%D0%B1%D0%B0%D1%80%D1%81%D1%83%D0%BA%20%20%D0%BA%D0%B0%D1%80%D1%82%D0%B8%D0%BD%D0%BA%D0%B8&amp;fp=0&amp;pos=11&amp;uinfo=ww-1263-wh-847-fw-1038-fh-598-pd-1&amp;rpt=simage&amp;img_url=http://i015.radikal.ru/1107/0f/cdbc4a8f81c6.jpg" TargetMode="External"/><Relationship Id="rId11" Type="http://schemas.openxmlformats.org/officeDocument/2006/relationships/hyperlink" Target="http://images.yandex.ru/yandsearch?text=%D0%BB%D0%B0%D1%81%D1%82%D0%BE%D1%87%D0%BA%D0%B0%20%20%20%D0%BA%D0%B0%D1%80%D1%82%D0%B8%D0%BD%D0%BA%D0%B8&amp;fp=0&amp;pos=10&amp;uinfo=ww-1263-wh-847-fw-1038-fh-598-pd-1&amp;rpt=simage&amp;img_url=http://ua4.rimg.info/1979568_5f85af824bedb2c380540.jpg" TargetMode="External"/><Relationship Id="rId5" Type="http://schemas.openxmlformats.org/officeDocument/2006/relationships/hyperlink" Target="http://images.yandex.ru/yandsearch?text=%D0%B7%D0%B0%D1%8F%D1%86%20%D0%BA%D0%B0%D1%80%D1%82%D0%B8%D0%BD%D0%BA%D0%B8&amp;fp=0&amp;pos=4&amp;uinfo=ww-1263-wh-847-fw-1038-fh-598-pd-1&amp;rpt=simage&amp;img_url=http://kemclub.ru/best/3524737.jpg" TargetMode="External"/><Relationship Id="rId10" Type="http://schemas.openxmlformats.org/officeDocument/2006/relationships/hyperlink" Target="http://images.yandex.ru/yandsearch?text=%D1%81%D0%B8%D0%BD%D0%B8%D1%86%D0%B0%20%20%D0%BA%D0%B0%D1%80%D1%82%D0%B8%D0%BD%D0%BA%D0%B8&amp;fp=0&amp;pos=8&amp;uinfo=ww-1263-wh-847-fw-1038-fh-598-pd-1&amp;rpt=simage&amp;img_url=http://sinizi.narod.ru/singal1.jpg" TargetMode="External"/><Relationship Id="rId4" Type="http://schemas.openxmlformats.org/officeDocument/2006/relationships/hyperlink" Target="http://images.yandex.ru/yandsearch?p=6&amp;text=%D0%BC%D0%B5%D0%B4%D0%B2%D0%B5%D0%B4%D1%8C%20%D0%BA%D0%B0%D1%80%D1%82%D0%B8%D0%BD%D0%BA%D0%B8&amp;fp=6&amp;pos=199&amp;uinfo=ww-1263-wh-847-fw-1038-fh-598-pd-1&amp;rpt=simage&amp;img_url=http://img1.liveinternet.ru/images/attach/c/4/78/767/78767901_4_oktyabrya__Vsemirnuyy_den_zaschituy_zhivotnuyh_29.jpg" TargetMode="External"/><Relationship Id="rId9" Type="http://schemas.openxmlformats.org/officeDocument/2006/relationships/hyperlink" Target="http://images.yandex.ru/yandsearch?p=4&amp;text=%D0%B2%D0%BE%D1%80%D0%BE%D0%B1%D0%B5%D0%B9%20%20%20%D0%BA%D0%B0%D1%80%D1%82%D0%B8%D0%BD%D0%BA%D0%B8&amp;fp=4&amp;pos=144&amp;uinfo=ww-1263-wh-847-fw-1038-fh-598-pd-1&amp;rpt=simage&amp;img_url=http://cs407416.userapi.com/u182441070/e_105bb006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20688"/>
            <a:ext cx="90364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rgbClr val="2F1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Внеклассное мероприятие </a:t>
            </a:r>
          </a:p>
          <a:p>
            <a:pPr algn="ctr"/>
            <a:r>
              <a:rPr lang="ru-RU" sz="4000" dirty="0" smtClean="0">
                <a:solidFill>
                  <a:srgbClr val="2F1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гостях </a:t>
            </a:r>
            <a:r>
              <a:rPr lang="ru-RU" sz="4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40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Старичка-</a:t>
            </a:r>
            <a:r>
              <a:rPr lang="ru-RU" sz="4000" dirty="0" err="1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Лесовичка</a:t>
            </a:r>
            <a:r>
              <a:rPr lang="ru-RU" sz="40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40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rgbClr val="2F1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класс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6606" y="4509120"/>
            <a:ext cx="505151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«СОШ имени А.Джанибекова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.Растопуловка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Агамбетова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Вераника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Эдуардовна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94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mg01.chitalnya.ru/upload/354/75643143337219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908720"/>
            <a:ext cx="4762500" cy="5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7823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1. Разминка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10081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а) Кто был летом рыжий, а зимой становится серый?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Агамбетовы\Downloads\68644576_0013012Bel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903" y="2045671"/>
            <a:ext cx="5760640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95552" y="5949280"/>
            <a:ext cx="14763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белка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068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б) Что делает ёж зимой?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73081"/>
            <a:ext cx="6192688" cy="4634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1720" y="4869160"/>
            <a:ext cx="20205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Ёж спит.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329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  <a:t>в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  <a:t>)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  <a:t>Какое хвойное дерево сбрасывает на зиму листву?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628800"/>
            <a:ext cx="4951323" cy="5039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84336" y="5796582"/>
            <a:ext cx="30540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лиственница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327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  <a:t>г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  <a:t>)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  <a:t>У каких деревьев осенью листья красные?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167" y="1728782"/>
            <a:ext cx="4104456" cy="4482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00806"/>
            <a:ext cx="3528392" cy="4482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44271" y="6045968"/>
            <a:ext cx="22322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рябина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44208" y="6045967"/>
            <a:ext cx="13516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клён</a:t>
            </a:r>
            <a:endParaRPr lang="ru-RU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661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  <a:t>д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  <a:t>)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  <a:t>Какой зверь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  <a:t>похож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  <a:t>на ежа?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5"/>
            <a:ext cx="3168352" cy="528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23455" y="1484784"/>
            <a:ext cx="4771663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48364" y="5373216"/>
            <a:ext cx="25218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дикобраз</a:t>
            </a:r>
            <a:endParaRPr lang="ru-RU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9731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е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)Какие цветы расцветают весной первыми?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Агамбетовы\Documents\Новый точечный рисунок (2)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509" y="1556792"/>
            <a:ext cx="4464496" cy="279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56792"/>
            <a:ext cx="4148844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6352" y="3585210"/>
            <a:ext cx="34666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м</a:t>
            </a:r>
            <a:r>
              <a:rPr lang="ru-RU" sz="4000" b="1" dirty="0" smtClean="0">
                <a:solidFill>
                  <a:srgbClr val="C00000"/>
                </a:solidFill>
              </a:rPr>
              <a:t>ать-и-мачеха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13994" y="3585210"/>
            <a:ext cx="32435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подснежники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30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  <a:t>ж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  <a:t>)Какая птица выводит птенцов зимой?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96823"/>
            <a:ext cx="6323293" cy="5197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95736" y="5667345"/>
            <a:ext cx="13805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клёст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555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 «Закончи пословицы и поговорки»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</a:rPr>
              <a:t>1) Не за то волка бьют, что сер, а за то </a:t>
            </a:r>
            <a:r>
              <a:rPr lang="ru-RU" b="1" dirty="0">
                <a:solidFill>
                  <a:srgbClr val="7030A0"/>
                </a:solidFill>
              </a:rPr>
              <a:t>…</a:t>
            </a:r>
            <a:endParaRPr lang="ru-RU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(что овцу съел)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</a:rPr>
              <a:t>2) Волка ноги…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(кормят)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</a:rPr>
              <a:t>3) Не учи орла летать, а соловья …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(петь)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</a:rPr>
              <a:t>4) Здоровое дерево дятел …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(не долбит)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51152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3300"/>
                </a:solidFill>
              </a:rPr>
              <a:t>3</a:t>
            </a:r>
            <a:r>
              <a:rPr lang="ru-RU" b="1" dirty="0" smtClean="0">
                <a:solidFill>
                  <a:srgbClr val="FF3300"/>
                </a:solidFill>
              </a:rPr>
              <a:t>. «Загадочные животные»</a:t>
            </a:r>
            <a:endParaRPr lang="ru-RU" b="1" dirty="0">
              <a:solidFill>
                <a:srgbClr val="FF33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63096"/>
            <a:ext cx="8229600" cy="6165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b="1" dirty="0" smtClean="0">
                <a:solidFill>
                  <a:srgbClr val="3333CC"/>
                </a:solidFill>
              </a:rPr>
              <a:t>СОЛЬ </a:t>
            </a:r>
          </a:p>
          <a:p>
            <a:pPr marL="0" indent="0">
              <a:buNone/>
            </a:pPr>
            <a:r>
              <a:rPr lang="ru-RU" sz="6000" b="1" i="1" dirty="0" smtClean="0">
                <a:solidFill>
                  <a:srgbClr val="00B050"/>
                </a:solidFill>
              </a:rPr>
              <a:t>(лось)</a:t>
            </a:r>
          </a:p>
        </p:txBody>
      </p:sp>
      <p:pic>
        <p:nvPicPr>
          <p:cNvPr id="5122" name="Picture 2" descr="http://static.ngs.ru/news/preview/fe51f599fe2c67ca550aab9f3da6b4480cff02a2_66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060848"/>
            <a:ext cx="5256584" cy="394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2804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3"/>
            <a:ext cx="8229600" cy="16561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6000" b="1" dirty="0" smtClean="0">
                <a:solidFill>
                  <a:srgbClr val="3333CC"/>
                </a:solidFill>
              </a:rPr>
              <a:t> </a:t>
            </a:r>
            <a:r>
              <a:rPr lang="ru-RU" sz="6000" b="1" dirty="0">
                <a:solidFill>
                  <a:srgbClr val="3333CC"/>
                </a:solidFill>
              </a:rPr>
              <a:t>ЛАКБЕ </a:t>
            </a:r>
            <a:endParaRPr lang="ru-RU" sz="6000" b="1" dirty="0" smtClean="0">
              <a:solidFill>
                <a:srgbClr val="3333CC"/>
              </a:solidFill>
            </a:endParaRPr>
          </a:p>
          <a:p>
            <a:pPr marL="0" indent="0">
              <a:buNone/>
            </a:pPr>
            <a:r>
              <a:rPr lang="ru-RU" sz="6000" b="1" i="1" dirty="0">
                <a:solidFill>
                  <a:srgbClr val="00B050"/>
                </a:solidFill>
              </a:rPr>
              <a:t>(белка)</a:t>
            </a:r>
          </a:p>
          <a:p>
            <a:pPr marL="0" indent="0">
              <a:buNone/>
            </a:pPr>
            <a:endParaRPr lang="ru-RU" sz="6000" dirty="0"/>
          </a:p>
        </p:txBody>
      </p:sp>
      <p:pic>
        <p:nvPicPr>
          <p:cNvPr id="2050" name="Picture 2" descr="C:\Users\1\Documents\2047125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76672"/>
            <a:ext cx="5344021" cy="5344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0470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b="1" dirty="0" smtClean="0">
                <a:solidFill>
                  <a:srgbClr val="3333CC"/>
                </a:solidFill>
              </a:rPr>
              <a:t>РОКТ</a:t>
            </a:r>
            <a:r>
              <a:rPr lang="ru-RU" sz="6000" dirty="0" smtClean="0">
                <a:solidFill>
                  <a:srgbClr val="3333CC"/>
                </a:solidFill>
              </a:rPr>
              <a:t> </a:t>
            </a:r>
            <a:endParaRPr lang="ru-RU" sz="6000" dirty="0">
              <a:solidFill>
                <a:srgbClr val="3333CC"/>
              </a:solidFill>
            </a:endParaRPr>
          </a:p>
          <a:p>
            <a:pPr marL="0" indent="0">
              <a:buNone/>
            </a:pPr>
            <a:r>
              <a:rPr lang="ru-RU" sz="6000" b="1" i="1" dirty="0">
                <a:solidFill>
                  <a:srgbClr val="00B050"/>
                </a:solidFill>
              </a:rPr>
              <a:t>(крот)</a:t>
            </a:r>
          </a:p>
          <a:p>
            <a:endParaRPr lang="ru-RU" sz="6000" b="1" dirty="0">
              <a:solidFill>
                <a:srgbClr val="00B050"/>
              </a:solidFill>
            </a:endParaRPr>
          </a:p>
        </p:txBody>
      </p:sp>
      <p:pic>
        <p:nvPicPr>
          <p:cNvPr id="3074" name="Picture 2" descr="C:\Users\1\Documents\af3d6ca4-0280-4084-aecd-b25d3c7d3608.jpg.thumbna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62846"/>
            <a:ext cx="5586516" cy="521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2414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ru-RU" sz="6000" b="1" dirty="0" smtClean="0">
                <a:solidFill>
                  <a:srgbClr val="3333CC"/>
                </a:solidFill>
              </a:rPr>
              <a:t>КУРСБА</a:t>
            </a:r>
            <a:r>
              <a:rPr lang="ru-RU" sz="6000" dirty="0" smtClean="0"/>
              <a:t> </a:t>
            </a:r>
            <a:endParaRPr lang="ru-RU" sz="6000" dirty="0"/>
          </a:p>
          <a:p>
            <a:pPr marL="0" indent="0">
              <a:buNone/>
            </a:pPr>
            <a:r>
              <a:rPr lang="ru-RU" sz="6000" b="1" i="1" dirty="0">
                <a:solidFill>
                  <a:srgbClr val="00B050"/>
                </a:solidFill>
              </a:rPr>
              <a:t>(барсук)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Picture 2" descr="http://russianlearn.com/images/photos/barsu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420888"/>
            <a:ext cx="5619750" cy="384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886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201622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6000" b="1" dirty="0" smtClean="0">
                <a:solidFill>
                  <a:srgbClr val="3333CC"/>
                </a:solidFill>
              </a:rPr>
              <a:t>ДВЕМЕДЬ</a:t>
            </a:r>
            <a:r>
              <a:rPr lang="ru-RU" sz="6000" dirty="0" smtClean="0"/>
              <a:t> </a:t>
            </a:r>
            <a:endParaRPr lang="ru-RU" sz="6000" dirty="0"/>
          </a:p>
          <a:p>
            <a:pPr marL="0" indent="0" algn="ctr">
              <a:buNone/>
            </a:pPr>
            <a:r>
              <a:rPr lang="ru-RU" sz="6000" b="1" i="1" dirty="0" smtClean="0">
                <a:solidFill>
                  <a:srgbClr val="00B050"/>
                </a:solidFill>
              </a:rPr>
              <a:t>(</a:t>
            </a:r>
            <a:r>
              <a:rPr lang="ru-RU" sz="6000" b="1" i="1" dirty="0">
                <a:solidFill>
                  <a:srgbClr val="00B050"/>
                </a:solidFill>
              </a:rPr>
              <a:t>медведь) </a:t>
            </a:r>
          </a:p>
          <a:p>
            <a:endParaRPr lang="ru-RU" sz="6000" dirty="0"/>
          </a:p>
        </p:txBody>
      </p:sp>
      <p:pic>
        <p:nvPicPr>
          <p:cNvPr id="2050" name="Picture 2" descr="http://img1.liveinternet.ru/images/attach/c/2/82/955/82955523_9926c0064f1f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564904"/>
            <a:ext cx="5328592" cy="400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861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b="1" dirty="0" smtClean="0">
                <a:solidFill>
                  <a:srgbClr val="3333CC"/>
                </a:solidFill>
              </a:rPr>
              <a:t>ЦАЗЯ</a:t>
            </a:r>
            <a:r>
              <a:rPr lang="ru-RU" sz="6000" dirty="0" smtClean="0"/>
              <a:t> </a:t>
            </a:r>
            <a:endParaRPr lang="ru-RU" sz="6000" dirty="0"/>
          </a:p>
          <a:p>
            <a:pPr marL="0" indent="0">
              <a:buNone/>
            </a:pPr>
            <a:r>
              <a:rPr lang="ru-RU" sz="6000" b="1" i="1" dirty="0">
                <a:solidFill>
                  <a:srgbClr val="00B050"/>
                </a:solidFill>
              </a:rPr>
              <a:t>(заяц) </a:t>
            </a:r>
          </a:p>
          <a:p>
            <a:pPr marL="0" indent="0">
              <a:buNone/>
            </a:pPr>
            <a:endParaRPr lang="ru-RU" sz="6000" dirty="0"/>
          </a:p>
        </p:txBody>
      </p:sp>
      <p:pic>
        <p:nvPicPr>
          <p:cNvPr id="3074" name="Picture 2" descr="http://i51.fastpic.ru/big/2013/0308/e9/9bc4fb56bc3fe0f4a99707bb46a9ede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628800"/>
            <a:ext cx="58293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14801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006600"/>
                </a:solidFill>
              </a:rPr>
              <a:t>4. Кроссворд «Подарки леса»</a:t>
            </a:r>
            <a:endParaRPr lang="ru-RU" sz="4000" b="1" dirty="0">
              <a:solidFill>
                <a:srgbClr val="0066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91624" y="1707660"/>
            <a:ext cx="457200" cy="457200"/>
          </a:xfrm>
          <a:prstGeom prst="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8824" y="1700629"/>
            <a:ext cx="4810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2620" y="1703852"/>
            <a:ext cx="4810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03852"/>
            <a:ext cx="4810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6263" y="1248320"/>
            <a:ext cx="4810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6262" y="803322"/>
            <a:ext cx="4810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7897" y="2164571"/>
            <a:ext cx="4810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7896" y="2564904"/>
            <a:ext cx="4810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7895" y="2996952"/>
            <a:ext cx="4810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2619" y="2996951"/>
            <a:ext cx="4810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996950"/>
            <a:ext cx="4810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0048" y="2996949"/>
            <a:ext cx="4810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2193" y="2996948"/>
            <a:ext cx="4810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541524"/>
            <a:ext cx="4810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467268"/>
            <a:ext cx="4810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02932" y="3906453"/>
            <a:ext cx="4810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02932" y="4367346"/>
            <a:ext cx="4810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4" y="4810682"/>
            <a:ext cx="4810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4157" y="5272715"/>
            <a:ext cx="4810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86195" y="5725453"/>
            <a:ext cx="4810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2386" y="3910807"/>
            <a:ext cx="4810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25341" y="3910807"/>
            <a:ext cx="4762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5273" y="3906451"/>
            <a:ext cx="4762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0048" y="3906453"/>
            <a:ext cx="4762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" name="Picture 3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3206" y="5272715"/>
            <a:ext cx="4762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8592" y="5271430"/>
            <a:ext cx="4762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6" name="Picture 3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45300" y="5272714"/>
            <a:ext cx="4762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8843" y="5271430"/>
            <a:ext cx="4762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8" name="Picture 3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39431" y="3906452"/>
            <a:ext cx="4762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89938" y="17515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04277" y="1759692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Р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629837" y="1751594"/>
            <a:ext cx="351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И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063034" y="17647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Б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772181" y="1759692"/>
            <a:ext cx="295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Г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803697" y="304591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197873" y="3022537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29837" y="3015139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Р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071851" y="3015139"/>
            <a:ext cx="309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Е</a:t>
            </a:r>
            <a:endParaRPr lang="ru-RU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483945" y="3015139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Х</a:t>
            </a:r>
            <a:endParaRPr lang="ru-RU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917811" y="3015139"/>
            <a:ext cx="349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И</a:t>
            </a:r>
            <a:endParaRPr lang="ru-RU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784128" y="39482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123959" y="3932892"/>
            <a:ext cx="397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Ж</a:t>
            </a:r>
            <a:endParaRPr lang="ru-RU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617275" y="3951258"/>
            <a:ext cx="309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Ё</a:t>
            </a:r>
            <a:endParaRPr lang="ru-RU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063157" y="3951258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Л</a:t>
            </a:r>
            <a:endParaRPr lang="ru-RU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530071" y="3932892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У</a:t>
            </a:r>
            <a:endParaRPr lang="ru-RU" sz="2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967551" y="3946902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Д</a:t>
            </a:r>
            <a:endParaRPr lang="ru-RU" sz="2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371523" y="3943652"/>
            <a:ext cx="349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И</a:t>
            </a:r>
            <a:endParaRPr lang="ru-RU" sz="2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253977" y="529169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3579076" y="5311881"/>
            <a:ext cx="415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Ш</a:t>
            </a:r>
            <a:endParaRPr lang="ru-RU" sz="2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031955" y="5313166"/>
            <a:ext cx="349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И</a:t>
            </a:r>
            <a:endParaRPr lang="ru-RU" sz="20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4479037" y="5311881"/>
            <a:ext cx="415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Ш</a:t>
            </a:r>
            <a:endParaRPr lang="ru-RU" sz="20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957470" y="5311881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К</a:t>
            </a:r>
            <a:endParaRPr lang="ru-RU" sz="20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379888" y="5311881"/>
            <a:ext cx="351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И</a:t>
            </a:r>
            <a:endParaRPr lang="ru-RU" sz="20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213895" y="4339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3197874" y="843773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Д</a:t>
            </a:r>
            <a:endParaRPr lang="ru-RU" sz="20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221919" y="1278721"/>
            <a:ext cx="309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Е</a:t>
            </a:r>
            <a:endParaRPr lang="ru-RU" sz="2000" b="1" dirty="0"/>
          </a:p>
        </p:txBody>
      </p:sp>
      <p:sp>
        <p:nvSpPr>
          <p:cNvPr id="1024" name="TextBox 1023"/>
          <p:cNvSpPr txBox="1"/>
          <p:nvPr/>
        </p:nvSpPr>
        <p:spPr>
          <a:xfrm>
            <a:off x="3231050" y="2159802"/>
            <a:ext cx="309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Е</a:t>
            </a:r>
            <a:endParaRPr lang="ru-RU" sz="2000" b="1" dirty="0"/>
          </a:p>
        </p:txBody>
      </p:sp>
      <p:sp>
        <p:nvSpPr>
          <p:cNvPr id="1025" name="TextBox 1024"/>
          <p:cNvSpPr txBox="1"/>
          <p:nvPr/>
        </p:nvSpPr>
        <p:spPr>
          <a:xfrm>
            <a:off x="3212301" y="2596838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В</a:t>
            </a:r>
            <a:endParaRPr lang="ru-RU" sz="2000" b="1" dirty="0"/>
          </a:p>
        </p:txBody>
      </p:sp>
      <p:sp>
        <p:nvSpPr>
          <p:cNvPr id="1059" name="TextBox 1058"/>
          <p:cNvSpPr txBox="1"/>
          <p:nvPr/>
        </p:nvSpPr>
        <p:spPr>
          <a:xfrm>
            <a:off x="4071208" y="219481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060" name="TextBox 1059"/>
          <p:cNvSpPr txBox="1"/>
          <p:nvPr/>
        </p:nvSpPr>
        <p:spPr>
          <a:xfrm>
            <a:off x="4073633" y="2581975"/>
            <a:ext cx="308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З</a:t>
            </a:r>
            <a:endParaRPr lang="ru-RU" sz="2000" b="1" dirty="0"/>
          </a:p>
        </p:txBody>
      </p:sp>
      <p:sp>
        <p:nvSpPr>
          <p:cNvPr id="1061" name="TextBox 1060"/>
          <p:cNvSpPr txBox="1"/>
          <p:nvPr/>
        </p:nvSpPr>
        <p:spPr>
          <a:xfrm>
            <a:off x="4030120" y="3477961"/>
            <a:ext cx="4090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М</a:t>
            </a:r>
            <a:endParaRPr lang="ru-RU" sz="2000" b="1" dirty="0"/>
          </a:p>
        </p:txBody>
      </p:sp>
      <p:sp>
        <p:nvSpPr>
          <p:cNvPr id="1062" name="TextBox 1061"/>
          <p:cNvSpPr txBox="1"/>
          <p:nvPr/>
        </p:nvSpPr>
        <p:spPr>
          <a:xfrm>
            <a:off x="4077585" y="4393399"/>
            <a:ext cx="3321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Я</a:t>
            </a:r>
            <a:endParaRPr lang="ru-RU" sz="2000" b="1" dirty="0"/>
          </a:p>
        </p:txBody>
      </p:sp>
      <p:pic>
        <p:nvPicPr>
          <p:cNvPr id="1064" name="Picture 3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89557" y="6182215"/>
            <a:ext cx="4762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65" name="TextBox 1064"/>
          <p:cNvSpPr txBox="1"/>
          <p:nvPr/>
        </p:nvSpPr>
        <p:spPr>
          <a:xfrm>
            <a:off x="4043798" y="4851133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Н</a:t>
            </a:r>
          </a:p>
        </p:txBody>
      </p:sp>
      <p:sp>
        <p:nvSpPr>
          <p:cNvPr id="1066" name="TextBox 1065"/>
          <p:cNvSpPr txBox="1"/>
          <p:nvPr/>
        </p:nvSpPr>
        <p:spPr>
          <a:xfrm>
            <a:off x="4062233" y="5782105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К</a:t>
            </a:r>
            <a:endParaRPr lang="ru-RU" sz="2000" b="1" dirty="0"/>
          </a:p>
        </p:txBody>
      </p:sp>
      <p:sp>
        <p:nvSpPr>
          <p:cNvPr id="1067" name="TextBox 1066"/>
          <p:cNvSpPr txBox="1"/>
          <p:nvPr/>
        </p:nvSpPr>
        <p:spPr>
          <a:xfrm>
            <a:off x="4051972" y="6222666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416459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792088"/>
          </a:xfrm>
        </p:spPr>
        <p:txBody>
          <a:bodyPr/>
          <a:lstStyle/>
          <a:p>
            <a:r>
              <a:rPr lang="ru-RU" dirty="0" smtClean="0">
                <a:solidFill>
                  <a:srgbClr val="990000"/>
                </a:solidFill>
              </a:rPr>
              <a:t>5. «Узнай птицу»</a:t>
            </a:r>
            <a:endParaRPr lang="ru-RU" dirty="0">
              <a:solidFill>
                <a:srgbClr val="99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7" y="764704"/>
            <a:ext cx="3056815" cy="3186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64523" y="764704"/>
            <a:ext cx="3019646" cy="3186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9888" y="764703"/>
            <a:ext cx="3044112" cy="3186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7" y="3951044"/>
            <a:ext cx="3056817" cy="2906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2476" y="3951043"/>
            <a:ext cx="3021336" cy="290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53811" y="3951043"/>
            <a:ext cx="3090189" cy="290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72670" y="740177"/>
            <a:ext cx="18598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воробей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95936" y="764704"/>
            <a:ext cx="1795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соловей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16216" y="620688"/>
            <a:ext cx="1598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синица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07" y="3951042"/>
            <a:ext cx="1295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дятел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1879" y="3946254"/>
            <a:ext cx="19007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ласточка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53811" y="3789040"/>
            <a:ext cx="14805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голубь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285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289448"/>
            <a:ext cx="8229600" cy="114300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445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279" y="116632"/>
            <a:ext cx="8229600" cy="490066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Использованные ресурсы: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9094" y="476672"/>
            <a:ext cx="8999971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Лесовичок</a:t>
            </a:r>
            <a:r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images.yandex.ru/yandsearch?source=wiz&amp;fp=0&amp;text=%D0%BB%D0%B5%D1%81%D0%BE%D0%B2%D0%B8%D1%87%D0%BE%D0%BA%20%D0%BA%D0%B0%D1%80%D1%82%D0%B8%D0%BD%D0%BA%D0%B8&amp;noreask=1&amp;pos=0&amp;lr=47&amp;rpt=simage&amp;uinfo=ww-1263-wh-847-fw-1021-fh-598-pd-1&amp;img_url=http%3A%2F%2Fwww.stihi.ru%2Fpics%2F2008%2F12%2F16%2F2518.jpg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Белка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images.yandex.ru/yandsearch?p=30&amp;text=%D0%B1%D0%B5%D0%BB%D0%BA%D0%B0%20%D0%BA%D0%B0%D1%80%D1%82%D0%B8%D0%BD%D0%BA%D0%B8&amp;fp=30&amp;pos=902&amp;uinfo=ww-1263-wh-847-fw-1038-fh-598-pd-1&amp;rpt=simage&amp;img_url=http%3A%2F%2Fcs10533.userapi.com%2Fu162172237%2F-6%2Fs_b934a300.jpg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Медведь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images.yandex.ru/yandsearch?p=6&amp;text=%D0%BC%D0%B5%D0%B4%D0%B2%D0%B5%D0%B4%D1%8C%20%D0%BA%D0%B0%D1%80%D1%82%D0%B8%D0%BD%D0%BA%D0%B8&amp;fp=6&amp;pos=199&amp;uinfo=ww-1263-wh-847-fw-1038-fh-598-pd1&amp;rpt=simage&amp;img_url=http%3A%2F%2Fimg1.liveinternet.ru%2Fimages%2Fattach%2Fc%2F4%2F78%2F767%2F78767901_4_oktyabrya__Vsemirnuyy_den_zaschituy_zhivotnuyh_29.jpg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Заяц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http://images.yandex.ru/yandsearch?text=%D0%B7%D0%B0%D1%8F%D1%86%20%D0%BA%D0%B0%D1%80%D1%82%D0%B8%D0%BD%D0%BA%D0%B8&amp;fp=0&amp;pos=4&amp;uinfo=ww-1263-wh-847-fw-1038-fh-598-pd-1&amp;rpt=simage&amp;img_url=http%3A%2F%2Fkemclub.ru%2Fbest%2F3524737.jpg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Барсук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://images.yandex.ru/yandsearch?text=%D0%B1%D0%B0%D1%80%D1%81%D1%83%D0%BA%20%20%D0%BA%D0%B0%D1%80%D1%82%D0%B8%D0%BD%D0%BA%D0%B8&amp;fp=0&amp;pos=11&amp;uinfo=ww-1263-wh-847-fw-1038-fh-598-pd-1&amp;rpt=simage&amp;img_url=http%3A%2F%2Fi015.radikal.ru%2F1107%2F0f%2Fcdbc4a8f81c6.jpg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Крот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images.yandex.ru/yandsearch?text=%20%D0%BA%D1%80%D0%BE%D1%82%20%20%D0%BA%D0%B0%D1%80%D1%82%D0%B8%D0%BD%D0%BA%D0%B8&amp;fp=0&amp;pos=11&amp;uinfo=ww-1263-wh-847-fw-1038-fh-598-pd-1&amp;rpt=simage&amp;img_url=http%3A%2F%2Fkatyaburg.ru%2Fsites%2Fdefault%2Ffiles%2Fgivotnie_pricolnie_foto_266.jpg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Лось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://images.yandex.ru/yandsearch?text=%D0%BB%D0%BE%D1%81%D1%8C%20%20%20%D0%BA%D0%B0%D1%80%D1%82%D0%B8%D0%BD%D0%BA%D0%B8&amp;fp=0&amp;pos=9&amp;uinfo=ww-1263-wh-847-fw-1038-fh-598-pd-1&amp;rpt=simage&amp;img_url=http%3A%2F%2Fstatic.ngs.ru%2Fnews%2Fpreview%2Ffe51f599fe2c67ca550aab9f3da6b4480cff02a2_667.jpg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Воробей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://images.yandex.ru/yandsearch?p=4&amp;text=%D0%B2%D0%BE%D1%80%D0%BE%D0%B1%D0%B5%D0%B9%20%20%20%D0%BA%D0%B0%D1%80%D1%82%D0%B8%D0%BD%D0%BA%D0%B8&amp;fp=4&amp;pos=144&amp;uinfo=ww-1263-wh-847-fw-1038-fh-598-pd-1&amp;rpt=simage&amp;img_url=http%3A%2F%2Fcs407416.userapi.com%2Fu182441070%2Fe_105bb006.jpg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Синица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http://images.yandex.ru/yandsearch?text=%D1%81%D0%B8%D0%BD%D0%B8%D1%86%D0%B0%20%20%D0%BA%D0%B0%D1%80%D1%82%D0%B8%D0%BD%D0%BA%D0%B8&amp;fp=0&amp;pos=8&amp;uinfo=ww-1263-wh-847-fw-1038-fh-598-pd-1&amp;rpt=simage&amp;img_url=http%3A%2F%2Fsinizi.narod.ru%2Fsingal1.jpg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Ласточка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://images.yandex.ru/yandsearch?text=%D0%BB%D0%B0%D1%81%D1%82%D0%BE%D1%87%D0%BA%D0%B0%20%20%20%D0%BA%D0%B0%D1%80%D1%82%D0%B8%D0%BD%D0%BA%D0%B8&amp;fp=0&amp;pos=10&amp;uinfo=ww-1263-wh-847-fw-1038-fh-598-pd-1&amp;rpt=simage&amp;img_url=http%3A%2F%2Fua4.rimg.info%2F1979568_5f85af824bedb2c380540.jpg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197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Весна</Template>
  <TotalTime>396</TotalTime>
  <Words>302</Words>
  <Application>Microsoft Office PowerPoint</Application>
  <PresentationFormat>Экран (4:3)</PresentationFormat>
  <Paragraphs>101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1. Разминка</vt:lpstr>
      <vt:lpstr>Слайд 4</vt:lpstr>
      <vt:lpstr>в) Какое хвойное дерево сбрасывает на зиму листву?</vt:lpstr>
      <vt:lpstr>г) У каких деревьев осенью листья красные?</vt:lpstr>
      <vt:lpstr>д) Какой зверь похож на ежа?</vt:lpstr>
      <vt:lpstr>е)Какие цветы расцветают весной первыми?</vt:lpstr>
      <vt:lpstr>ж)Какая птица выводит птенцов зимой?</vt:lpstr>
      <vt:lpstr>2. «Закончи пословицы и поговорки»</vt:lpstr>
      <vt:lpstr>3. «Загадочные животные»</vt:lpstr>
      <vt:lpstr>Слайд 12</vt:lpstr>
      <vt:lpstr>Слайд 13</vt:lpstr>
      <vt:lpstr>Слайд 14</vt:lpstr>
      <vt:lpstr>Слайд 15</vt:lpstr>
      <vt:lpstr>Слайд 16</vt:lpstr>
      <vt:lpstr>4. Кроссворд «Подарки леса»</vt:lpstr>
      <vt:lpstr>5. «Узнай птицу»</vt:lpstr>
      <vt:lpstr>Спасибо за внимание!</vt:lpstr>
      <vt:lpstr>Использованные ресурсы: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 «В гостях у Старичка-Лесовичка» 3 класс</dc:title>
  <dc:creator>Вераника</dc:creator>
  <cp:lastModifiedBy>OLEG</cp:lastModifiedBy>
  <cp:revision>47</cp:revision>
  <dcterms:created xsi:type="dcterms:W3CDTF">2012-02-03T19:22:32Z</dcterms:created>
  <dcterms:modified xsi:type="dcterms:W3CDTF">2013-12-06T18:19:28Z</dcterms:modified>
</cp:coreProperties>
</file>