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63" r:id="rId3"/>
    <p:sldId id="271" r:id="rId4"/>
    <p:sldId id="264" r:id="rId5"/>
    <p:sldId id="266" r:id="rId6"/>
    <p:sldId id="265" r:id="rId7"/>
    <p:sldId id="267" r:id="rId8"/>
    <p:sldId id="268" r:id="rId9"/>
    <p:sldId id="259" r:id="rId10"/>
    <p:sldId id="260" r:id="rId11"/>
    <p:sldId id="262" r:id="rId12"/>
    <p:sldId id="269" r:id="rId13"/>
    <p:sldId id="270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81" r:id="rId22"/>
    <p:sldId id="280" r:id="rId23"/>
    <p:sldId id="279" r:id="rId24"/>
    <p:sldId id="282" r:id="rId25"/>
    <p:sldId id="283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FF"/>
    <a:srgbClr val="99FF66"/>
    <a:srgbClr val="C33DB3"/>
    <a:srgbClr val="F46C6F"/>
    <a:srgbClr val="FBF6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09" autoAdjust="0"/>
    <p:restoredTop sz="94660"/>
  </p:normalViewPr>
  <p:slideViewPr>
    <p:cSldViewPr>
      <p:cViewPr>
        <p:scale>
          <a:sx n="66" d="100"/>
          <a:sy n="66" d="100"/>
        </p:scale>
        <p:origin x="-1392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951083866498494"/>
          <c:y val="6.5585875984251973E-2"/>
          <c:w val="0.46528261565708423"/>
          <c:h val="0.9000782480314960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Китайцы 77,3%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0.00%</c:formatCode>
                <c:ptCount val="1"/>
                <c:pt idx="0">
                  <c:v>0.77300000000000002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Малайцы 14,1%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0.00%</c:formatCode>
                <c:ptCount val="1"/>
                <c:pt idx="0">
                  <c:v>0.14100000000000001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Индийцы 7,3%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0.00%</c:formatCode>
                <c:ptCount val="1"/>
                <c:pt idx="0">
                  <c:v>7.3000000000000037E-2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Пакистанцы,шриланкийцы и другие 1,3%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Лист1!$E$2</c:f>
              <c:numCache>
                <c:formatCode>0.00%</c:formatCode>
                <c:ptCount val="1"/>
                <c:pt idx="0">
                  <c:v>1.2999999999999998E-2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057344"/>
        <c:axId val="6096000"/>
        <c:axId val="0"/>
      </c:bar3DChart>
      <c:catAx>
        <c:axId val="6057344"/>
        <c:scaling>
          <c:orientation val="minMax"/>
        </c:scaling>
        <c:delete val="1"/>
        <c:axPos val="b"/>
        <c:majorTickMark val="out"/>
        <c:minorTickMark val="none"/>
        <c:tickLblPos val="none"/>
        <c:crossAx val="6096000"/>
        <c:crosses val="autoZero"/>
        <c:auto val="1"/>
        <c:lblAlgn val="ctr"/>
        <c:lblOffset val="100"/>
        <c:noMultiLvlLbl val="0"/>
      </c:catAx>
      <c:valAx>
        <c:axId val="6096000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60573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2853405123898165"/>
          <c:y val="0.24554210431534595"/>
          <c:w val="0.36282695529218878"/>
          <c:h val="0.5089157913693084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951083866498494"/>
          <c:y val="6.558587598425196E-2"/>
          <c:w val="0.4652826156570844"/>
          <c:h val="0.9000782480314960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Буддисты 32%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0.00%</c:formatCode>
                <c:ptCount val="1"/>
                <c:pt idx="0">
                  <c:v>0.32000000000000017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Приверженцы даосизма 22%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0.00%</c:formatCode>
                <c:ptCount val="1"/>
                <c:pt idx="0">
                  <c:v>0.22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Мусульмане 15%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0.00%</c:formatCode>
                <c:ptCount val="1"/>
                <c:pt idx="0">
                  <c:v>0.15000000000000008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Христиане 13%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Лист1!$E$2</c:f>
              <c:numCache>
                <c:formatCode>0.00%</c:formatCode>
                <c:ptCount val="1"/>
                <c:pt idx="0">
                  <c:v>0.13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Индуисты 3%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Лист1!$F$2</c:f>
              <c:numCache>
                <c:formatCode>0%</c:formatCode>
                <c:ptCount val="1"/>
                <c:pt idx="0">
                  <c:v>3.0000000000000002E-2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288896"/>
        <c:axId val="6290432"/>
        <c:axId val="0"/>
      </c:bar3DChart>
      <c:catAx>
        <c:axId val="6288896"/>
        <c:scaling>
          <c:orientation val="minMax"/>
        </c:scaling>
        <c:delete val="1"/>
        <c:axPos val="b"/>
        <c:majorTickMark val="out"/>
        <c:minorTickMark val="none"/>
        <c:tickLblPos val="none"/>
        <c:crossAx val="6290432"/>
        <c:crosses val="autoZero"/>
        <c:auto val="1"/>
        <c:lblAlgn val="ctr"/>
        <c:lblOffset val="100"/>
        <c:noMultiLvlLbl val="0"/>
      </c:catAx>
      <c:valAx>
        <c:axId val="6290432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62888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2853405123898165"/>
          <c:y val="0.24554210431534601"/>
          <c:w val="0.37146590585980133"/>
          <c:h val="0.6361447392116356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1F5C9E-6874-464C-BF1D-BD83FC9E52B7}" type="datetimeFigureOut">
              <a:rPr lang="ru-RU" smtClean="0"/>
              <a:pPr/>
              <a:t>03.10.2013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1D2F8A-98C0-4495-9AFE-3A7A3619B32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5307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3172-F189-401D-BD56-5FFC915CC094}" type="datetimeFigureOut">
              <a:rPr lang="ru-RU" smtClean="0"/>
              <a:pPr/>
              <a:t>03.10.2013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24FA-F914-4859-9796-85A841E542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3172-F189-401D-BD56-5FFC915CC094}" type="datetimeFigureOut">
              <a:rPr lang="ru-RU" smtClean="0"/>
              <a:pPr/>
              <a:t>03.10.2013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24FA-F914-4859-9796-85A841E542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3172-F189-401D-BD56-5FFC915CC094}" type="datetimeFigureOut">
              <a:rPr lang="ru-RU" smtClean="0"/>
              <a:pPr/>
              <a:t>03.10.2013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24FA-F914-4859-9796-85A841E542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3172-F189-401D-BD56-5FFC915CC094}" type="datetimeFigureOut">
              <a:rPr lang="ru-RU" smtClean="0"/>
              <a:pPr/>
              <a:t>03.10.2013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24FA-F914-4859-9796-85A841E542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3172-F189-401D-BD56-5FFC915CC094}" type="datetimeFigureOut">
              <a:rPr lang="ru-RU" smtClean="0"/>
              <a:pPr/>
              <a:t>03.10.2013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24FA-F914-4859-9796-85A841E542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3172-F189-401D-BD56-5FFC915CC094}" type="datetimeFigureOut">
              <a:rPr lang="ru-RU" smtClean="0"/>
              <a:pPr/>
              <a:t>03.10.2013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24FA-F914-4859-9796-85A841E542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3172-F189-401D-BD56-5FFC915CC094}" type="datetimeFigureOut">
              <a:rPr lang="ru-RU" smtClean="0"/>
              <a:pPr/>
              <a:t>03.10.2013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24FA-F914-4859-9796-85A841E542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3172-F189-401D-BD56-5FFC915CC094}" type="datetimeFigureOut">
              <a:rPr lang="ru-RU" smtClean="0"/>
              <a:pPr/>
              <a:t>03.10.2013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24FA-F914-4859-9796-85A841E542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3172-F189-401D-BD56-5FFC915CC094}" type="datetimeFigureOut">
              <a:rPr lang="ru-RU" smtClean="0"/>
              <a:pPr/>
              <a:t>03.10.2013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24FA-F914-4859-9796-85A841E542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3172-F189-401D-BD56-5FFC915CC094}" type="datetimeFigureOut">
              <a:rPr lang="ru-RU" smtClean="0"/>
              <a:pPr/>
              <a:t>03.10.2013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24FA-F914-4859-9796-85A841E542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3172-F189-401D-BD56-5FFC915CC094}" type="datetimeFigureOut">
              <a:rPr lang="ru-RU" smtClean="0"/>
              <a:pPr/>
              <a:t>03.10.2013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24FA-F914-4859-9796-85A841E542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73172-F189-401D-BD56-5FFC915CC094}" type="datetimeFigureOut">
              <a:rPr lang="ru-RU" smtClean="0"/>
              <a:pPr/>
              <a:t>03.10.2013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A24FA-F914-4859-9796-85A841E542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980728"/>
            <a:ext cx="8892480" cy="4536504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itchFamily="34" charset="0"/>
              </a:rPr>
              <a:t>Сингапур</a:t>
            </a:r>
            <a:br>
              <a:rPr lang="ru-RU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itchFamily="34" charset="0"/>
              </a:rPr>
            </a:br>
            <a:r>
              <a:rPr lang="en-US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itchFamily="34" charset="0"/>
              </a:rPr>
              <a:t>Singapore</a:t>
            </a:r>
            <a:r>
              <a:rPr lang="en-US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endParaRPr lang="ru-RU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Script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55776" y="5877272"/>
            <a:ext cx="44818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Работа по географии </a:t>
            </a:r>
            <a:r>
              <a:rPr lang="ru-RU" dirty="0" err="1" smtClean="0"/>
              <a:t>Мизиной</a:t>
            </a:r>
            <a:r>
              <a:rPr lang="ru-RU" dirty="0" smtClean="0"/>
              <a:t> К. 11-а класс</a:t>
            </a:r>
          </a:p>
          <a:p>
            <a:r>
              <a:rPr lang="ru-RU" dirty="0" smtClean="0"/>
              <a:t>ГБОУ школа №104 Санкт-Петербурга</a:t>
            </a:r>
          </a:p>
          <a:p>
            <a:r>
              <a:rPr lang="ru-RU" dirty="0" smtClean="0"/>
              <a:t>Учитель </a:t>
            </a:r>
            <a:r>
              <a:rPr lang="ru-RU" dirty="0" err="1" smtClean="0"/>
              <a:t>Шиженская</a:t>
            </a:r>
            <a:r>
              <a:rPr lang="ru-RU" dirty="0" smtClean="0"/>
              <a:t> Нина Николаевна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5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 descr="singaporefla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3768" y="1124744"/>
            <a:ext cx="4248472" cy="283054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23528" y="4077072"/>
            <a:ext cx="49320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Полумесяц символизирует подъем   молодой нации.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79912" y="0"/>
            <a:ext cx="1476173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Флаг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 flipV="1">
            <a:off x="5868144" y="3429000"/>
            <a:ext cx="1656184" cy="1800200"/>
          </a:xfrm>
          <a:prstGeom prst="straightConnector1">
            <a:avLst/>
          </a:prstGeom>
          <a:ln w="47625">
            <a:tailEnd type="arrow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5732512" y="1268760"/>
            <a:ext cx="1215752" cy="656456"/>
          </a:xfrm>
          <a:prstGeom prst="straightConnector1">
            <a:avLst/>
          </a:prstGeom>
          <a:ln w="47625">
            <a:tailEnd type="arrow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Овал 15"/>
          <p:cNvSpPr/>
          <p:nvPr/>
        </p:nvSpPr>
        <p:spPr>
          <a:xfrm>
            <a:off x="2627784" y="1052736"/>
            <a:ext cx="1800200" cy="1512168"/>
          </a:xfrm>
          <a:prstGeom prst="ellipse">
            <a:avLst/>
          </a:prstGeom>
          <a:solidFill>
            <a:schemeClr val="tx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 flipV="1">
            <a:off x="1691680" y="2276872"/>
            <a:ext cx="1368152" cy="1728192"/>
          </a:xfrm>
          <a:prstGeom prst="straightConnector1">
            <a:avLst/>
          </a:prstGeom>
          <a:ln w="47625">
            <a:tailEnd type="arrow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6948264" y="188640"/>
            <a:ext cx="2195736" cy="132343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Красный цвет символизирует равенство и богатство.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228184" y="5301208"/>
            <a:ext cx="3528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Белый – чистоту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5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0" name="Picture 2" descr="C:\Users\Карина\Pictures\асорти\сингапур\723px-Coat_of_arms_of_Singapore_(blazon)_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404664"/>
            <a:ext cx="4302448" cy="356454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3573016"/>
            <a:ext cx="93245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Щит с белым полумесяцем и пятью звездочками, образующих ровный круг. Каждая из звезд символизирует один из пяти идеалов страны: справедливость, демократию, мир, равенство и прогресс.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51920" y="0"/>
            <a:ext cx="1390445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Герб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 descr="5109-1366x7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140968"/>
            <a:ext cx="6611283" cy="3717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0" y="0"/>
            <a:ext cx="9144000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Столица: Сингапур</a:t>
            </a:r>
          </a:p>
          <a:p>
            <a:pPr>
              <a:buFont typeface="Arial" pitchFamily="34" charset="0"/>
              <a:buChar char="•"/>
            </a:pP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Государственный язык: английский, тамильский, китайский, малайский.</a:t>
            </a:r>
          </a:p>
          <a:p>
            <a:pPr>
              <a:buFont typeface="Arial" pitchFamily="34" charset="0"/>
              <a:buChar char="•"/>
            </a:pP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Парламентская республика</a:t>
            </a:r>
          </a:p>
          <a:p>
            <a:pPr>
              <a:buFont typeface="Arial" pitchFamily="34" charset="0"/>
              <a:buChar char="•"/>
            </a:pP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Президент: Тони Тан, 7-й по счету.</a:t>
            </a:r>
          </a:p>
          <a:p>
            <a:pPr>
              <a:buFont typeface="Arial" pitchFamily="34" charset="0"/>
              <a:buChar char="•"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Организации: Содружество наций, 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ООН,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Ассоциация государств Юго-Восточной Азии 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(ASEAN),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Азиатско-тихоокеанское экономическое сотрудничество 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(АТЭС),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 также 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(ВТО),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Движение неприсоединения.</a:t>
            </a:r>
            <a:r>
              <a:rPr lang="ru-RU" dirty="0" smtClean="0"/>
              <a:t> </a:t>
            </a:r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3" name="Рисунок 12" descr="9995-1366x76президент.jpg"/>
          <p:cNvPicPr>
            <a:picLocks noChangeAspect="1"/>
          </p:cNvPicPr>
          <p:nvPr/>
        </p:nvPicPr>
        <p:blipFill>
          <a:blip r:embed="rId3" cstate="print"/>
          <a:srcRect t="850" b="9907"/>
          <a:stretch>
            <a:fillRect/>
          </a:stretch>
        </p:blipFill>
        <p:spPr>
          <a:xfrm>
            <a:off x="6588225" y="3107300"/>
            <a:ext cx="2555776" cy="3750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7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Рисунок 10" descr="singapur.gif"/>
          <p:cNvPicPr>
            <a:picLocks noChangeAspect="1"/>
          </p:cNvPicPr>
          <p:nvPr/>
        </p:nvPicPr>
        <p:blipFill>
          <a:blip r:embed="rId2" cstate="print"/>
          <a:srcRect b="3252"/>
          <a:stretch>
            <a:fillRect/>
          </a:stretch>
        </p:blipFill>
        <p:spPr>
          <a:xfrm>
            <a:off x="3203848" y="0"/>
            <a:ext cx="5940152" cy="5085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4937955" cy="70480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S=7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0</a:t>
            </a:r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4,3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 </a:t>
            </a:r>
            <a:r>
              <a:rPr lang="ru-RU" sz="20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км²</a:t>
            </a:r>
            <a:endParaRPr lang="ru-RU" sz="2000" dirty="0" smtClean="0"/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Сингапур-город, островное государство </a:t>
            </a:r>
          </a:p>
          <a:p>
            <a:pPr>
              <a:buFont typeface="Arial" pitchFamily="34" charset="0"/>
              <a:buChar char="•"/>
            </a:pPr>
            <a:endParaRPr lang="ru-RU" sz="2000" b="1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Расположенный на 54 островах, в</a:t>
            </a:r>
          </a:p>
          <a:p>
            <a:r>
              <a:rPr lang="ru-RU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Юго-Восточной  Азии.</a:t>
            </a:r>
          </a:p>
          <a:p>
            <a:endParaRPr lang="ru-RU" sz="2000" b="1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Крупные острова: </a:t>
            </a:r>
            <a:r>
              <a:rPr lang="ru-RU" sz="2000" b="1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Теконг</a:t>
            </a:r>
            <a:r>
              <a:rPr lang="ru-RU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</a:t>
            </a:r>
          </a:p>
          <a:p>
            <a:r>
              <a:rPr lang="ru-RU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000" b="1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Убин</a:t>
            </a:r>
            <a:r>
              <a:rPr lang="ru-RU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  <a:r>
              <a:rPr lang="ru-RU" sz="2000" b="1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Сентоса</a:t>
            </a:r>
            <a:r>
              <a:rPr lang="ru-RU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  <a:p>
            <a:endParaRPr lang="ru-RU" sz="2000" b="1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Водная граница с Малайзией и</a:t>
            </a:r>
          </a:p>
          <a:p>
            <a:r>
              <a:rPr lang="ru-RU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Индонезией</a:t>
            </a:r>
          </a:p>
          <a:p>
            <a:endParaRPr lang="ru-RU" sz="2000" b="1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Самая высока точка: холм </a:t>
            </a:r>
            <a:r>
              <a:rPr lang="ru-RU" sz="2000" b="1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Букит</a:t>
            </a:r>
            <a:endParaRPr lang="ru-RU" sz="2000" b="1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Тимах=177м</a:t>
            </a:r>
          </a:p>
          <a:p>
            <a:endParaRPr lang="ru-RU" sz="2000" b="1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Омывается: Малаккский  и</a:t>
            </a:r>
          </a:p>
          <a:p>
            <a:r>
              <a:rPr lang="ru-RU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Сингапурский проливы</a:t>
            </a:r>
          </a:p>
          <a:p>
            <a:endParaRPr lang="ru-RU" sz="2000" b="1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Крупный город порт – Сингапур (4 млн. ч)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Время: Москва +4</a:t>
            </a:r>
          </a:p>
          <a:p>
            <a:pPr>
              <a:buFont typeface="Arial" pitchFamily="34" charset="0"/>
              <a:buChar char="•"/>
            </a:pPr>
            <a:endParaRPr lang="ru-RU" sz="1600" b="1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buFont typeface="Arial" pitchFamily="34" charset="0"/>
              <a:buChar char="•"/>
            </a:pPr>
            <a:endParaRPr lang="ru-RU" b="1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buFont typeface="Arial" pitchFamily="34" charset="0"/>
              <a:buChar char="•"/>
            </a:pPr>
            <a:endParaRPr lang="ru-RU" b="1" u="sng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9" name="Рисунок 8" descr="nautical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128" t="45636" r="30851" b="35297"/>
          <a:stretch>
            <a:fillRect/>
          </a:stretch>
        </p:blipFill>
        <p:spPr>
          <a:xfrm>
            <a:off x="7524328" y="2852936"/>
            <a:ext cx="288032" cy="288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6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 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 </a:t>
            </a:r>
            <a:endParaRPr lang="ru-RU" b="1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3" name="Рисунок 32" descr="1259702585900721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548680"/>
            <a:ext cx="4295775" cy="38195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2" name="Скругленная соединительная линия 11"/>
          <p:cNvCxnSpPr/>
          <p:nvPr/>
        </p:nvCxnSpPr>
        <p:spPr>
          <a:xfrm rot="5400000" flipH="1" flipV="1">
            <a:off x="3743908" y="368660"/>
            <a:ext cx="1368152" cy="1008112"/>
          </a:xfrm>
          <a:prstGeom prst="curvedConnector3">
            <a:avLst>
              <a:gd name="adj1" fmla="val 50000"/>
            </a:avLst>
          </a:prstGeom>
          <a:ln>
            <a:tailEnd type="arrow"/>
          </a:ln>
          <a:effectLst>
            <a:outerShdw blurRad="50800" dist="254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Скругленная соединительная линия 12"/>
          <p:cNvCxnSpPr/>
          <p:nvPr/>
        </p:nvCxnSpPr>
        <p:spPr>
          <a:xfrm flipV="1">
            <a:off x="4283968" y="548680"/>
            <a:ext cx="1440160" cy="1323528"/>
          </a:xfrm>
          <a:prstGeom prst="curvedConnector3">
            <a:avLst>
              <a:gd name="adj1" fmla="val 50000"/>
            </a:avLst>
          </a:prstGeom>
          <a:ln>
            <a:tailEnd type="arrow"/>
          </a:ln>
          <a:effectLst>
            <a:outerShdw blurRad="50800" dist="254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Скругленная соединительная линия 16"/>
          <p:cNvCxnSpPr/>
          <p:nvPr/>
        </p:nvCxnSpPr>
        <p:spPr>
          <a:xfrm rot="10800000">
            <a:off x="899592" y="1196752"/>
            <a:ext cx="2016224" cy="864096"/>
          </a:xfrm>
          <a:prstGeom prst="curvedConnector3">
            <a:avLst>
              <a:gd name="adj1" fmla="val 50000"/>
            </a:avLst>
          </a:prstGeom>
          <a:ln>
            <a:tailEnd type="arrow"/>
          </a:ln>
          <a:effectLst>
            <a:outerShdw blurRad="50800" dist="254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Скругленная соединительная линия 18"/>
          <p:cNvCxnSpPr/>
          <p:nvPr/>
        </p:nvCxnSpPr>
        <p:spPr>
          <a:xfrm rot="16200000" flipV="1">
            <a:off x="2123728" y="620688"/>
            <a:ext cx="1152128" cy="1152128"/>
          </a:xfrm>
          <a:prstGeom prst="curvedConnector3">
            <a:avLst>
              <a:gd name="adj1" fmla="val 50000"/>
            </a:avLst>
          </a:prstGeom>
          <a:ln>
            <a:tailEnd type="arrow"/>
          </a:ln>
          <a:effectLst>
            <a:outerShdw blurRad="50800" dist="254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 rot="402007">
            <a:off x="1290407" y="304826"/>
            <a:ext cx="20294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Малайзию (18%)</a:t>
            </a:r>
          </a:p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 rot="402007">
            <a:off x="786986" y="3174287"/>
            <a:ext cx="1843336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Из Японии(17%)</a:t>
            </a:r>
          </a:p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 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 rot="402007">
            <a:off x="6043541" y="726504"/>
            <a:ext cx="18517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Страны ЕС (6%)</a:t>
            </a:r>
          </a:p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 rot="402007">
            <a:off x="5107577" y="103419"/>
            <a:ext cx="18106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Тайвань(6%)</a:t>
            </a:r>
          </a:p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 rot="402007">
            <a:off x="3452399" y="86241"/>
            <a:ext cx="15161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Гонконг(8%)</a:t>
            </a:r>
          </a:p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27" name="Скругленная соединительная линия 26"/>
          <p:cNvCxnSpPr/>
          <p:nvPr/>
        </p:nvCxnSpPr>
        <p:spPr>
          <a:xfrm rot="5400000" flipH="1" flipV="1">
            <a:off x="5107868" y="1020924"/>
            <a:ext cx="1160512" cy="1080120"/>
          </a:xfrm>
          <a:prstGeom prst="curvedConnector3">
            <a:avLst>
              <a:gd name="adj1" fmla="val 50000"/>
            </a:avLst>
          </a:prstGeom>
          <a:ln>
            <a:tailEnd type="arrow"/>
          </a:ln>
          <a:effectLst>
            <a:outerShdw blurRad="50800" dist="254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 flipV="1">
            <a:off x="4716016" y="2564904"/>
            <a:ext cx="1224136" cy="12961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V="1">
            <a:off x="2339752" y="2276872"/>
            <a:ext cx="936104" cy="15121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H="1" flipV="1">
            <a:off x="5364088" y="2348880"/>
            <a:ext cx="1656184" cy="648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4" name="Прямоугольник 53"/>
          <p:cNvSpPr/>
          <p:nvPr/>
        </p:nvSpPr>
        <p:spPr>
          <a:xfrm rot="402007">
            <a:off x="436602" y="1000686"/>
            <a:ext cx="147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США(17%)</a:t>
            </a:r>
          </a:p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5" name="Прямоугольник 54"/>
          <p:cNvSpPr/>
          <p:nvPr/>
        </p:nvSpPr>
        <p:spPr>
          <a:xfrm rot="402007">
            <a:off x="5250017" y="3919399"/>
            <a:ext cx="2272434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Из Малайзии(17%)</a:t>
            </a:r>
          </a:p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 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6" name="Прямоугольник 55"/>
          <p:cNvSpPr/>
          <p:nvPr/>
        </p:nvSpPr>
        <p:spPr>
          <a:xfrm rot="402007">
            <a:off x="6186120" y="2983295"/>
            <a:ext cx="2272434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Из США(15%)</a:t>
            </a:r>
          </a:p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 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7" name="Прямоугольник 56"/>
          <p:cNvSpPr/>
          <p:nvPr/>
        </p:nvSpPr>
        <p:spPr>
          <a:xfrm rot="402007">
            <a:off x="3305800" y="4495463"/>
            <a:ext cx="2272434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Из КНР (5%)</a:t>
            </a:r>
          </a:p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 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58" name="Прямая со стрелкой 57"/>
          <p:cNvCxnSpPr/>
          <p:nvPr/>
        </p:nvCxnSpPr>
        <p:spPr>
          <a:xfrm flipV="1">
            <a:off x="4211960" y="2564904"/>
            <a:ext cx="0" cy="19442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3" name="Скругленный прямоугольник 62"/>
          <p:cNvSpPr/>
          <p:nvPr/>
        </p:nvSpPr>
        <p:spPr>
          <a:xfrm>
            <a:off x="5004048" y="5013176"/>
            <a:ext cx="4139952" cy="1844824"/>
          </a:xfrm>
          <a:prstGeom prst="roundRect">
            <a:avLst/>
          </a:prstGeom>
          <a:solidFill>
            <a:schemeClr val="accent1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0" y="5013176"/>
            <a:ext cx="4932040" cy="1844824"/>
          </a:xfrm>
          <a:prstGeom prst="roundRect">
            <a:avLst/>
          </a:prstGeom>
          <a:solidFill>
            <a:schemeClr val="accent1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5004048" y="5157192"/>
            <a:ext cx="4572000" cy="1754326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buFont typeface="Arial" pitchFamily="34" charset="0"/>
              <a:buChar char="•"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Импорт (ввоз) –  машины и </a:t>
            </a:r>
          </a:p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оборудование</a:t>
            </a:r>
          </a:p>
          <a:p>
            <a:pPr algn="ctr">
              <a:buFont typeface="Arial" pitchFamily="34" charset="0"/>
              <a:buChar char="•"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Топливо</a:t>
            </a:r>
          </a:p>
          <a:p>
            <a:pPr algn="ctr">
              <a:buFont typeface="Arial" pitchFamily="34" charset="0"/>
              <a:buChar char="•"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Химические товары</a:t>
            </a:r>
          </a:p>
          <a:p>
            <a:pPr algn="ctr">
              <a:buFont typeface="Arial" pitchFamily="34" charset="0"/>
              <a:buChar char="•"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Продовольствие</a:t>
            </a:r>
          </a:p>
          <a:p>
            <a:pPr>
              <a:buFont typeface="Arial" pitchFamily="34" charset="0"/>
              <a:buChar char="•"/>
            </a:pPr>
            <a:endParaRPr lang="ru-RU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0" y="5103674"/>
            <a:ext cx="50040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Экспорт (вывоз) – продукция электронной и электротехнической промышленности.</a:t>
            </a:r>
          </a:p>
          <a:p>
            <a:pPr algn="ctr">
              <a:buFont typeface="Arial" pitchFamily="34" charset="0"/>
              <a:buChar char="•"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потребительские товары</a:t>
            </a:r>
          </a:p>
          <a:p>
            <a:pPr algn="ctr">
              <a:buFont typeface="Arial" pitchFamily="34" charset="0"/>
              <a:buChar char="•"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Продукты переработки натурального каучука</a:t>
            </a:r>
          </a:p>
          <a:p>
            <a:pPr algn="ctr">
              <a:buFont typeface="Arial" pitchFamily="34" charset="0"/>
              <a:buChar char="•"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Нефтепродукты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6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 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 </a:t>
            </a:r>
            <a:endParaRPr lang="ru-RU" b="1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5856" y="0"/>
            <a:ext cx="2914196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Транспорт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764704"/>
            <a:ext cx="57241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Хорошо развиты все виды транспорта!</a:t>
            </a:r>
          </a:p>
          <a:p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 городу передвигаться лучше всего на общественном транспорте: густая сеть автобусов, метро и такси опутывает мегаполис и позволяет добираться до нужного места не только быстро, но и дешево. Любителям экзотики можно посоветовать посетить китайский квартал и покататься на велорикше.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170" name="Picture 2" descr="C:\Users\Карина\Pictures\асорти\сингапур\IMG_04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42856"/>
            <a:ext cx="4320480" cy="3233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C:\Users\Карина\Pictures\асорти\сингапур\1-singa-por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836712"/>
            <a:ext cx="3351858" cy="24072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C:\Users\Карина\Pictures\асорти\сингапур\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645024"/>
            <a:ext cx="4032448" cy="27881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8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 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 </a:t>
            </a:r>
            <a:endParaRPr lang="ru-RU" b="1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074" name="Picture 2" descr="C:\Users\Карина\Pictures\асорти\сингапур\sg-childre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207995">
            <a:off x="6517077" y="3027055"/>
            <a:ext cx="2139677" cy="16400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1115616" y="-171400"/>
            <a:ext cx="7272808" cy="923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spc="150" dirty="0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Население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620689"/>
            <a:ext cx="91440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 место по плотности. 4884 человек на 1 кв. км.</a:t>
            </a:r>
          </a:p>
          <a:p>
            <a:pPr algn="ctr">
              <a:buFont typeface="Arial" pitchFamily="34" charset="0"/>
              <a:buChar char="•"/>
            </a:pPr>
            <a:endParaRPr lang="ru-RU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После серьёзных национальных конфликтов  в 1960-е, правительство стало тщательно следить за национальными отношениями и провозгласило принцип гармонии, которому следуют системы образования, жилья, армии и других социальных сфер. </a:t>
            </a:r>
          </a:p>
          <a:p>
            <a:pPr algn="ctr">
              <a:buFont typeface="Arial" pitchFamily="34" charset="0"/>
              <a:buChar char="•"/>
            </a:pPr>
            <a:endParaRPr lang="ru-RU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 1970-х годов конфликты практически</a:t>
            </a:r>
          </a:p>
          <a:p>
            <a:pPr>
              <a:buFont typeface="Arial" pitchFamily="34" charset="0"/>
              <a:buChar char="•"/>
            </a:pP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прекратились. </a:t>
            </a:r>
          </a:p>
          <a:p>
            <a:pPr>
              <a:buFont typeface="Arial" pitchFamily="34" charset="0"/>
              <a:buChar char="•"/>
            </a:pPr>
            <a:endParaRPr lang="ru-RU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настоящее время запрещается носить в школах исламские платки. </a:t>
            </a:r>
          </a:p>
          <a:p>
            <a:pPr>
              <a:buFont typeface="Arial" pitchFamily="34" charset="0"/>
              <a:buChar char="•"/>
            </a:pPr>
            <a:endParaRPr lang="ru-RU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октябре 2005 за расистские комментарии один пользователь сети Интернет был приговорён к месяцу тюрьмы. </a:t>
            </a:r>
          </a:p>
          <a:p>
            <a:pPr>
              <a:buFont typeface="Arial" pitchFamily="34" charset="0"/>
              <a:buChar char="•"/>
            </a:pPr>
            <a:endParaRPr lang="ru-RU" sz="3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buFont typeface="Arial" pitchFamily="34" charset="0"/>
              <a:buChar char="•"/>
            </a:pPr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buFont typeface="Arial" pitchFamily="34" charset="0"/>
              <a:buChar char="•"/>
            </a:pPr>
            <a:endParaRPr lang="ru-RU" b="1" u="sng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323528" y="1052736"/>
            <a:ext cx="8568952" cy="534963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головок 3"/>
          <p:cNvSpPr txBox="1">
            <a:spLocks/>
          </p:cNvSpPr>
          <p:nvPr/>
        </p:nvSpPr>
        <p:spPr>
          <a:xfrm>
            <a:off x="1115616" y="0"/>
            <a:ext cx="7272808" cy="923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150" normalizeH="0" baseline="0" noProof="0" dirty="0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Национальный состав</a:t>
            </a:r>
            <a:endParaRPr kumimoji="0" lang="ru-RU" sz="5400" b="1" i="0" u="none" strike="noStrike" kern="1200" cap="none" spc="150" normalizeH="0" baseline="0" noProof="0" dirty="0">
              <a:ln w="11430"/>
              <a:solidFill>
                <a:srgbClr val="C0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323528" y="1412776"/>
          <a:ext cx="8496944" cy="4942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323528" y="1052736"/>
            <a:ext cx="8568952" cy="53496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головок 3"/>
          <p:cNvSpPr txBox="1">
            <a:spLocks/>
          </p:cNvSpPr>
          <p:nvPr/>
        </p:nvSpPr>
        <p:spPr>
          <a:xfrm>
            <a:off x="2555776" y="0"/>
            <a:ext cx="3923928" cy="923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spc="150" noProof="0" dirty="0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Религия</a:t>
            </a:r>
            <a:endParaRPr kumimoji="0" lang="ru-RU" sz="5400" b="1" i="0" u="none" strike="noStrike" kern="1200" cap="none" spc="150" normalizeH="0" baseline="0" noProof="0" dirty="0">
              <a:ln w="11430"/>
              <a:solidFill>
                <a:srgbClr val="C0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323528" y="1412776"/>
          <a:ext cx="8496944" cy="4942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8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 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 </a:t>
            </a:r>
            <a:endParaRPr lang="ru-RU" b="1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heavy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Fill>
                  <a:solidFill>
                    <a:schemeClr val="accent6">
                      <a:lumMod val="50000"/>
                    </a:schemeClr>
                  </a:solidFill>
                </a:uFill>
              </a:rPr>
              <a:t>Численность населения на июль 2003 составила </a:t>
            </a:r>
          </a:p>
          <a:p>
            <a:r>
              <a:rPr lang="ru-RU" sz="2400" b="1" u="heavy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Fill>
                  <a:solidFill>
                    <a:schemeClr val="accent6">
                      <a:lumMod val="50000"/>
                    </a:schemeClr>
                  </a:solidFill>
                </a:uFill>
              </a:rPr>
              <a:t>4609 тыс. человек. </a:t>
            </a:r>
          </a:p>
          <a:p>
            <a:endParaRPr lang="ru-RU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Прирост населения – 3,42%. </a:t>
            </a:r>
          </a:p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Высокая рождаемость</a:t>
            </a:r>
          </a:p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Низкая смертность</a:t>
            </a:r>
          </a:p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Средний возраст трудоспособного населения в Сингапуре составляет 36,5 лет</a:t>
            </a:r>
          </a:p>
          <a:p>
            <a:endParaRPr lang="ru-RU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Продолжительность жизни: 77-78 лет у мужчин </a:t>
            </a:r>
          </a:p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                                                83-85 лет у женщин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Рисунок 3" descr="naselenie_singapur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130187">
            <a:off x="141803" y="4383748"/>
            <a:ext cx="6790516" cy="2546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nationalday022-207x3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15821">
            <a:off x="7140945" y="4009495"/>
            <a:ext cx="1976527" cy="28645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sg-childre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018549">
            <a:off x="5885550" y="770021"/>
            <a:ext cx="2812616" cy="2156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Заголовок 3"/>
          <p:cNvSpPr txBox="1">
            <a:spLocks/>
          </p:cNvSpPr>
          <p:nvPr/>
        </p:nvSpPr>
        <p:spPr>
          <a:xfrm>
            <a:off x="467544" y="-171400"/>
            <a:ext cx="8280920" cy="14465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spc="150" dirty="0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Денежная единица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150" normalizeH="0" baseline="0" noProof="0" dirty="0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Сингапурский доллар</a:t>
            </a:r>
            <a:endParaRPr kumimoji="0" lang="ru-RU" sz="4400" b="1" i="0" u="none" strike="noStrike" kern="1200" cap="none" spc="150" normalizeH="0" baseline="0" noProof="0" dirty="0">
              <a:ln w="11430"/>
              <a:solidFill>
                <a:srgbClr val="C0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C:\Users\Карина\Pictures\асорти\сингапур\clp495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3810000" cy="1905000"/>
          </a:xfrm>
          <a:prstGeom prst="rect">
            <a:avLst/>
          </a:prstGeom>
          <a:noFill/>
        </p:spPr>
      </p:pic>
      <p:pic>
        <p:nvPicPr>
          <p:cNvPr id="1027" name="Picture 3" descr="C:\Users\Карина\Pictures\асорти\сингапур\f2f65e9502dfc382ea2355154626a5c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40968"/>
            <a:ext cx="3888432" cy="1880390"/>
          </a:xfrm>
          <a:prstGeom prst="rect">
            <a:avLst/>
          </a:prstGeom>
          <a:noFill/>
        </p:spPr>
      </p:pic>
      <p:pic>
        <p:nvPicPr>
          <p:cNvPr id="1028" name="Picture 4" descr="C:\Users\Карина\Pictures\асорти\сингапур\0_2ef14_3cd1ac70_XL.jpg"/>
          <p:cNvPicPr>
            <a:picLocks noChangeAspect="1" noChangeArrowheads="1"/>
          </p:cNvPicPr>
          <p:nvPr/>
        </p:nvPicPr>
        <p:blipFill>
          <a:blip r:embed="rId4" cstate="print"/>
          <a:srcRect b="50060"/>
          <a:stretch>
            <a:fillRect/>
          </a:stretch>
        </p:blipFill>
        <p:spPr bwMode="auto">
          <a:xfrm>
            <a:off x="0" y="5085184"/>
            <a:ext cx="3761492" cy="177281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851920" y="1772816"/>
            <a:ext cx="52920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Один доллар≈24 рубля 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95936" y="3501008"/>
            <a:ext cx="5148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Десять долларов≈249 рубля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23928" y="5445224"/>
            <a:ext cx="54360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Десять долларов≈1242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8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32452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Краткий исторический экскурс:</a:t>
            </a:r>
          </a:p>
          <a:p>
            <a:pPr algn="ctr"/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3 веке остров, на котором располагается Сингапур, назывался </a:t>
            </a:r>
            <a:r>
              <a:rPr lang="ru-RU" sz="2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Темасек</a:t>
            </a:r>
            <a: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и являлся одним из важнейших торговых центров империи </a:t>
            </a:r>
            <a:r>
              <a:rPr lang="ru-RU" sz="2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Шривиджая</a:t>
            </a:r>
            <a: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  <a:p>
            <a: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В середине 19-го (1867 г.) остров становится колонией Британской империи. </a:t>
            </a:r>
          </a:p>
          <a:p>
            <a: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Во время Второй мировой Сингапур попадает во власть Японии, но уже в 1959 году обретает независимость и начинает развиваться как самоуправляемое государство в составе Британской империи. </a:t>
            </a:r>
          </a:p>
          <a:p>
            <a:r>
              <a:rPr lang="ru-RU" sz="22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 августа 1965г. Сингапур является полностью независимым.</a:t>
            </a:r>
            <a:endParaRPr lang="ru-RU" sz="22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51520" y="1772816"/>
            <a:ext cx="79208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C:\Users\Карина\Pictures\асорти\сингапур\25962-1366x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105038"/>
            <a:ext cx="4896544" cy="2752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Карина\Pictures\асорти\сингапур\singapore-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7" y="4149080"/>
            <a:ext cx="3611893" cy="2708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476672"/>
            <a:ext cx="748883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Любой праздник в Сингапуре- это яркие карнавальные шествия, национальные танцы и музыка. Всего же в стране около 15-и официальных государственных праздников, среди которых особо выделяются национальные торжества: </a:t>
            </a:r>
          </a:p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Китайский новый год (23.01), </a:t>
            </a:r>
          </a:p>
          <a:p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Хари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райа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пуаса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(25.03.), </a:t>
            </a:r>
          </a:p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Праздник в честь Будды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Весак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(6.05.), </a:t>
            </a:r>
          </a:p>
          <a:p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Дивапали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(праздник огней 13.11.) и </a:t>
            </a:r>
          </a:p>
          <a:p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Хари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райа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хаджи (Святой день мусульман).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122" name="Picture 2" descr="C:\Users\Карина\Pictures\асорти\сингапур\1324699497_chinese_newyear_traditions.jpg"/>
          <p:cNvPicPr>
            <a:picLocks noChangeAspect="1" noChangeArrowheads="1"/>
          </p:cNvPicPr>
          <p:nvPr/>
        </p:nvPicPr>
        <p:blipFill>
          <a:blip r:embed="rId2" cstate="print"/>
          <a:srcRect l="18582" t="3282" r="30102" b="8035"/>
          <a:stretch>
            <a:fillRect/>
          </a:stretch>
        </p:blipFill>
        <p:spPr bwMode="auto">
          <a:xfrm>
            <a:off x="7164288" y="-1"/>
            <a:ext cx="1979712" cy="22773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C:\Users\Карина\Pictures\асорти\сингапур\dragon-boat-festival-3-head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2276872"/>
            <a:ext cx="3131840" cy="2087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5" name="Picture 5" descr="C:\Users\Карина\Pictures\асорти\сингапур\dragon-boat-festival-2012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4404494"/>
            <a:ext cx="3995936" cy="2453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5392245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Государственные праздники:</a:t>
            </a:r>
          </a:p>
        </p:txBody>
      </p:sp>
      <p:pic>
        <p:nvPicPr>
          <p:cNvPr id="5127" name="Picture 7" descr="C:\Users\Карина\Pictures\асорти\сингапур\13491243908848_w687h35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4425764"/>
            <a:ext cx="4680520" cy="2432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92696"/>
            <a:ext cx="91440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Тропический муссонный климат с постоянной температурой воздуха около 30°C. </a:t>
            </a:r>
          </a:p>
          <a:p>
            <a:pPr algn="ctr"/>
            <a:r>
              <a:rPr lang="ru-RU" sz="3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 ноября по февраль — время шквальных кратковременных ливней, но даже в это время минимальная температура достигает +19 °C, поэтому прилетать в Сингапур на отдых можно в любое время года.</a:t>
            </a:r>
            <a:endParaRPr lang="ru-RU" sz="3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5856" y="0"/>
            <a:ext cx="2424895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Климат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146" name="Picture 2" descr="C:\Users\Карина\Pictures\асорти\сингапур\Пляжи-Сентоз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77072"/>
            <a:ext cx="4198599" cy="2780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C:\Users\Карина\Pictures\асорти\сингапур\24799-1366x7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4149080"/>
            <a:ext cx="4818209" cy="2708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404664"/>
            <a:ext cx="91440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Уровень преступности  очень 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низкий </a:t>
            </a: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: можно оставлять вещи, документы и даже деньги где угодно</a:t>
            </a: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Times New Roman" pitchFamily="18" charset="0"/>
                <a:cs typeface="Arial" pitchFamily="34" charset="0"/>
              </a:rPr>
              <a:t> —</a:t>
            </a: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их не украдут.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ru-RU" sz="2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Вода настолько чиста, что ее можно пить из под крана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ru-RU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В стране запрещено: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ru-RU" sz="2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играть в азартные игры </a:t>
            </a:r>
            <a:endParaRPr kumimoji="0" lang="ru-RU" sz="2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употреблять жевательную резинку</a:t>
            </a:r>
            <a:endParaRPr kumimoji="0" lang="ru-RU" sz="2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Бросать на улице мусор.Штраф:500 SGD≈13 тысяч.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а за повторное нарушение  могут посадить в тюрьму.</a:t>
            </a:r>
            <a:endParaRPr kumimoji="0" lang="ru-RU" sz="2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Курение в закрытых общественных местах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штраф</a:t>
            </a: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Times New Roman" pitchFamily="18" charset="0"/>
                <a:cs typeface="Arial" pitchFamily="34" charset="0"/>
              </a:rPr>
              <a:t>—</a:t>
            </a: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1000 SGD≈25 тысяч.</a:t>
            </a:r>
            <a:endParaRPr kumimoji="0" lang="ru-RU" sz="2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Штраф за переход дороги в неположенном месте</a:t>
            </a: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Times New Roman" pitchFamily="18" charset="0"/>
                <a:cs typeface="Arial" pitchFamily="34" charset="0"/>
              </a:rPr>
              <a:t> —</a:t>
            </a: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500 SGD≈13 тысяч</a:t>
            </a:r>
            <a:endParaRPr kumimoji="0" lang="ru-RU" sz="2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за езду в машине без пристегнутого ремня безопасности≈13 тысяч</a:t>
            </a:r>
            <a:endParaRPr kumimoji="0" lang="ru-RU" sz="2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-171400"/>
            <a:ext cx="8840112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Безопасность туристов в Сингапуре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194" name="Picture 2" descr="C:\Users\Карина\Pictures\асорти\сингапур\safety-prohibit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844824"/>
            <a:ext cx="2795631" cy="1334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5" name="Picture 3" descr="C:\Users\Карина\Pictures\асорти\сингапур\safety_policem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21375" y="4932518"/>
            <a:ext cx="2422625" cy="19254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415698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Сингапур, благодаря жесткому законодательству и грамотно построенной службе полиции, является самым безопасным городом мира.  Здесь запрещено любое оружие и случаев вооруженных нападений и ограблений не бывает вообще. Даже продаваемые в магазинах кухонные ножи большого размера закруглены так, что нанести колющий удар невозможно.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Разрешена смертная казнь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Чиновники Сингапура работают очень четко и каждый чрезвычайно компетентен в своей области</a:t>
            </a:r>
            <a:r>
              <a:rPr kumimoji="0" lang="ru-RU" b="1" i="0" u="sng" strike="noStrike" cap="all" normalizeH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. Сингапур занял третье место в мире (среди самых </a:t>
            </a:r>
            <a:r>
              <a:rPr kumimoji="0" lang="ru-RU" b="1" i="0" u="sng" strike="noStrike" cap="all" normalizeH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некоррумпированных</a:t>
            </a:r>
            <a:r>
              <a:rPr kumimoji="0" lang="ru-RU" b="1" i="0" u="sng" strike="noStrike" cap="all" normalizeH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стран) уступив Новой Зеландии и Дании</a:t>
            </a:r>
            <a:r>
              <a:rPr kumimoji="0" lang="ru-RU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. </a:t>
            </a:r>
            <a:br>
              <a:rPr kumimoji="0" lang="ru-RU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 Чиновники получают очень высокие зарплаты, взятки не принимаются, а коррупционеров ждет виселица. </a:t>
            </a:r>
            <a:endParaRPr kumimoji="0" lang="ru-RU" sz="2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imes New Roman" pitchFamily="18" charset="0"/>
                <a:cs typeface="Tahoma" pitchFamily="34" charset="0"/>
              </a:rPr>
              <a:t>Сингапур: строгие законы и сладкая жизнь</a:t>
            </a:r>
            <a:endParaRPr lang="ru-RU" sz="2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29698" name="Picture 2" descr="C:\Users\Карина\Pictures\асорти\сингапур\singapore (1).jpg"/>
          <p:cNvPicPr>
            <a:picLocks noChangeAspect="1" noChangeArrowheads="1"/>
          </p:cNvPicPr>
          <p:nvPr/>
        </p:nvPicPr>
        <p:blipFill>
          <a:blip r:embed="rId2" cstate="print"/>
          <a:srcRect t="23797"/>
          <a:stretch>
            <a:fillRect/>
          </a:stretch>
        </p:blipFill>
        <p:spPr bwMode="auto">
          <a:xfrm>
            <a:off x="5004048" y="4882275"/>
            <a:ext cx="4139952" cy="1975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699" name="Picture 3" descr="C:\Users\Карина\Pictures\асорти\сингапур\172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898444"/>
            <a:ext cx="2411760" cy="19595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700" name="Picture 4" descr="C:\Users\Карина\Pictures\асорти\сингапур\0c081518163aafb2313437fe92bf6a8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4797152"/>
            <a:ext cx="2864463" cy="206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476672"/>
            <a:ext cx="914400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Сингапур признан лучшим городом для жизни в Азии, а в мировом рейтинге он занял в этой категории 26 место. Хотя, надо отметить, что по стоимости жизни Сингапур относят к самым дорогим городам мира.</a:t>
            </a:r>
            <a:br>
              <a:rPr kumimoji="0" lang="ru-RU" sz="16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6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В настоящее время Сингапур замыкает десятку самых дорогих городов мира. Высокая стоимость компенсируется высокими зарплатами, зависящими от образования и опыта,</a:t>
            </a:r>
            <a:r>
              <a:rPr kumimoji="0" lang="ru-RU" sz="1600" b="1" i="0" u="none" strike="noStrike" cap="all" normalizeH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и национальности</a:t>
            </a:r>
            <a:r>
              <a:rPr kumimoji="0" lang="ru-RU" sz="16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6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lang="ru-RU" sz="1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6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Чернорабочий на стройке получает ≈ 600 сингапурских долларов в месяц ≈15</a:t>
            </a:r>
            <a:r>
              <a:rPr kumimoji="0" lang="ru-RU" sz="1600" b="1" i="0" u="none" strike="noStrike" cap="all" normalizeH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тысяч</a:t>
            </a:r>
            <a:endParaRPr kumimoji="0" lang="ru-RU" sz="16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16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родавец в магазине – 1200-1500 SD(15 000-20 000рр),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</a:t>
            </a:r>
            <a:r>
              <a:rPr kumimoji="0" lang="ru-RU" sz="16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фисный планктон – 1500-2500 SD(20 000-62 000рр),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Г</a:t>
            </a:r>
            <a:r>
              <a:rPr kumimoji="0" lang="ru-RU" sz="16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рамотный IT специалист – 4000-8000 SD(100 000-200 000рр),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16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рофессор университета от 15 000 SD(380 000рр).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6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Выпускник вуза может рассчитывать на зарплату 2000 SD в</a:t>
            </a:r>
            <a:r>
              <a:rPr kumimoji="0" lang="ru-RU" sz="1600" b="1" i="0" u="none" strike="noStrike" cap="all" normalizeH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месяц(50 000рр),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6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Хороший выпускник хорошей специальности 3500-4000 SD(87 000-100 000рр).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6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Зарплата сильно зависит от страны, где был получен диплом о высшем образовании. </a:t>
            </a:r>
            <a:br>
              <a:rPr kumimoji="0" lang="ru-RU" sz="16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8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0"/>
            <a:ext cx="5670376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Завидные зарплаты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 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1746" name="Picture 2" descr="C:\Users\Карина\Pictures\асорти\сингапур\bigimg_3209.jpg"/>
          <p:cNvPicPr>
            <a:picLocks noChangeAspect="1" noChangeArrowheads="1"/>
          </p:cNvPicPr>
          <p:nvPr/>
        </p:nvPicPr>
        <p:blipFill>
          <a:blip r:embed="rId2" cstate="print"/>
          <a:srcRect t="12762" r="16108"/>
          <a:stretch>
            <a:fillRect/>
          </a:stretch>
        </p:blipFill>
        <p:spPr bwMode="auto">
          <a:xfrm>
            <a:off x="6479704" y="5018171"/>
            <a:ext cx="2664296" cy="1839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47" name="Picture 3" descr="C:\Users\Карина\Pictures\асорти\сингапур\singapore stude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5157192"/>
            <a:ext cx="2553707" cy="1700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48" name="Picture 4" descr="C:\Users\Карина\Pictures\асорти\сингапур\singapore-student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5004098"/>
            <a:ext cx="2952327" cy="1853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20688"/>
            <a:ext cx="914400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Мерлайон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 /</a:t>
            </a:r>
            <a:r>
              <a:rPr lang="ru-RU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мерлион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— мифическое животное, родственное грифонам и драконам, — встречается в нескольких художественных традициях. Изображение существа с головой льва и рыбьим хвостом, которое якобы охраняло древний Сингапур, испепеляя его врагов красным огненным взором</a:t>
            </a:r>
          </a:p>
          <a:p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Согласно легенде, давным-давно здесь обитало чудище с головой льва и туловищем рыбы, которое вставало на защиту местных жителей. При виде врага у него загорались глаза красным светом и испепеляли неприятелей. Если был сильный шторм, то он выходил из воды и спасал людей от гибели. </a:t>
            </a:r>
          </a:p>
          <a:p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 в память о спасителе выстроен </a:t>
            </a:r>
          </a:p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фонтан в виде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полурыбы-полульва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 </a:t>
            </a:r>
          </a:p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Его высота 8,6 м, вес 70 тонн </a:t>
            </a:r>
          </a:p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Автор-скульптор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Лим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Нанг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Сенг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 </a:t>
            </a:r>
          </a:p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Построен в 1972 году.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95736" y="0"/>
            <a:ext cx="5015860" cy="76944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Легенды Сингапура</a:t>
            </a:r>
          </a:p>
        </p:txBody>
      </p:sp>
      <p:pic>
        <p:nvPicPr>
          <p:cNvPr id="32771" name="Picture 3" descr="C:\Users\Карина\Pictures\асорти\сингапур\singapore-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01013" y="3489400"/>
            <a:ext cx="4491467" cy="3368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79512" y="528936"/>
            <a:ext cx="9144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В стране популярны китайская кухня, блюда из морепродуктов, суши.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ru-RU" sz="2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Китайская кухня: одно из блюд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Hainanese Chicken Rice – это ароматная курочка с рисом по-хайнаньски. Блюдо чрезвычайно популярно в Сингапуре .Подобным образом в Сингапуре готовят и утку, подавая ее с рисом, политую вкуснейшим темным соусом.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33795" name="Picture 3" descr="C:\Users\Карина\Pictures\асорти\сингапур\hainanese_chicken_rice.jpg"/>
          <p:cNvPicPr>
            <a:picLocks noChangeAspect="1" noChangeArrowheads="1"/>
          </p:cNvPicPr>
          <p:nvPr/>
        </p:nvPicPr>
        <p:blipFill>
          <a:blip r:embed="rId2" cstate="print"/>
          <a:srcRect b="8996"/>
          <a:stretch>
            <a:fillRect/>
          </a:stretch>
        </p:blipFill>
        <p:spPr bwMode="auto">
          <a:xfrm>
            <a:off x="3131840" y="3032691"/>
            <a:ext cx="6012160" cy="36475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1619672" y="-171400"/>
            <a:ext cx="6032870" cy="76944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Национальная кухня</a:t>
            </a:r>
          </a:p>
        </p:txBody>
      </p:sp>
      <p:pic>
        <p:nvPicPr>
          <p:cNvPr id="33796" name="Picture 4" descr="C:\Users\Карина\Pictures\асорти\сингапур\1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65104"/>
            <a:ext cx="3248596" cy="2167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2" name="Picture 2" descr="C:\Users\Карина\Pictures\асорти\сингапур\fish_head_curry.jpg"/>
          <p:cNvPicPr>
            <a:picLocks noChangeAspect="1" noChangeArrowheads="1"/>
          </p:cNvPicPr>
          <p:nvPr/>
        </p:nvPicPr>
        <p:blipFill>
          <a:blip r:embed="rId2" cstate="print"/>
          <a:srcRect b="7215"/>
          <a:stretch>
            <a:fillRect/>
          </a:stretch>
        </p:blipFill>
        <p:spPr bwMode="auto">
          <a:xfrm>
            <a:off x="4064000" y="2368402"/>
            <a:ext cx="5080000" cy="4489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43" name="Picture 3" descr="C:\Users\Карина\Pictures\асорти\сингапур\rendang.jpg"/>
          <p:cNvPicPr>
            <a:picLocks noChangeAspect="1" noChangeArrowheads="1"/>
          </p:cNvPicPr>
          <p:nvPr/>
        </p:nvPicPr>
        <p:blipFill>
          <a:blip r:embed="rId3" cstate="print"/>
          <a:srcRect b="11171"/>
          <a:stretch>
            <a:fillRect/>
          </a:stretch>
        </p:blipFill>
        <p:spPr bwMode="auto">
          <a:xfrm>
            <a:off x="0" y="4534282"/>
            <a:ext cx="3923928" cy="2323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44" name="Picture 4" descr="C:\Users\Карина\Pictures\асорти\сингапур\satay.jpg"/>
          <p:cNvPicPr>
            <a:picLocks noChangeAspect="1" noChangeArrowheads="1"/>
          </p:cNvPicPr>
          <p:nvPr/>
        </p:nvPicPr>
        <p:blipFill>
          <a:blip r:embed="rId4" cstate="print"/>
          <a:srcRect b="10867"/>
          <a:stretch>
            <a:fillRect/>
          </a:stretch>
        </p:blipFill>
        <p:spPr bwMode="auto">
          <a:xfrm>
            <a:off x="0" y="2422372"/>
            <a:ext cx="3347864" cy="2022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529208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Малайская кухня</a:t>
            </a:r>
          </a:p>
          <a:p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Satay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 – нежные маленькие шашлычки на бамбуковых палочках. Из различного мяса. Обычно подаются «букетом» из нескольких палочек шашлычка, с арахисовым соусом и рисом на гарнир. </a:t>
            </a:r>
          </a:p>
          <a:p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Rendang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 – блюдо из мяса (говядины, </a:t>
            </a:r>
          </a:p>
          <a:p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баранины, курицы или утки), в кокосовом молоке, с имбирем и большим количеством специй.</a:t>
            </a:r>
          </a:p>
          <a:p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39544" y="0"/>
            <a:ext cx="41044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Индийская кухня</a:t>
            </a:r>
          </a:p>
          <a:p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Fish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Head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Curry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 – голова рыбы в остром горячем соусе карри. Ее кушают с отварным рисом или хлебом, чтобы уменьшить остроту соуса. К этому блюду предлагают </a:t>
            </a:r>
          </a:p>
          <a:p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что – то вроде индийского пива или ледяной лимонад.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4788024" y="0"/>
            <a:ext cx="0" cy="24208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2656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Индийскую и малайскую пищу нужно есть только правой рукой.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Палочки никогда не оставляют в тарелке с едой, а кладут на специальную подставку или на стол возле тарелки.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ru-RU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Оставлять 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  <a:cs typeface="Arial" pitchFamily="34" charset="0"/>
              </a:rPr>
              <a:t>«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на чай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  <a:cs typeface="Arial" pitchFamily="34" charset="0"/>
              </a:rPr>
              <a:t>»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в Сингапуре необязательно, но от чаевых никто не откажется.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Большинство отелей и ресторанов, не надеясь на сознательность клиентов, сами включают в счёт дополнительные 10-15% 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  <a:cs typeface="Arial" pitchFamily="34" charset="0"/>
              </a:rPr>
              <a:t>«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за обслуживание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  <a:cs typeface="Arial" pitchFamily="34" charset="0"/>
              </a:rPr>
              <a:t>»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6867" name="Picture 3" descr="C:\Users\Карина\Pictures\асорти\сингапур\2401c2__03493ce93d_600.jpg"/>
          <p:cNvPicPr>
            <a:picLocks noChangeAspect="1" noChangeArrowheads="1"/>
          </p:cNvPicPr>
          <p:nvPr/>
        </p:nvPicPr>
        <p:blipFill>
          <a:blip r:embed="rId2" cstate="print"/>
          <a:srcRect b="49601"/>
          <a:stretch>
            <a:fillRect/>
          </a:stretch>
        </p:blipFill>
        <p:spPr bwMode="auto">
          <a:xfrm>
            <a:off x="-1" y="3717032"/>
            <a:ext cx="4549481" cy="314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 descr="C:\Users\Карина\Pictures\асорти\сингапур\2401c2__03493ce93d_600.jpg"/>
          <p:cNvPicPr>
            <a:picLocks noChangeAspect="1" noChangeArrowheads="1"/>
          </p:cNvPicPr>
          <p:nvPr/>
        </p:nvPicPr>
        <p:blipFill>
          <a:blip r:embed="rId2" cstate="print"/>
          <a:srcRect t="51659"/>
          <a:stretch>
            <a:fillRect/>
          </a:stretch>
        </p:blipFill>
        <p:spPr bwMode="auto">
          <a:xfrm>
            <a:off x="4618260" y="3861048"/>
            <a:ext cx="4525740" cy="299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88640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Сингапур- единственный в мире мегаполис, построенный с соблюдением всех канонов Фен </a:t>
            </a:r>
            <a:r>
              <a:rPr lang="ru-RU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Шуй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и архитектура и ландшафт  города до мелочей.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4819" name="Picture 3" descr="C:\Users\Карина\Pictures\асорти\сингапур\D4EEF2EEE3F0E0F4E8FF20D1E8EDE3E0EFF3F0E02E20D1E8EDE3E0EFF3F02E20D3F2F0EE20E220D1E8EDE3E0EFF3F0E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92896"/>
            <a:ext cx="5004569" cy="3359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20" name="Picture 4" descr="C:\Users\Карина\Pictures\асорти\сингапур\singapo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0000" y="1484784"/>
            <a:ext cx="4064000" cy="2692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21" name="Picture 5" descr="C:\Users\Карина\Pictures\асорти\сингапур\tradizii-singapura-13346061437772_w514h3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3850571"/>
            <a:ext cx="4067944" cy="3007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 курортного комплекс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Marina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Bay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Sands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 -один из самых роскошных отелей мира, строительством которого занималась компания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Las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Vegas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Sands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 </a:t>
            </a:r>
          </a:p>
          <a:p>
            <a:pPr algn="ctr"/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Три огромные 58-этажные башни курорта соединены единой «палубой»,длинной в 340м , на которой расположен бассейн, зона отдыха для гостей отеля и смотровая площадка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Marina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Sky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Park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 На территории отеля находится самое крупное и дорогое казино мира, стоимостью около 8 миллиардов долларов</a:t>
            </a:r>
          </a:p>
        </p:txBody>
      </p:sp>
      <p:pic>
        <p:nvPicPr>
          <p:cNvPr id="37890" name="Picture 2" descr="C:\Users\Карина\Pictures\асорти\сингапур\397248-1366x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320388"/>
            <a:ext cx="8064896" cy="4537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" name="Picture 8" descr="C:\Users\Карина\Pictures\асорти\сингапур\Marina-Bay-Sands-Hotel11-1024x6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2296" y="0"/>
            <a:ext cx="4391704" cy="2924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7" descr="C:\Users\Карина\Pictures\асорти\сингапур\L88kn5fb_Z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499992" cy="2996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C:\Users\Карина\Pictures\асорти\сингапур\8a7841a2eec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2977735"/>
            <a:ext cx="7416824" cy="3880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1190</TotalTime>
  <Words>697</Words>
  <Application>Microsoft Office PowerPoint</Application>
  <PresentationFormat>Экран (4:3)</PresentationFormat>
  <Paragraphs>181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Сингапур Singapore 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Сингапур</dc:title>
  <dc:creator>Карина</dc:creator>
  <cp:lastModifiedBy>Пользователь</cp:lastModifiedBy>
  <cp:revision>125</cp:revision>
  <dcterms:created xsi:type="dcterms:W3CDTF">2013-01-07T21:00:59Z</dcterms:created>
  <dcterms:modified xsi:type="dcterms:W3CDTF">2013-10-03T18:53:45Z</dcterms:modified>
</cp:coreProperties>
</file>