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04.05.2014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04.05.2014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04.05.2014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04.05.2014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04.05.2014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04.05.2014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04.05.2014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04.05.2014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g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5357" y="-27384"/>
            <a:ext cx="10353961" cy="688538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22965" y="692696"/>
            <a:ext cx="6777318" cy="1731982"/>
          </a:xfrm>
        </p:spPr>
        <p:txBody>
          <a:bodyPr/>
          <a:lstStyle/>
          <a:p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Республіка </a:t>
            </a:r>
            <a:r>
              <a:rPr lang="uk-UA" dirty="0" err="1" smtClean="0">
                <a:solidFill>
                  <a:schemeClr val="accent2">
                    <a:lumMod val="75000"/>
                  </a:schemeClr>
                </a:solidFill>
              </a:rPr>
              <a:t>Ніґер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436096" y="5517232"/>
            <a:ext cx="3560440" cy="648072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uk-UA" dirty="0" smtClean="0">
                <a:solidFill>
                  <a:srgbClr val="FFFF00"/>
                </a:solidFill>
              </a:rPr>
              <a:t>Автор:</a:t>
            </a:r>
          </a:p>
          <a:p>
            <a:r>
              <a:rPr lang="uk-UA" dirty="0" smtClean="0">
                <a:solidFill>
                  <a:srgbClr val="FFFF00"/>
                </a:solidFill>
              </a:rPr>
              <a:t>Побережний </a:t>
            </a:r>
            <a:r>
              <a:rPr lang="uk-UA" dirty="0" smtClean="0">
                <a:solidFill>
                  <a:srgbClr val="FFFF00"/>
                </a:solidFill>
              </a:rPr>
              <a:t>Микола 10-Б клас</a:t>
            </a:r>
            <a:endParaRPr lang="ru-RU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1905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1800" b="1" i="1" dirty="0" err="1"/>
              <a:t>Нігер</a:t>
            </a:r>
            <a:r>
              <a:rPr lang="ru-RU" sz="1800" dirty="0"/>
              <a:t> (фр. </a:t>
            </a:r>
            <a:r>
              <a:rPr lang="en-US" sz="1800" dirty="0"/>
              <a:t>Niger [</a:t>
            </a:r>
            <a:r>
              <a:rPr lang="en-US" sz="1800" dirty="0" err="1"/>
              <a:t>niʒɛʁ</a:t>
            </a:r>
            <a:r>
              <a:rPr lang="en-US" sz="1800" dirty="0"/>
              <a:t>]), </a:t>
            </a:r>
            <a:r>
              <a:rPr lang="ru-RU" sz="1800" dirty="0" err="1"/>
              <a:t>офіційно</a:t>
            </a:r>
            <a:r>
              <a:rPr lang="ru-RU" sz="1800" dirty="0"/>
              <a:t> — </a:t>
            </a:r>
            <a:r>
              <a:rPr lang="ru-RU" sz="1800" b="1" i="1" dirty="0" err="1"/>
              <a:t>Республіка</a:t>
            </a:r>
            <a:r>
              <a:rPr lang="ru-RU" sz="1800" b="1" i="1" dirty="0"/>
              <a:t> </a:t>
            </a:r>
            <a:r>
              <a:rPr lang="ru-RU" sz="1800" b="1" i="1" dirty="0" err="1"/>
              <a:t>Нігер</a:t>
            </a:r>
            <a:r>
              <a:rPr lang="ru-RU" sz="1800" dirty="0"/>
              <a:t> (фр. </a:t>
            </a:r>
            <a:r>
              <a:rPr lang="en-US" sz="1800" dirty="0" err="1"/>
              <a:t>République</a:t>
            </a:r>
            <a:r>
              <a:rPr lang="en-US" sz="1800" dirty="0"/>
              <a:t> du Niger) — </a:t>
            </a:r>
            <a:r>
              <a:rPr lang="ru-RU" sz="1800" dirty="0"/>
              <a:t>держава в </a:t>
            </a:r>
            <a:r>
              <a:rPr lang="ru-RU" sz="1800" dirty="0" err="1"/>
              <a:t>Західній</a:t>
            </a:r>
            <a:r>
              <a:rPr lang="ru-RU" sz="1800" dirty="0"/>
              <a:t> </a:t>
            </a:r>
            <a:r>
              <a:rPr lang="ru-RU" sz="1800" dirty="0" err="1"/>
              <a:t>Африці</a:t>
            </a:r>
            <a:r>
              <a:rPr lang="ru-RU" sz="1800" dirty="0"/>
              <a:t>. </a:t>
            </a:r>
            <a:r>
              <a:rPr lang="ru-RU" sz="1800" dirty="0" err="1"/>
              <a:t>Країна</a:t>
            </a:r>
            <a:r>
              <a:rPr lang="ru-RU" sz="1800" dirty="0"/>
              <a:t> названа по </a:t>
            </a:r>
            <a:r>
              <a:rPr lang="ru-RU" sz="1800" dirty="0" err="1"/>
              <a:t>річці</a:t>
            </a:r>
            <a:r>
              <a:rPr lang="ru-RU" sz="1800" dirty="0"/>
              <a:t> </a:t>
            </a:r>
            <a:r>
              <a:rPr lang="ru-RU" sz="1800" dirty="0" err="1"/>
              <a:t>Нігер</a:t>
            </a:r>
            <a:r>
              <a:rPr lang="ru-RU" sz="1800" dirty="0"/>
              <a:t>, </a:t>
            </a:r>
            <a:r>
              <a:rPr lang="ru-RU" sz="1800" dirty="0" err="1"/>
              <a:t>що</a:t>
            </a:r>
            <a:r>
              <a:rPr lang="ru-RU" sz="1800" dirty="0"/>
              <a:t> </a:t>
            </a:r>
            <a:r>
              <a:rPr lang="ru-RU" sz="1800" dirty="0" err="1"/>
              <a:t>протікає</a:t>
            </a:r>
            <a:r>
              <a:rPr lang="ru-RU" sz="1800" dirty="0"/>
              <a:t> через </a:t>
            </a:r>
            <a:r>
              <a:rPr lang="ru-RU" sz="1800" dirty="0" err="1"/>
              <a:t>неї</a:t>
            </a:r>
            <a:r>
              <a:rPr lang="ru-RU" sz="1800" dirty="0"/>
              <a:t>. </a:t>
            </a:r>
            <a:r>
              <a:rPr lang="ru-RU" sz="1800" dirty="0" err="1"/>
              <a:t>Нігер</a:t>
            </a:r>
            <a:r>
              <a:rPr lang="ru-RU" sz="1800" dirty="0"/>
              <a:t> — </a:t>
            </a:r>
            <a:r>
              <a:rPr lang="ru-RU" sz="1800" dirty="0" err="1"/>
              <a:t>означає</a:t>
            </a:r>
            <a:r>
              <a:rPr lang="ru-RU" sz="1800" dirty="0"/>
              <a:t> «Велика </a:t>
            </a:r>
            <a:r>
              <a:rPr lang="ru-RU" sz="1800" dirty="0" err="1"/>
              <a:t>ріка</a:t>
            </a:r>
            <a:r>
              <a:rPr lang="ru-RU" sz="1800" dirty="0"/>
              <a:t>» </a:t>
            </a:r>
            <a:r>
              <a:rPr lang="ru-RU" sz="1800" dirty="0" err="1"/>
              <a:t>або</a:t>
            </a:r>
            <a:r>
              <a:rPr lang="ru-RU" sz="1800" dirty="0"/>
              <a:t> «</a:t>
            </a:r>
            <a:r>
              <a:rPr lang="ru-RU" sz="1800" dirty="0" err="1"/>
              <a:t>Річка</a:t>
            </a:r>
            <a:r>
              <a:rPr lang="ru-RU" sz="1800" dirty="0"/>
              <a:t> </a:t>
            </a:r>
            <a:r>
              <a:rPr lang="ru-RU" sz="1800" dirty="0" err="1"/>
              <a:t>річок</a:t>
            </a:r>
            <a:r>
              <a:rPr lang="ru-RU" sz="1800" dirty="0"/>
              <a:t>» на </a:t>
            </a:r>
            <a:r>
              <a:rPr lang="ru-RU" sz="1800" dirty="0" err="1"/>
              <a:t>мові</a:t>
            </a:r>
            <a:r>
              <a:rPr lang="ru-RU" sz="1800" dirty="0"/>
              <a:t> </a:t>
            </a:r>
            <a:r>
              <a:rPr lang="ru-RU" sz="1800" dirty="0" err="1"/>
              <a:t>тамашек</a:t>
            </a:r>
            <a:r>
              <a:rPr lang="ru-RU" sz="1800" dirty="0"/>
              <a:t>, на </a:t>
            </a:r>
            <a:r>
              <a:rPr lang="ru-RU" sz="1800" dirty="0" err="1"/>
              <a:t>якій</a:t>
            </a:r>
            <a:r>
              <a:rPr lang="ru-RU" sz="1800" dirty="0"/>
              <a:t> </a:t>
            </a:r>
            <a:r>
              <a:rPr lang="ru-RU" sz="1800" dirty="0" err="1"/>
              <a:t>говорять</a:t>
            </a:r>
            <a:r>
              <a:rPr lang="ru-RU" sz="1800" dirty="0"/>
              <a:t> </a:t>
            </a:r>
            <a:r>
              <a:rPr lang="ru-RU" sz="1800" dirty="0" smtClean="0"/>
              <a:t>туареги. </a:t>
            </a:r>
            <a:r>
              <a:rPr lang="ru-RU" sz="1800" dirty="0" err="1"/>
              <a:t>Більше</a:t>
            </a:r>
            <a:r>
              <a:rPr lang="ru-RU" sz="1800" dirty="0"/>
              <a:t> 80% </a:t>
            </a:r>
            <a:r>
              <a:rPr lang="ru-RU" sz="1800" dirty="0" err="1"/>
              <a:t>території</a:t>
            </a:r>
            <a:r>
              <a:rPr lang="ru-RU" sz="1800" dirty="0"/>
              <a:t> </a:t>
            </a:r>
            <a:r>
              <a:rPr lang="ru-RU" sz="1800" dirty="0" err="1"/>
              <a:t>країни</a:t>
            </a:r>
            <a:r>
              <a:rPr lang="ru-RU" sz="1800" dirty="0"/>
              <a:t> </a:t>
            </a:r>
            <a:r>
              <a:rPr lang="ru-RU" sz="1800" dirty="0" err="1"/>
              <a:t>розташовано</a:t>
            </a:r>
            <a:r>
              <a:rPr lang="ru-RU" sz="1800" dirty="0"/>
              <a:t> в </a:t>
            </a:r>
            <a:r>
              <a:rPr lang="ru-RU" sz="1800" dirty="0" err="1"/>
              <a:t>пустелі</a:t>
            </a:r>
            <a:r>
              <a:rPr lang="ru-RU" sz="1800" dirty="0"/>
              <a:t> Сахара. </a:t>
            </a:r>
            <a:r>
              <a:rPr lang="ru-RU" sz="1800" dirty="0" err="1"/>
              <a:t>Решта</a:t>
            </a:r>
            <a:r>
              <a:rPr lang="ru-RU" sz="1800" dirty="0"/>
              <a:t> — </a:t>
            </a:r>
            <a:r>
              <a:rPr lang="ru-RU" sz="1800" dirty="0" err="1"/>
              <a:t>напівпустеля</a:t>
            </a:r>
            <a:r>
              <a:rPr lang="ru-RU" sz="1800" dirty="0"/>
              <a:t> </a:t>
            </a:r>
            <a:r>
              <a:rPr lang="ru-RU" sz="1800" dirty="0" err="1"/>
              <a:t>Сахель</a:t>
            </a:r>
            <a:r>
              <a:rPr lang="ru-RU" sz="1800" dirty="0"/>
              <a:t>, </a:t>
            </a:r>
            <a:r>
              <a:rPr lang="ru-RU" sz="1800" dirty="0" err="1"/>
              <a:t>постійно</a:t>
            </a:r>
            <a:r>
              <a:rPr lang="ru-RU" sz="1800" dirty="0"/>
              <a:t> </a:t>
            </a:r>
            <a:r>
              <a:rPr lang="ru-RU" sz="1800" dirty="0" err="1"/>
              <a:t>знаходиться</a:t>
            </a:r>
            <a:r>
              <a:rPr lang="ru-RU" sz="1800" dirty="0"/>
              <a:t> </a:t>
            </a:r>
            <a:r>
              <a:rPr lang="ru-RU" sz="1800" dirty="0" err="1"/>
              <a:t>під</a:t>
            </a:r>
            <a:r>
              <a:rPr lang="ru-RU" sz="1800" dirty="0"/>
              <a:t> </a:t>
            </a:r>
            <a:r>
              <a:rPr lang="ru-RU" sz="1800" dirty="0" err="1"/>
              <a:t>загрозою</a:t>
            </a:r>
            <a:r>
              <a:rPr lang="ru-RU" sz="1800" dirty="0"/>
              <a:t> </a:t>
            </a:r>
            <a:r>
              <a:rPr lang="ru-RU" sz="1800" dirty="0" err="1"/>
              <a:t>посухи</a:t>
            </a:r>
            <a:r>
              <a:rPr lang="ru-RU" sz="1800" dirty="0"/>
              <a:t> і </a:t>
            </a:r>
            <a:r>
              <a:rPr lang="ru-RU" sz="1800" dirty="0" err="1"/>
              <a:t>опустелювання</a:t>
            </a:r>
            <a:r>
              <a:rPr lang="ru-RU" sz="1800" dirty="0"/>
              <a:t>. </a:t>
            </a:r>
            <a:r>
              <a:rPr lang="ru-RU" sz="1800" dirty="0" err="1"/>
              <a:t>Столиця</a:t>
            </a:r>
            <a:r>
              <a:rPr lang="ru-RU" sz="1800" dirty="0"/>
              <a:t> — </a:t>
            </a:r>
            <a:r>
              <a:rPr lang="ru-RU" sz="1800" dirty="0" err="1"/>
              <a:t>місто</a:t>
            </a:r>
            <a:r>
              <a:rPr lang="ru-RU" sz="1800" dirty="0"/>
              <a:t> </a:t>
            </a:r>
            <a:r>
              <a:rPr lang="ru-RU" sz="1800" dirty="0" err="1" smtClean="0"/>
              <a:t>Ніамей</a:t>
            </a:r>
            <a:r>
              <a:rPr lang="ru-RU" sz="1800" dirty="0" smtClean="0"/>
              <a:t>.</a:t>
            </a:r>
          </a:p>
          <a:p>
            <a:pPr algn="just"/>
            <a:r>
              <a:rPr lang="ru-RU" sz="1800" dirty="0" err="1" smtClean="0"/>
              <a:t>Населення</a:t>
            </a:r>
            <a:r>
              <a:rPr lang="ru-RU" sz="1800" dirty="0" smtClean="0"/>
              <a:t> </a:t>
            </a:r>
            <a:r>
              <a:rPr lang="ru-RU" sz="1800" dirty="0" err="1"/>
              <a:t>чисельністю</a:t>
            </a:r>
            <a:r>
              <a:rPr lang="ru-RU" sz="1800" dirty="0"/>
              <a:t> </a:t>
            </a:r>
            <a:r>
              <a:rPr lang="ru-RU" sz="1800" dirty="0" err="1"/>
              <a:t>трохи</a:t>
            </a:r>
            <a:r>
              <a:rPr lang="ru-RU" sz="1800" dirty="0"/>
              <a:t> </a:t>
            </a:r>
            <a:r>
              <a:rPr lang="ru-RU" sz="1800" dirty="0" err="1"/>
              <a:t>більше</a:t>
            </a:r>
            <a:r>
              <a:rPr lang="ru-RU" sz="1800" dirty="0"/>
              <a:t> 15 </a:t>
            </a:r>
            <a:r>
              <a:rPr lang="ru-RU" sz="1800" dirty="0" err="1"/>
              <a:t>мільйонів</a:t>
            </a:r>
            <a:r>
              <a:rPr lang="ru-RU" sz="1800" dirty="0"/>
              <a:t> </a:t>
            </a:r>
            <a:r>
              <a:rPr lang="ru-RU" sz="1800" dirty="0" err="1"/>
              <a:t>чоловік</a:t>
            </a:r>
            <a:r>
              <a:rPr lang="ru-RU" sz="1800" dirty="0"/>
              <a:t> </a:t>
            </a:r>
            <a:r>
              <a:rPr lang="ru-RU" sz="1800" dirty="0" err="1"/>
              <a:t>зосереджено</a:t>
            </a:r>
            <a:r>
              <a:rPr lang="ru-RU" sz="1800" dirty="0"/>
              <a:t> на </a:t>
            </a:r>
            <a:r>
              <a:rPr lang="ru-RU" sz="1800" dirty="0" err="1"/>
              <a:t>крайньому</a:t>
            </a:r>
            <a:r>
              <a:rPr lang="ru-RU" sz="1800" dirty="0"/>
              <a:t> </a:t>
            </a:r>
            <a:r>
              <a:rPr lang="ru-RU" sz="1800" dirty="0" err="1"/>
              <a:t>півдні</a:t>
            </a:r>
            <a:r>
              <a:rPr lang="ru-RU" sz="1800" dirty="0"/>
              <a:t> та </a:t>
            </a:r>
            <a:r>
              <a:rPr lang="ru-RU" sz="1800" dirty="0" err="1"/>
              <a:t>заході</a:t>
            </a:r>
            <a:r>
              <a:rPr lang="ru-RU" sz="1800" dirty="0"/>
              <a:t> </a:t>
            </a:r>
            <a:r>
              <a:rPr lang="ru-RU" sz="1800" dirty="0" err="1"/>
              <a:t>країни</a:t>
            </a:r>
            <a:r>
              <a:rPr lang="ru-RU" sz="1800" dirty="0"/>
              <a:t>. За </a:t>
            </a:r>
            <a:r>
              <a:rPr lang="ru-RU" sz="1800" dirty="0" err="1"/>
              <a:t>індексом</a:t>
            </a:r>
            <a:r>
              <a:rPr lang="ru-RU" sz="1800" dirty="0"/>
              <a:t> </a:t>
            </a:r>
            <a:r>
              <a:rPr lang="ru-RU" sz="1800" dirty="0" err="1"/>
              <a:t>розвитку</a:t>
            </a:r>
            <a:r>
              <a:rPr lang="ru-RU" sz="1800" dirty="0"/>
              <a:t> </a:t>
            </a:r>
            <a:r>
              <a:rPr lang="ru-RU" sz="1800" dirty="0" err="1"/>
              <a:t>людського</a:t>
            </a:r>
            <a:r>
              <a:rPr lang="ru-RU" sz="1800" dirty="0"/>
              <a:t> </a:t>
            </a:r>
            <a:r>
              <a:rPr lang="ru-RU" sz="1800" dirty="0" err="1"/>
              <a:t>потенціалу</a:t>
            </a:r>
            <a:r>
              <a:rPr lang="ru-RU" sz="1800" dirty="0"/>
              <a:t> </a:t>
            </a:r>
            <a:r>
              <a:rPr lang="ru-RU" sz="1800" dirty="0" err="1"/>
              <a:t>Нігер</a:t>
            </a:r>
            <a:r>
              <a:rPr lang="ru-RU" sz="1800" dirty="0"/>
              <a:t> </a:t>
            </a:r>
            <a:r>
              <a:rPr lang="ru-RU" sz="1800" dirty="0" err="1"/>
              <a:t>стабільно</a:t>
            </a:r>
            <a:r>
              <a:rPr lang="ru-RU" sz="1800" dirty="0"/>
              <a:t> </a:t>
            </a:r>
            <a:r>
              <a:rPr lang="ru-RU" sz="1800" dirty="0" err="1"/>
              <a:t>знаходиться</a:t>
            </a:r>
            <a:r>
              <a:rPr lang="ru-RU" sz="1800" dirty="0"/>
              <a:t> на одному з </a:t>
            </a:r>
            <a:r>
              <a:rPr lang="ru-RU" sz="1800" dirty="0" err="1"/>
              <a:t>останніх</a:t>
            </a:r>
            <a:r>
              <a:rPr lang="ru-RU" sz="1800" dirty="0"/>
              <a:t> </a:t>
            </a:r>
            <a:r>
              <a:rPr lang="ru-RU" sz="1800" dirty="0" err="1"/>
              <a:t>місць</a:t>
            </a:r>
            <a:r>
              <a:rPr lang="ru-RU" sz="1800" dirty="0"/>
              <a:t> у </a:t>
            </a:r>
            <a:r>
              <a:rPr lang="ru-RU" sz="1800" dirty="0" err="1"/>
              <a:t>світі</a:t>
            </a:r>
            <a:r>
              <a:rPr lang="ru-RU" sz="1800" dirty="0"/>
              <a:t>. </a:t>
            </a:r>
            <a:r>
              <a:rPr lang="ru-RU" sz="1800" dirty="0" err="1"/>
              <a:t>Основними</a:t>
            </a:r>
            <a:r>
              <a:rPr lang="ru-RU" sz="1800" dirty="0"/>
              <a:t> </a:t>
            </a:r>
            <a:r>
              <a:rPr lang="ru-RU" sz="1800" dirty="0" err="1"/>
              <a:t>галузями</a:t>
            </a:r>
            <a:r>
              <a:rPr lang="ru-RU" sz="1800" dirty="0"/>
              <a:t> </a:t>
            </a:r>
            <a:r>
              <a:rPr lang="ru-RU" sz="1800" dirty="0" err="1"/>
              <a:t>економіки</a:t>
            </a:r>
            <a:r>
              <a:rPr lang="ru-RU" sz="1800" dirty="0"/>
              <a:t> є </a:t>
            </a:r>
            <a:r>
              <a:rPr lang="ru-RU" sz="1800" dirty="0" err="1"/>
              <a:t>сільське</a:t>
            </a:r>
            <a:r>
              <a:rPr lang="ru-RU" sz="1800" dirty="0"/>
              <a:t> </a:t>
            </a:r>
            <a:r>
              <a:rPr lang="ru-RU" sz="1800" dirty="0" err="1"/>
              <a:t>господарство</a:t>
            </a:r>
            <a:r>
              <a:rPr lang="ru-RU" sz="1800" dirty="0"/>
              <a:t> і </a:t>
            </a:r>
            <a:r>
              <a:rPr lang="ru-RU" sz="1800" dirty="0" err="1"/>
              <a:t>видобуток</a:t>
            </a:r>
            <a:r>
              <a:rPr lang="ru-RU" sz="1800" dirty="0"/>
              <a:t> </a:t>
            </a:r>
            <a:r>
              <a:rPr lang="ru-RU" sz="1800" dirty="0" err="1"/>
              <a:t>корисних</a:t>
            </a:r>
            <a:r>
              <a:rPr lang="ru-RU" sz="1800" dirty="0"/>
              <a:t> </a:t>
            </a:r>
            <a:r>
              <a:rPr lang="ru-RU" sz="1800" dirty="0" err="1"/>
              <a:t>копалин</a:t>
            </a:r>
            <a:r>
              <a:rPr lang="ru-RU" sz="1800" dirty="0"/>
              <a:t>, особливо </a:t>
            </a:r>
            <a:r>
              <a:rPr lang="ru-RU" sz="1800" dirty="0" err="1"/>
              <a:t>уранової</a:t>
            </a:r>
            <a:r>
              <a:rPr lang="ru-RU" sz="1800" dirty="0"/>
              <a:t> </a:t>
            </a:r>
            <a:r>
              <a:rPr lang="ru-RU" sz="1800" dirty="0" err="1"/>
              <a:t>руди</a:t>
            </a:r>
            <a:r>
              <a:rPr lang="ru-RU" sz="1800" dirty="0"/>
              <a:t>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Республіка </a:t>
            </a:r>
            <a:r>
              <a:rPr lang="uk-UA" dirty="0" err="1" smtClean="0"/>
              <a:t>Ніґер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6866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11560" y="5733256"/>
            <a:ext cx="7833193" cy="460573"/>
          </a:xfrm>
        </p:spPr>
        <p:txBody>
          <a:bodyPr/>
          <a:lstStyle/>
          <a:p>
            <a:pPr marL="0" indent="0">
              <a:buNone/>
            </a:pPr>
            <a:r>
              <a:rPr lang="uk-UA" dirty="0" smtClean="0"/>
              <a:t>                 Прапор                                               Герб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Символи </a:t>
            </a:r>
            <a:r>
              <a:rPr lang="uk-UA" dirty="0" err="1" smtClean="0"/>
              <a:t>Ніґеру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564904"/>
            <a:ext cx="3405758" cy="291922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2677725"/>
            <a:ext cx="4154210" cy="28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428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60409" y="1124744"/>
            <a:ext cx="7745505" cy="72007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4000" dirty="0" smtClean="0">
                <a:solidFill>
                  <a:schemeClr val="accent2">
                    <a:lumMod val="75000"/>
                  </a:schemeClr>
                </a:solidFill>
              </a:rPr>
              <a:t>Карта </a:t>
            </a:r>
            <a:r>
              <a:rPr lang="uk-UA" sz="4000" dirty="0" err="1" smtClean="0">
                <a:solidFill>
                  <a:schemeClr val="accent2">
                    <a:lumMod val="75000"/>
                  </a:schemeClr>
                </a:solidFill>
              </a:rPr>
              <a:t>Ніґеру</a:t>
            </a:r>
            <a:r>
              <a:rPr lang="uk-UA" sz="4000" dirty="0" smtClean="0">
                <a:solidFill>
                  <a:schemeClr val="accent2">
                    <a:lumMod val="75000"/>
                  </a:schemeClr>
                </a:solidFill>
              </a:rPr>
              <a:t>       Вигляд з космосу</a:t>
            </a:r>
            <a:endParaRPr lang="ru-RU" sz="40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631" y="2492897"/>
            <a:ext cx="3213314" cy="321331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2553373"/>
            <a:ext cx="4675587" cy="3495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202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99247" y="908720"/>
            <a:ext cx="7745505" cy="5472608"/>
          </a:xfrm>
        </p:spPr>
        <p:txBody>
          <a:bodyPr>
            <a:noAutofit/>
          </a:bodyPr>
          <a:lstStyle/>
          <a:p>
            <a:pPr algn="just"/>
            <a:r>
              <a:rPr lang="uk-UA" sz="2000" dirty="0" smtClean="0"/>
              <a:t>Географічне положення</a:t>
            </a:r>
          </a:p>
          <a:p>
            <a:pPr marL="0" indent="0" algn="just">
              <a:buNone/>
            </a:pPr>
            <a:r>
              <a:rPr lang="ru-RU" sz="1600" dirty="0" err="1"/>
              <a:t>Республіка</a:t>
            </a:r>
            <a:r>
              <a:rPr lang="ru-RU" sz="1600" dirty="0"/>
              <a:t> </a:t>
            </a:r>
            <a:r>
              <a:rPr lang="ru-RU" sz="1600" dirty="0" err="1"/>
              <a:t>Нігер</a:t>
            </a:r>
            <a:r>
              <a:rPr lang="ru-RU" sz="1600" dirty="0"/>
              <a:t> </a:t>
            </a:r>
            <a:r>
              <a:rPr lang="ru-RU" sz="1600" dirty="0" err="1"/>
              <a:t>розташована</a:t>
            </a:r>
            <a:r>
              <a:rPr lang="ru-RU" sz="1600" dirty="0"/>
              <a:t> на </a:t>
            </a:r>
            <a:r>
              <a:rPr lang="ru-RU" sz="1600" dirty="0" err="1"/>
              <a:t>північному</a:t>
            </a:r>
            <a:r>
              <a:rPr lang="ru-RU" sz="1600" dirty="0"/>
              <a:t> </a:t>
            </a:r>
            <a:r>
              <a:rPr lang="ru-RU" sz="1600" dirty="0" err="1"/>
              <a:t>сході</a:t>
            </a:r>
            <a:r>
              <a:rPr lang="ru-RU" sz="1600" dirty="0"/>
              <a:t> </a:t>
            </a:r>
            <a:r>
              <a:rPr lang="ru-RU" sz="1600" dirty="0" err="1"/>
              <a:t>Західної</a:t>
            </a:r>
            <a:r>
              <a:rPr lang="ru-RU" sz="1600" dirty="0"/>
              <a:t> Африки. </a:t>
            </a:r>
            <a:r>
              <a:rPr lang="ru-RU" sz="1600" dirty="0" err="1"/>
              <a:t>Межує</a:t>
            </a:r>
            <a:r>
              <a:rPr lang="ru-RU" sz="1600" dirty="0"/>
              <a:t> на </a:t>
            </a:r>
            <a:r>
              <a:rPr lang="ru-RU" sz="1600" dirty="0" err="1"/>
              <a:t>півночі</a:t>
            </a:r>
            <a:r>
              <a:rPr lang="ru-RU" sz="1600" dirty="0"/>
              <a:t> з Алжиром і </a:t>
            </a:r>
            <a:r>
              <a:rPr lang="ru-RU" sz="1600" dirty="0" err="1"/>
              <a:t>Лівією</a:t>
            </a:r>
            <a:r>
              <a:rPr lang="ru-RU" sz="1600" dirty="0"/>
              <a:t>, на </a:t>
            </a:r>
            <a:r>
              <a:rPr lang="ru-RU" sz="1600" dirty="0" err="1"/>
              <a:t>сході</a:t>
            </a:r>
            <a:r>
              <a:rPr lang="ru-RU" sz="1600" dirty="0"/>
              <a:t> — з Чадом, на </a:t>
            </a:r>
            <a:r>
              <a:rPr lang="ru-RU" sz="1600" dirty="0" err="1"/>
              <a:t>півдні</a:t>
            </a:r>
            <a:r>
              <a:rPr lang="ru-RU" sz="1600" dirty="0"/>
              <a:t> і </a:t>
            </a:r>
            <a:r>
              <a:rPr lang="ru-RU" sz="1600" dirty="0" err="1"/>
              <a:t>південному</a:t>
            </a:r>
            <a:r>
              <a:rPr lang="ru-RU" sz="1600" dirty="0"/>
              <a:t> </a:t>
            </a:r>
            <a:r>
              <a:rPr lang="ru-RU" sz="1600" dirty="0" err="1"/>
              <a:t>заході</a:t>
            </a:r>
            <a:r>
              <a:rPr lang="ru-RU" sz="1600" dirty="0"/>
              <a:t> — з </a:t>
            </a:r>
            <a:r>
              <a:rPr lang="ru-RU" sz="1600" dirty="0" err="1"/>
              <a:t>Нігерією</a:t>
            </a:r>
            <a:r>
              <a:rPr lang="ru-RU" sz="1600" dirty="0"/>
              <a:t>, на </a:t>
            </a:r>
            <a:r>
              <a:rPr lang="ru-RU" sz="1600" dirty="0" err="1"/>
              <a:t>південному</a:t>
            </a:r>
            <a:r>
              <a:rPr lang="ru-RU" sz="1600" dirty="0"/>
              <a:t> </a:t>
            </a:r>
            <a:r>
              <a:rPr lang="ru-RU" sz="1600" dirty="0" err="1"/>
              <a:t>заході</a:t>
            </a:r>
            <a:r>
              <a:rPr lang="ru-RU" sz="1600" dirty="0"/>
              <a:t> — з </a:t>
            </a:r>
            <a:r>
              <a:rPr lang="ru-RU" sz="1600" dirty="0" err="1"/>
              <a:t>Беніном</a:t>
            </a:r>
            <a:r>
              <a:rPr lang="ru-RU" sz="1600" dirty="0"/>
              <a:t> і </a:t>
            </a:r>
            <a:r>
              <a:rPr lang="ru-RU" sz="1600" dirty="0" err="1"/>
              <a:t>Буркіна</a:t>
            </a:r>
            <a:r>
              <a:rPr lang="ru-RU" sz="1600" dirty="0"/>
              <a:t>-Фасо, на </a:t>
            </a:r>
            <a:r>
              <a:rPr lang="ru-RU" sz="1600" dirty="0" err="1"/>
              <a:t>заході</a:t>
            </a:r>
            <a:r>
              <a:rPr lang="ru-RU" sz="1600" dirty="0"/>
              <a:t> — з </a:t>
            </a:r>
            <a:r>
              <a:rPr lang="ru-RU" sz="1600" dirty="0" err="1"/>
              <a:t>Малі</a:t>
            </a:r>
            <a:r>
              <a:rPr lang="ru-RU" sz="1600" dirty="0"/>
              <a:t>. Не </a:t>
            </a:r>
            <a:r>
              <a:rPr lang="ru-RU" sz="1600" dirty="0" err="1"/>
              <a:t>має</a:t>
            </a:r>
            <a:r>
              <a:rPr lang="ru-RU" sz="1600" dirty="0"/>
              <a:t> </a:t>
            </a:r>
            <a:r>
              <a:rPr lang="ru-RU" sz="1600" dirty="0" err="1"/>
              <a:t>виходу</a:t>
            </a:r>
            <a:r>
              <a:rPr lang="ru-RU" sz="1600" dirty="0"/>
              <a:t> до моря. </a:t>
            </a:r>
            <a:r>
              <a:rPr lang="ru-RU" sz="1600" dirty="0" err="1"/>
              <a:t>Країна</a:t>
            </a:r>
            <a:r>
              <a:rPr lang="ru-RU" sz="1600" dirty="0"/>
              <a:t> </a:t>
            </a:r>
            <a:r>
              <a:rPr lang="ru-RU" sz="1600" dirty="0" err="1"/>
              <a:t>знаходиться</a:t>
            </a:r>
            <a:r>
              <a:rPr lang="ru-RU" sz="1600" dirty="0"/>
              <a:t> </a:t>
            </a:r>
            <a:r>
              <a:rPr lang="ru-RU" sz="1600" dirty="0" err="1"/>
              <a:t>між</a:t>
            </a:r>
            <a:r>
              <a:rPr lang="ru-RU" sz="1600" dirty="0"/>
              <a:t> 11 ° 37 'і 23 ° 33' </a:t>
            </a:r>
            <a:r>
              <a:rPr lang="ru-RU" sz="1600" dirty="0" err="1"/>
              <a:t>північної</a:t>
            </a:r>
            <a:r>
              <a:rPr lang="ru-RU" sz="1600" dirty="0"/>
              <a:t> </a:t>
            </a:r>
            <a:r>
              <a:rPr lang="ru-RU" sz="1600" dirty="0" err="1"/>
              <a:t>широти</a:t>
            </a:r>
            <a:r>
              <a:rPr lang="ru-RU" sz="1600" dirty="0"/>
              <a:t> (1300 км з </a:t>
            </a:r>
            <a:r>
              <a:rPr lang="ru-RU" sz="1600" dirty="0" err="1"/>
              <a:t>півночі</a:t>
            </a:r>
            <a:r>
              <a:rPr lang="ru-RU" sz="1600" dirty="0"/>
              <a:t> на </a:t>
            </a:r>
            <a:r>
              <a:rPr lang="ru-RU" sz="1600" dirty="0" err="1"/>
              <a:t>південь</a:t>
            </a:r>
            <a:r>
              <a:rPr lang="ru-RU" sz="1600" dirty="0"/>
              <a:t>) і 0 ° 06 'і 16 ° </a:t>
            </a:r>
            <a:r>
              <a:rPr lang="ru-RU" sz="1600" dirty="0" err="1"/>
              <a:t>східної</a:t>
            </a:r>
            <a:r>
              <a:rPr lang="ru-RU" sz="1600" dirty="0"/>
              <a:t> </a:t>
            </a:r>
            <a:r>
              <a:rPr lang="ru-RU" sz="1600" dirty="0" err="1"/>
              <a:t>довготи</a:t>
            </a:r>
            <a:r>
              <a:rPr lang="ru-RU" sz="1600" dirty="0"/>
              <a:t> (2000 км </a:t>
            </a:r>
            <a:r>
              <a:rPr lang="ru-RU" sz="1600" dirty="0" err="1"/>
              <a:t>із</a:t>
            </a:r>
            <a:r>
              <a:rPr lang="ru-RU" sz="1600" dirty="0"/>
              <a:t> заходу на </a:t>
            </a:r>
            <a:r>
              <a:rPr lang="ru-RU" sz="1600" dirty="0" err="1"/>
              <a:t>схід</a:t>
            </a:r>
            <a:r>
              <a:rPr lang="ru-RU" sz="1600" dirty="0"/>
              <a:t>). </a:t>
            </a:r>
            <a:r>
              <a:rPr lang="ru-RU" sz="1600" dirty="0" err="1"/>
              <a:t>Територія</a:t>
            </a:r>
            <a:r>
              <a:rPr lang="ru-RU" sz="1600" dirty="0"/>
              <a:t> </a:t>
            </a:r>
            <a:r>
              <a:rPr lang="ru-RU" sz="1600" dirty="0" err="1"/>
              <a:t>Нігеру</a:t>
            </a:r>
            <a:r>
              <a:rPr lang="ru-RU" sz="1600" dirty="0"/>
              <a:t> </a:t>
            </a:r>
            <a:r>
              <a:rPr lang="ru-RU" sz="1600" dirty="0" err="1"/>
              <a:t>має</a:t>
            </a:r>
            <a:r>
              <a:rPr lang="ru-RU" sz="1600" dirty="0"/>
              <a:t> </a:t>
            </a:r>
            <a:r>
              <a:rPr lang="ru-RU" sz="1600" dirty="0" err="1"/>
              <a:t>площу</a:t>
            </a:r>
            <a:r>
              <a:rPr lang="ru-RU" sz="1600" dirty="0"/>
              <a:t> 1267000 км²,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/>
              <a:t>робить</a:t>
            </a:r>
            <a:r>
              <a:rPr lang="ru-RU" sz="1600" dirty="0"/>
              <a:t> </a:t>
            </a:r>
            <a:r>
              <a:rPr lang="ru-RU" sz="1600" dirty="0" err="1"/>
              <a:t>її</a:t>
            </a:r>
            <a:r>
              <a:rPr lang="ru-RU" sz="1600" dirty="0"/>
              <a:t> </a:t>
            </a:r>
            <a:r>
              <a:rPr lang="ru-RU" sz="1600" dirty="0" err="1"/>
              <a:t>найбільшою</a:t>
            </a:r>
            <a:r>
              <a:rPr lang="ru-RU" sz="1600" dirty="0"/>
              <a:t> державою в </a:t>
            </a:r>
            <a:r>
              <a:rPr lang="ru-RU" sz="1600" dirty="0" err="1"/>
              <a:t>Західній</a:t>
            </a:r>
            <a:r>
              <a:rPr lang="ru-RU" sz="1600" dirty="0"/>
              <a:t> </a:t>
            </a:r>
            <a:r>
              <a:rPr lang="ru-RU" sz="1600" dirty="0" err="1" smtClean="0"/>
              <a:t>Африці</a:t>
            </a:r>
            <a:r>
              <a:rPr lang="ru-RU" sz="1600" dirty="0" smtClean="0"/>
              <a:t>.</a:t>
            </a:r>
          </a:p>
          <a:p>
            <a:pPr algn="just"/>
            <a:r>
              <a:rPr lang="uk-UA" sz="2000" dirty="0" smtClean="0"/>
              <a:t>Геологія</a:t>
            </a:r>
          </a:p>
          <a:p>
            <a:pPr marL="0" indent="0" algn="just">
              <a:buNone/>
            </a:pPr>
            <a:r>
              <a:rPr lang="ru-RU" sz="1600" dirty="0" err="1"/>
              <a:t>Нігер</a:t>
            </a:r>
            <a:r>
              <a:rPr lang="ru-RU" sz="1600" dirty="0"/>
              <a:t> </a:t>
            </a:r>
            <a:r>
              <a:rPr lang="ru-RU" sz="1600" dirty="0" err="1"/>
              <a:t>повністю</a:t>
            </a:r>
            <a:r>
              <a:rPr lang="ru-RU" sz="1600" dirty="0"/>
              <a:t> </a:t>
            </a:r>
            <a:r>
              <a:rPr lang="ru-RU" sz="1600" dirty="0" err="1"/>
              <a:t>знаходиться</a:t>
            </a:r>
            <a:r>
              <a:rPr lang="ru-RU" sz="1600" dirty="0"/>
              <a:t> на </a:t>
            </a:r>
            <a:r>
              <a:rPr lang="ru-RU" sz="1600" dirty="0" err="1"/>
              <a:t>Африканській</a:t>
            </a:r>
            <a:r>
              <a:rPr lang="ru-RU" sz="1600" dirty="0"/>
              <a:t> </a:t>
            </a:r>
            <a:r>
              <a:rPr lang="ru-RU" sz="1600" dirty="0" err="1"/>
              <a:t>платформі</a:t>
            </a:r>
            <a:r>
              <a:rPr lang="ru-RU" sz="1600" dirty="0"/>
              <a:t>, </a:t>
            </a:r>
            <a:r>
              <a:rPr lang="ru-RU" sz="1600" dirty="0" err="1"/>
              <a:t>складеної</a:t>
            </a:r>
            <a:r>
              <a:rPr lang="ru-RU" sz="1600" dirty="0"/>
              <a:t> з </a:t>
            </a:r>
            <a:r>
              <a:rPr lang="ru-RU" sz="1600" dirty="0" err="1"/>
              <a:t>докембрійських</a:t>
            </a:r>
            <a:r>
              <a:rPr lang="ru-RU" sz="1600" dirty="0"/>
              <a:t> </a:t>
            </a:r>
            <a:r>
              <a:rPr lang="ru-RU" sz="1600" dirty="0" err="1"/>
              <a:t>кристалічних</a:t>
            </a:r>
            <a:r>
              <a:rPr lang="ru-RU" sz="1600" dirty="0"/>
              <a:t> </a:t>
            </a:r>
            <a:r>
              <a:rPr lang="ru-RU" sz="1600" dirty="0" err="1"/>
              <a:t>порід</a:t>
            </a:r>
            <a:r>
              <a:rPr lang="ru-RU" sz="1600" dirty="0"/>
              <a:t> — </a:t>
            </a:r>
            <a:r>
              <a:rPr lang="ru-RU" sz="1600" dirty="0" err="1"/>
              <a:t>гранітів</a:t>
            </a:r>
            <a:r>
              <a:rPr lang="ru-RU" sz="1600" dirty="0"/>
              <a:t> і </a:t>
            </a:r>
            <a:r>
              <a:rPr lang="ru-RU" sz="1600" dirty="0" err="1"/>
              <a:t>сланців</a:t>
            </a:r>
            <a:r>
              <a:rPr lang="ru-RU" sz="1600" dirty="0"/>
              <a:t>. </a:t>
            </a:r>
            <a:r>
              <a:rPr lang="ru-RU" sz="1600" dirty="0" err="1"/>
              <a:t>Кристалічні</a:t>
            </a:r>
            <a:r>
              <a:rPr lang="ru-RU" sz="1600" dirty="0"/>
              <a:t> породи на </a:t>
            </a:r>
            <a:r>
              <a:rPr lang="ru-RU" sz="1600" dirty="0" err="1"/>
              <a:t>більшій</a:t>
            </a:r>
            <a:r>
              <a:rPr lang="ru-RU" sz="1600" dirty="0"/>
              <a:t> </a:t>
            </a:r>
            <a:r>
              <a:rPr lang="ru-RU" sz="1600" dirty="0" err="1"/>
              <a:t>частині</a:t>
            </a:r>
            <a:r>
              <a:rPr lang="ru-RU" sz="1600" dirty="0"/>
              <a:t> </a:t>
            </a:r>
            <a:r>
              <a:rPr lang="ru-RU" sz="1600" dirty="0" err="1"/>
              <a:t>території</a:t>
            </a:r>
            <a:r>
              <a:rPr lang="ru-RU" sz="1600" dirty="0"/>
              <a:t> </a:t>
            </a:r>
            <a:r>
              <a:rPr lang="ru-RU" sz="1600" dirty="0" err="1"/>
              <a:t>перекриті</a:t>
            </a:r>
            <a:r>
              <a:rPr lang="ru-RU" sz="1600" dirty="0"/>
              <a:t> </a:t>
            </a:r>
            <a:r>
              <a:rPr lang="ru-RU" sz="1600" dirty="0" err="1"/>
              <a:t>осадовим</a:t>
            </a:r>
            <a:r>
              <a:rPr lang="ru-RU" sz="1600" dirty="0"/>
              <a:t> </a:t>
            </a:r>
            <a:r>
              <a:rPr lang="ru-RU" sz="1600" dirty="0" err="1"/>
              <a:t>чохлом</a:t>
            </a:r>
            <a:r>
              <a:rPr lang="ru-RU" sz="1600" dirty="0"/>
              <a:t> </a:t>
            </a:r>
            <a:r>
              <a:rPr lang="ru-RU" sz="1600" dirty="0" err="1"/>
              <a:t>різних</a:t>
            </a:r>
            <a:r>
              <a:rPr lang="ru-RU" sz="1600" dirty="0"/>
              <a:t> </a:t>
            </a:r>
            <a:r>
              <a:rPr lang="ru-RU" sz="1600" dirty="0" err="1"/>
              <a:t>віків</a:t>
            </a:r>
            <a:r>
              <a:rPr lang="ru-RU" sz="1600" dirty="0"/>
              <a:t>: </a:t>
            </a:r>
            <a:r>
              <a:rPr lang="ru-RU" sz="1600" dirty="0" err="1"/>
              <a:t>палеозойського</a:t>
            </a:r>
            <a:r>
              <a:rPr lang="ru-RU" sz="1600" dirty="0"/>
              <a:t>, </a:t>
            </a:r>
            <a:r>
              <a:rPr lang="ru-RU" sz="1600" dirty="0" err="1"/>
              <a:t>мезозойського</a:t>
            </a:r>
            <a:r>
              <a:rPr lang="ru-RU" sz="1600" dirty="0"/>
              <a:t>, </a:t>
            </a:r>
            <a:r>
              <a:rPr lang="ru-RU" sz="1600" dirty="0" err="1"/>
              <a:t>третинного</a:t>
            </a:r>
            <a:r>
              <a:rPr lang="ru-RU" sz="1600" dirty="0"/>
              <a:t> і </a:t>
            </a:r>
            <a:r>
              <a:rPr lang="ru-RU" sz="1600" dirty="0" err="1"/>
              <a:t>четвертинного</a:t>
            </a:r>
            <a:r>
              <a:rPr lang="ru-RU" sz="1600" dirty="0"/>
              <a:t>. Три </a:t>
            </a:r>
            <a:r>
              <a:rPr lang="ru-RU" sz="1600" dirty="0" err="1"/>
              <a:t>виходи</a:t>
            </a:r>
            <a:r>
              <a:rPr lang="ru-RU" sz="1600" dirty="0"/>
              <a:t> </a:t>
            </a:r>
            <a:r>
              <a:rPr lang="ru-RU" sz="1600" dirty="0" err="1"/>
              <a:t>кристалічних</a:t>
            </a:r>
            <a:r>
              <a:rPr lang="ru-RU" sz="1600" dirty="0"/>
              <a:t> </a:t>
            </a:r>
            <a:r>
              <a:rPr lang="ru-RU" sz="1600" dirty="0" err="1"/>
              <a:t>порід</a:t>
            </a:r>
            <a:r>
              <a:rPr lang="ru-RU" sz="1600" dirty="0"/>
              <a:t> на </a:t>
            </a:r>
            <a:r>
              <a:rPr lang="ru-RU" sz="1600" dirty="0" err="1"/>
              <a:t>поверхню</a:t>
            </a:r>
            <a:r>
              <a:rPr lang="ru-RU" sz="1600" dirty="0"/>
              <a:t> </a:t>
            </a:r>
            <a:r>
              <a:rPr lang="ru-RU" sz="1600" dirty="0" err="1"/>
              <a:t>багаті</a:t>
            </a:r>
            <a:r>
              <a:rPr lang="ru-RU" sz="1600" dirty="0"/>
              <a:t> </a:t>
            </a:r>
            <a:r>
              <a:rPr lang="ru-RU" sz="1600" dirty="0" err="1"/>
              <a:t>корисними</a:t>
            </a:r>
            <a:r>
              <a:rPr lang="ru-RU" sz="1600" dirty="0"/>
              <a:t> </a:t>
            </a:r>
            <a:r>
              <a:rPr lang="ru-RU" sz="1600" dirty="0" err="1"/>
              <a:t>копалинами</a:t>
            </a:r>
            <a:r>
              <a:rPr lang="ru-RU" sz="1600" dirty="0"/>
              <a:t>. </a:t>
            </a:r>
            <a:r>
              <a:rPr lang="ru-RU" sz="1600" dirty="0" err="1"/>
              <a:t>Найбільшим</a:t>
            </a:r>
            <a:r>
              <a:rPr lang="ru-RU" sz="1600" dirty="0"/>
              <a:t> таким </a:t>
            </a:r>
            <a:r>
              <a:rPr lang="ru-RU" sz="1600" dirty="0" err="1"/>
              <a:t>виходом</a:t>
            </a:r>
            <a:r>
              <a:rPr lang="ru-RU" sz="1600" dirty="0"/>
              <a:t> є плато </a:t>
            </a:r>
            <a:r>
              <a:rPr lang="ru-RU" sz="1600" dirty="0" err="1"/>
              <a:t>Аїр</a:t>
            </a:r>
            <a:r>
              <a:rPr lang="ru-RU" sz="1600" dirty="0"/>
              <a:t>, </a:t>
            </a:r>
            <a:r>
              <a:rPr lang="ru-RU" sz="1600" dirty="0" err="1"/>
              <a:t>площею</a:t>
            </a:r>
            <a:r>
              <a:rPr lang="ru-RU" sz="1600" dirty="0"/>
              <a:t> 60 тис. кв. км. На правому </a:t>
            </a:r>
            <a:r>
              <a:rPr lang="ru-RU" sz="1600" dirty="0" err="1"/>
              <a:t>березі</a:t>
            </a:r>
            <a:r>
              <a:rPr lang="ru-RU" sz="1600" dirty="0"/>
              <a:t> </a:t>
            </a:r>
            <a:r>
              <a:rPr lang="ru-RU" sz="1600" dirty="0" err="1"/>
              <a:t>річки</a:t>
            </a:r>
            <a:r>
              <a:rPr lang="ru-RU" sz="1600" dirty="0"/>
              <a:t> </a:t>
            </a:r>
            <a:r>
              <a:rPr lang="ru-RU" sz="1600" dirty="0" err="1"/>
              <a:t>Нігер</a:t>
            </a:r>
            <a:r>
              <a:rPr lang="ru-RU" sz="1600" dirty="0"/>
              <a:t> </a:t>
            </a:r>
            <a:r>
              <a:rPr lang="ru-RU" sz="1600" dirty="0" err="1"/>
              <a:t>докембрійські</a:t>
            </a:r>
            <a:r>
              <a:rPr lang="ru-RU" sz="1600" dirty="0"/>
              <a:t> породи </a:t>
            </a:r>
            <a:r>
              <a:rPr lang="ru-RU" sz="1600" dirty="0" err="1"/>
              <a:t>виходять</a:t>
            </a:r>
            <a:r>
              <a:rPr lang="ru-RU" sz="1600" dirty="0"/>
              <a:t> у </a:t>
            </a:r>
            <a:r>
              <a:rPr lang="ru-RU" sz="1600" dirty="0" err="1"/>
              <a:t>вигляді</a:t>
            </a:r>
            <a:r>
              <a:rPr lang="ru-RU" sz="1600" dirty="0"/>
              <a:t> </a:t>
            </a:r>
            <a:r>
              <a:rPr lang="ru-RU" sz="1600" dirty="0" err="1"/>
              <a:t>скелястих</a:t>
            </a:r>
            <a:r>
              <a:rPr lang="ru-RU" sz="1600" dirty="0"/>
              <a:t> </a:t>
            </a:r>
            <a:r>
              <a:rPr lang="ru-RU" sz="1600" dirty="0" err="1"/>
              <a:t>пагорбів</a:t>
            </a:r>
            <a:r>
              <a:rPr lang="ru-RU" sz="1600" dirty="0"/>
              <a:t>, </a:t>
            </a:r>
            <a:r>
              <a:rPr lang="ru-RU" sz="1600" dirty="0" err="1"/>
              <a:t>утворюючи</a:t>
            </a:r>
            <a:r>
              <a:rPr lang="ru-RU" sz="1600" dirty="0"/>
              <a:t> плато </a:t>
            </a:r>
            <a:r>
              <a:rPr lang="ru-RU" sz="1600" dirty="0" err="1"/>
              <a:t>Ліптако</a:t>
            </a:r>
            <a:r>
              <a:rPr lang="ru-RU" sz="1600" dirty="0"/>
              <a:t>,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/>
              <a:t>займає</a:t>
            </a:r>
            <a:r>
              <a:rPr lang="ru-RU" sz="1600" dirty="0"/>
              <a:t> 30 тис. кв. км. На </a:t>
            </a:r>
            <a:r>
              <a:rPr lang="ru-RU" sz="1600" dirty="0" err="1"/>
              <a:t>півдні</a:t>
            </a:r>
            <a:r>
              <a:rPr lang="ru-RU" sz="1600" dirty="0"/>
              <a:t>, </a:t>
            </a:r>
            <a:r>
              <a:rPr lang="ru-RU" sz="1600" dirty="0" err="1"/>
              <a:t>близько</a:t>
            </a:r>
            <a:r>
              <a:rPr lang="ru-RU" sz="1600" dirty="0"/>
              <a:t> </a:t>
            </a:r>
            <a:r>
              <a:rPr lang="ru-RU" sz="1600" dirty="0" err="1"/>
              <a:t>Зіндера</a:t>
            </a:r>
            <a:r>
              <a:rPr lang="ru-RU" sz="1600" dirty="0"/>
              <a:t>, </a:t>
            </a:r>
            <a:r>
              <a:rPr lang="ru-RU" sz="1600" dirty="0" err="1"/>
              <a:t>древні</a:t>
            </a:r>
            <a:r>
              <a:rPr lang="ru-RU" sz="1600" dirty="0"/>
              <a:t> породи </a:t>
            </a:r>
            <a:r>
              <a:rPr lang="ru-RU" sz="1600" dirty="0" err="1"/>
              <a:t>утворюють</a:t>
            </a:r>
            <a:r>
              <a:rPr lang="ru-RU" sz="1600" dirty="0"/>
              <a:t> </a:t>
            </a:r>
            <a:r>
              <a:rPr lang="ru-RU" sz="1600" dirty="0" err="1"/>
              <a:t>дві</a:t>
            </a:r>
            <a:r>
              <a:rPr lang="ru-RU" sz="1600" dirty="0"/>
              <a:t> гряди </a:t>
            </a:r>
            <a:r>
              <a:rPr lang="ru-RU" sz="1600" dirty="0" err="1"/>
              <a:t>гранітних</a:t>
            </a:r>
            <a:r>
              <a:rPr lang="ru-RU" sz="1600" dirty="0"/>
              <a:t> </a:t>
            </a:r>
            <a:r>
              <a:rPr lang="ru-RU" sz="1600" dirty="0" err="1"/>
              <a:t>пагорбів</a:t>
            </a:r>
            <a:r>
              <a:rPr lang="ru-RU" sz="1600" dirty="0"/>
              <a:t> </a:t>
            </a:r>
            <a:r>
              <a:rPr lang="ru-RU" sz="1600" dirty="0" err="1"/>
              <a:t>площею</a:t>
            </a:r>
            <a:r>
              <a:rPr lang="ru-RU" sz="1600" dirty="0"/>
              <a:t> 7 тис. кв. км. </a:t>
            </a:r>
            <a:r>
              <a:rPr lang="ru-RU" sz="1600" dirty="0" err="1"/>
              <a:t>Гранітні</a:t>
            </a:r>
            <a:r>
              <a:rPr lang="ru-RU" sz="1600" dirty="0"/>
              <a:t> </a:t>
            </a:r>
            <a:r>
              <a:rPr lang="ru-RU" sz="1600" dirty="0" err="1"/>
              <a:t>пагорби-останці</a:t>
            </a:r>
            <a:r>
              <a:rPr lang="ru-RU" sz="1600" dirty="0"/>
              <a:t> </a:t>
            </a:r>
            <a:r>
              <a:rPr lang="ru-RU" sz="1600" dirty="0" err="1"/>
              <a:t>виходять</a:t>
            </a:r>
            <a:r>
              <a:rPr lang="ru-RU" sz="1600" dirty="0"/>
              <a:t> </a:t>
            </a:r>
            <a:r>
              <a:rPr lang="ru-RU" sz="1600" dirty="0" err="1"/>
              <a:t>також</a:t>
            </a:r>
            <a:r>
              <a:rPr lang="ru-RU" sz="1600" dirty="0"/>
              <a:t> в </a:t>
            </a:r>
            <a:r>
              <a:rPr lang="ru-RU" sz="1600" dirty="0" err="1"/>
              <a:t>пустелі</a:t>
            </a:r>
            <a:r>
              <a:rPr lang="ru-RU" sz="1600" dirty="0"/>
              <a:t> </a:t>
            </a:r>
            <a:r>
              <a:rPr lang="ru-RU" sz="1600" dirty="0" err="1"/>
              <a:t>Тенере</a:t>
            </a:r>
            <a:r>
              <a:rPr lang="ru-RU" sz="1600" dirty="0"/>
              <a:t> і </a:t>
            </a:r>
            <a:r>
              <a:rPr lang="ru-RU" sz="1600" dirty="0" err="1"/>
              <a:t>місцевості</a:t>
            </a:r>
            <a:r>
              <a:rPr lang="ru-RU" sz="1600" dirty="0"/>
              <a:t> </a:t>
            </a:r>
            <a:r>
              <a:rPr lang="ru-RU" sz="1600" dirty="0" err="1"/>
              <a:t>Кавар</a:t>
            </a:r>
            <a:r>
              <a:rPr lang="ru-RU" sz="1600" dirty="0"/>
              <a:t>. </a:t>
            </a:r>
            <a:r>
              <a:rPr lang="ru-RU" sz="1600" dirty="0" err="1"/>
              <a:t>Осадовий</a:t>
            </a:r>
            <a:r>
              <a:rPr lang="ru-RU" sz="1600" dirty="0"/>
              <a:t> </a:t>
            </a:r>
            <a:r>
              <a:rPr lang="ru-RU" sz="1600" dirty="0" err="1"/>
              <a:t>чохол</a:t>
            </a:r>
            <a:r>
              <a:rPr lang="ru-RU" sz="1600" dirty="0"/>
              <a:t> в </a:t>
            </a:r>
            <a:r>
              <a:rPr lang="ru-RU" sz="1600" dirty="0" err="1"/>
              <a:t>західній</a:t>
            </a:r>
            <a:r>
              <a:rPr lang="ru-RU" sz="1600" dirty="0"/>
              <a:t>, </a:t>
            </a:r>
            <a:r>
              <a:rPr lang="ru-RU" sz="1600" dirty="0" err="1"/>
              <a:t>південній</a:t>
            </a:r>
            <a:r>
              <a:rPr lang="ru-RU" sz="1600" dirty="0"/>
              <a:t> та </a:t>
            </a:r>
            <a:r>
              <a:rPr lang="ru-RU" sz="1600" dirty="0" err="1"/>
              <a:t>східній</a:t>
            </a:r>
            <a:r>
              <a:rPr lang="ru-RU" sz="1600" dirty="0"/>
              <a:t> </a:t>
            </a:r>
            <a:r>
              <a:rPr lang="ru-RU" sz="1600" dirty="0" err="1"/>
              <a:t>частинах</a:t>
            </a:r>
            <a:r>
              <a:rPr lang="ru-RU" sz="1600" dirty="0"/>
              <a:t> </a:t>
            </a:r>
            <a:r>
              <a:rPr lang="ru-RU" sz="1600" dirty="0" err="1"/>
              <a:t>країни</a:t>
            </a:r>
            <a:r>
              <a:rPr lang="ru-RU" sz="1600" dirty="0"/>
              <a:t> </a:t>
            </a:r>
            <a:r>
              <a:rPr lang="ru-RU" sz="1600" dirty="0" err="1"/>
              <a:t>складений</a:t>
            </a:r>
            <a:r>
              <a:rPr lang="ru-RU" sz="1600" dirty="0"/>
              <a:t> </a:t>
            </a:r>
            <a:r>
              <a:rPr lang="ru-RU" sz="1600" dirty="0" err="1"/>
              <a:t>морськими</a:t>
            </a:r>
            <a:r>
              <a:rPr lang="ru-RU" sz="1600" dirty="0"/>
              <a:t>, </a:t>
            </a:r>
            <a:r>
              <a:rPr lang="ru-RU" sz="1600" dirty="0" err="1"/>
              <a:t>озерними</a:t>
            </a:r>
            <a:r>
              <a:rPr lang="ru-RU" sz="1600" dirty="0"/>
              <a:t> і </a:t>
            </a:r>
            <a:r>
              <a:rPr lang="ru-RU" sz="1600" dirty="0" err="1"/>
              <a:t>континентальними</a:t>
            </a:r>
            <a:r>
              <a:rPr lang="ru-RU" sz="1600" dirty="0"/>
              <a:t> </a:t>
            </a:r>
            <a:r>
              <a:rPr lang="ru-RU" sz="1600" dirty="0" err="1"/>
              <a:t>відкладеннями</a:t>
            </a:r>
            <a:r>
              <a:rPr lang="ru-RU" sz="1600" dirty="0"/>
              <a:t>, а в </a:t>
            </a:r>
            <a:r>
              <a:rPr lang="ru-RU" sz="1600" dirty="0" err="1"/>
              <a:t>північній</a:t>
            </a:r>
            <a:r>
              <a:rPr lang="ru-RU" sz="1600" dirty="0"/>
              <a:t> </a:t>
            </a:r>
            <a:r>
              <a:rPr lang="ru-RU" sz="1600" dirty="0" err="1"/>
              <a:t>частині</a:t>
            </a:r>
            <a:r>
              <a:rPr lang="ru-RU" sz="1600" dirty="0"/>
              <a:t> </a:t>
            </a:r>
            <a:r>
              <a:rPr lang="ru-RU" sz="1600" dirty="0" err="1"/>
              <a:t>являє</a:t>
            </a:r>
            <a:r>
              <a:rPr lang="ru-RU" sz="1600" dirty="0"/>
              <a:t> собою </a:t>
            </a:r>
            <a:r>
              <a:rPr lang="ru-RU" sz="1600" dirty="0" err="1"/>
              <a:t>потужні</a:t>
            </a:r>
            <a:r>
              <a:rPr lang="ru-RU" sz="1600" dirty="0"/>
              <a:t> </a:t>
            </a:r>
            <a:r>
              <a:rPr lang="ru-RU" sz="1600" dirty="0" err="1"/>
              <a:t>товщі</a:t>
            </a:r>
            <a:r>
              <a:rPr lang="ru-RU" sz="1600" dirty="0"/>
              <a:t> </a:t>
            </a:r>
            <a:r>
              <a:rPr lang="ru-RU" sz="1600" dirty="0" err="1"/>
              <a:t>пісків</a:t>
            </a:r>
            <a:r>
              <a:rPr lang="ru-RU" sz="1600" dirty="0"/>
              <a:t>. </a:t>
            </a:r>
            <a:r>
              <a:rPr lang="ru-RU" sz="1600" dirty="0" err="1"/>
              <a:t>Інтенсивна</a:t>
            </a:r>
            <a:r>
              <a:rPr lang="ru-RU" sz="1600" dirty="0"/>
              <a:t> </a:t>
            </a:r>
            <a:r>
              <a:rPr lang="ru-RU" sz="1600" dirty="0" err="1"/>
              <a:t>ерозія</a:t>
            </a:r>
            <a:r>
              <a:rPr lang="ru-RU" sz="1600" dirty="0"/>
              <a:t> і </a:t>
            </a:r>
            <a:r>
              <a:rPr lang="ru-RU" sz="1600" dirty="0" err="1"/>
              <a:t>тривалість</a:t>
            </a:r>
            <a:r>
              <a:rPr lang="ru-RU" sz="1600" dirty="0"/>
              <a:t> </a:t>
            </a:r>
            <a:r>
              <a:rPr lang="ru-RU" sz="1600" dirty="0" err="1"/>
              <a:t>геологічних</a:t>
            </a:r>
            <a:r>
              <a:rPr lang="ru-RU" sz="1600" dirty="0"/>
              <a:t> </a:t>
            </a:r>
            <a:r>
              <a:rPr lang="ru-RU" sz="1600" dirty="0" err="1"/>
              <a:t>процесів</a:t>
            </a:r>
            <a:r>
              <a:rPr lang="ru-RU" sz="1600" dirty="0"/>
              <a:t> привели до </a:t>
            </a:r>
            <a:r>
              <a:rPr lang="ru-RU" sz="1600" dirty="0" err="1"/>
              <a:t>вирівнювання</a:t>
            </a:r>
            <a:r>
              <a:rPr lang="ru-RU" sz="1600" dirty="0"/>
              <a:t> </a:t>
            </a:r>
            <a:r>
              <a:rPr lang="ru-RU" sz="1600" dirty="0" err="1"/>
              <a:t>більшій</a:t>
            </a:r>
            <a:r>
              <a:rPr lang="ru-RU" sz="1600" dirty="0"/>
              <a:t> </a:t>
            </a:r>
            <a:r>
              <a:rPr lang="ru-RU" sz="1600" dirty="0" err="1"/>
              <a:t>частині</a:t>
            </a:r>
            <a:r>
              <a:rPr lang="ru-RU" sz="1600" dirty="0"/>
              <a:t> </a:t>
            </a:r>
            <a:r>
              <a:rPr lang="ru-RU" sz="1600" dirty="0" err="1" smtClean="0"/>
              <a:t>території</a:t>
            </a:r>
            <a:r>
              <a:rPr lang="ru-RU" sz="1600" dirty="0" smtClean="0"/>
              <a:t> </a:t>
            </a:r>
            <a:r>
              <a:rPr lang="ru-RU" sz="1600" dirty="0" err="1"/>
              <a:t>Нігеру</a:t>
            </a:r>
            <a:r>
              <a:rPr lang="ru-RU" sz="1600" dirty="0"/>
              <a:t> </a:t>
            </a:r>
            <a:r>
              <a:rPr lang="ru-RU" sz="1600" dirty="0" smtClean="0"/>
              <a:t>.</a:t>
            </a:r>
          </a:p>
          <a:p>
            <a:pPr marL="0" indent="0">
              <a:buNone/>
            </a:pPr>
            <a:endParaRPr lang="ru-RU" sz="29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3568" y="0"/>
            <a:ext cx="7756263" cy="936104"/>
          </a:xfrm>
        </p:spPr>
        <p:txBody>
          <a:bodyPr/>
          <a:lstStyle/>
          <a:p>
            <a:r>
              <a:rPr lang="uk-UA" dirty="0" smtClean="0"/>
              <a:t>Географія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6646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933056"/>
            <a:ext cx="4320480" cy="2873118"/>
          </a:xfrm>
          <a:prstGeom prst="rect">
            <a:avLst/>
          </a:prstGeom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9" y="188641"/>
            <a:ext cx="4752528" cy="3816423"/>
          </a:xfrm>
        </p:spPr>
        <p:txBody>
          <a:bodyPr>
            <a:normAutofit fontScale="92500" lnSpcReduction="10000"/>
          </a:bodyPr>
          <a:lstStyle/>
          <a:p>
            <a:r>
              <a:rPr lang="uk-UA" sz="2000" dirty="0" smtClean="0"/>
              <a:t>Рельєф</a:t>
            </a:r>
          </a:p>
          <a:p>
            <a:pPr marL="0" indent="0" algn="just">
              <a:buNone/>
            </a:pPr>
            <a:r>
              <a:rPr lang="ru-RU" sz="1600" dirty="0"/>
              <a:t>У </a:t>
            </a:r>
            <a:r>
              <a:rPr lang="ru-RU" sz="1600" dirty="0" err="1"/>
              <a:t>рельєфі</a:t>
            </a:r>
            <a:r>
              <a:rPr lang="ru-RU" sz="1600" dirty="0"/>
              <a:t> </a:t>
            </a:r>
            <a:r>
              <a:rPr lang="ru-RU" sz="1600" dirty="0" err="1"/>
              <a:t>країни</a:t>
            </a:r>
            <a:r>
              <a:rPr lang="ru-RU" sz="1600" dirty="0"/>
              <a:t> </a:t>
            </a:r>
            <a:r>
              <a:rPr lang="ru-RU" sz="1600" dirty="0" err="1"/>
              <a:t>переважають</a:t>
            </a:r>
            <a:r>
              <a:rPr lang="ru-RU" sz="1600" dirty="0"/>
              <a:t> </a:t>
            </a:r>
            <a:r>
              <a:rPr lang="ru-RU" sz="1600" dirty="0" err="1"/>
              <a:t>рівнини</a:t>
            </a:r>
            <a:r>
              <a:rPr lang="ru-RU" sz="1600" dirty="0"/>
              <a:t> з </a:t>
            </a:r>
            <a:r>
              <a:rPr lang="ru-RU" sz="1600" dirty="0" err="1"/>
              <a:t>висотами</a:t>
            </a:r>
            <a:r>
              <a:rPr lang="ru-RU" sz="1600" dirty="0"/>
              <a:t> 200–500 м над </a:t>
            </a:r>
            <a:r>
              <a:rPr lang="ru-RU" sz="1600" dirty="0" err="1"/>
              <a:t>рівнем</a:t>
            </a:r>
            <a:r>
              <a:rPr lang="ru-RU" sz="1600" dirty="0"/>
              <a:t> моря. На </a:t>
            </a:r>
            <a:r>
              <a:rPr lang="ru-RU" sz="1600" dirty="0" err="1"/>
              <a:t>північному</a:t>
            </a:r>
            <a:r>
              <a:rPr lang="ru-RU" sz="1600" dirty="0"/>
              <a:t> </a:t>
            </a:r>
            <a:r>
              <a:rPr lang="ru-RU" sz="1600" dirty="0" err="1"/>
              <a:t>заході</a:t>
            </a:r>
            <a:r>
              <a:rPr lang="ru-RU" sz="1600" dirty="0"/>
              <a:t> </a:t>
            </a:r>
            <a:r>
              <a:rPr lang="ru-RU" sz="1600" dirty="0" err="1"/>
              <a:t>розташований</a:t>
            </a:r>
            <a:r>
              <a:rPr lang="ru-RU" sz="1600" dirty="0"/>
              <a:t> </a:t>
            </a:r>
            <a:r>
              <a:rPr lang="ru-RU" sz="1600" dirty="0" err="1"/>
              <a:t>масив</a:t>
            </a:r>
            <a:r>
              <a:rPr lang="ru-RU" sz="1600" dirty="0"/>
              <a:t> </a:t>
            </a:r>
            <a:r>
              <a:rPr lang="ru-RU" sz="1600" dirty="0" err="1"/>
              <a:t>Аїр</a:t>
            </a:r>
            <a:r>
              <a:rPr lang="ru-RU" sz="1600" dirty="0"/>
              <a:t> — система </a:t>
            </a:r>
            <a:r>
              <a:rPr lang="ru-RU" sz="1600" dirty="0" err="1"/>
              <a:t>різновисотних</a:t>
            </a:r>
            <a:r>
              <a:rPr lang="ru-RU" sz="1600" dirty="0"/>
              <a:t> плато,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/>
              <a:t>тягнеться</a:t>
            </a:r>
            <a:r>
              <a:rPr lang="ru-RU" sz="1600" dirty="0"/>
              <a:t> на 400 км з </a:t>
            </a:r>
            <a:r>
              <a:rPr lang="ru-RU" sz="1600" dirty="0" err="1"/>
              <a:t>півночі</a:t>
            </a:r>
            <a:r>
              <a:rPr lang="ru-RU" sz="1600" dirty="0"/>
              <a:t> на </a:t>
            </a:r>
            <a:r>
              <a:rPr lang="ru-RU" sz="1600" dirty="0" err="1"/>
              <a:t>південь</a:t>
            </a:r>
            <a:r>
              <a:rPr lang="ru-RU" sz="1600" dirty="0"/>
              <a:t> і на 250 км з заходу на </a:t>
            </a:r>
            <a:r>
              <a:rPr lang="ru-RU" sz="1600" dirty="0" err="1"/>
              <a:t>схід</a:t>
            </a:r>
            <a:r>
              <a:rPr lang="ru-RU" sz="1600" dirty="0"/>
              <a:t>. </a:t>
            </a:r>
            <a:r>
              <a:rPr lang="ru-RU" sz="1600" dirty="0" err="1"/>
              <a:t>Найвища</a:t>
            </a:r>
            <a:r>
              <a:rPr lang="ru-RU" sz="1600" dirty="0"/>
              <a:t> точка, гора </a:t>
            </a:r>
            <a:r>
              <a:rPr lang="ru-RU" sz="1600" dirty="0" err="1"/>
              <a:t>Багезан</a:t>
            </a:r>
            <a:r>
              <a:rPr lang="ru-RU" sz="1600" dirty="0"/>
              <a:t>, </a:t>
            </a:r>
            <a:r>
              <a:rPr lang="ru-RU" sz="1600" dirty="0" err="1"/>
              <a:t>досягає</a:t>
            </a:r>
            <a:r>
              <a:rPr lang="ru-RU" sz="1600" dirty="0"/>
              <a:t> 1900 м. Плато </a:t>
            </a:r>
            <a:r>
              <a:rPr lang="ru-RU" sz="1600" dirty="0" err="1"/>
              <a:t>нахилене</a:t>
            </a:r>
            <a:r>
              <a:rPr lang="ru-RU" sz="1600" dirty="0"/>
              <a:t> на </a:t>
            </a:r>
            <a:r>
              <a:rPr lang="ru-RU" sz="1600" dirty="0" err="1"/>
              <a:t>захід</a:t>
            </a:r>
            <a:r>
              <a:rPr lang="ru-RU" sz="1600" dirty="0"/>
              <a:t>, густо </a:t>
            </a:r>
            <a:r>
              <a:rPr lang="ru-RU" sz="1600" dirty="0" err="1"/>
              <a:t>порізане</a:t>
            </a:r>
            <a:r>
              <a:rPr lang="ru-RU" sz="1600" dirty="0"/>
              <a:t> </a:t>
            </a:r>
            <a:r>
              <a:rPr lang="ru-RU" sz="1600" dirty="0" err="1"/>
              <a:t>ваді</a:t>
            </a:r>
            <a:r>
              <a:rPr lang="ru-RU" sz="1600" dirty="0"/>
              <a:t> — сухими руслами </a:t>
            </a:r>
            <a:r>
              <a:rPr lang="ru-RU" sz="1600" dirty="0" err="1"/>
              <a:t>річок</a:t>
            </a:r>
            <a:r>
              <a:rPr lang="ru-RU" sz="1600" dirty="0"/>
              <a:t>,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/>
              <a:t>наповнюються</a:t>
            </a:r>
            <a:r>
              <a:rPr lang="ru-RU" sz="1600" dirty="0"/>
              <a:t> в сезон </a:t>
            </a:r>
            <a:r>
              <a:rPr lang="ru-RU" sz="1600" dirty="0" err="1"/>
              <a:t>дощів</a:t>
            </a:r>
            <a:r>
              <a:rPr lang="ru-RU" sz="1600" dirty="0"/>
              <a:t>. </a:t>
            </a:r>
            <a:r>
              <a:rPr lang="ru-RU" sz="1600" dirty="0" err="1"/>
              <a:t>Східна</a:t>
            </a:r>
            <a:r>
              <a:rPr lang="ru-RU" sz="1600" dirty="0"/>
              <a:t> </a:t>
            </a:r>
            <a:r>
              <a:rPr lang="ru-RU" sz="1600" dirty="0" err="1"/>
              <a:t>частина</a:t>
            </a:r>
            <a:r>
              <a:rPr lang="ru-RU" sz="1600" dirty="0"/>
              <a:t> Лепехи круто </a:t>
            </a:r>
            <a:r>
              <a:rPr lang="ru-RU" sz="1600" dirty="0" err="1"/>
              <a:t>обривається</a:t>
            </a:r>
            <a:r>
              <a:rPr lang="ru-RU" sz="1600" dirty="0"/>
              <a:t> до </a:t>
            </a:r>
            <a:r>
              <a:rPr lang="ru-RU" sz="1600" dirty="0" err="1"/>
              <a:t>величезної</a:t>
            </a:r>
            <a:r>
              <a:rPr lang="ru-RU" sz="1600" dirty="0"/>
              <a:t> </a:t>
            </a:r>
            <a:r>
              <a:rPr lang="ru-RU" sz="1600" dirty="0" err="1"/>
              <a:t>піщаної</a:t>
            </a:r>
            <a:r>
              <a:rPr lang="ru-RU" sz="1600" dirty="0"/>
              <a:t> </a:t>
            </a:r>
            <a:r>
              <a:rPr lang="ru-RU" sz="1600" dirty="0" err="1"/>
              <a:t>пустелі</a:t>
            </a:r>
            <a:r>
              <a:rPr lang="ru-RU" sz="1600" dirty="0"/>
              <a:t> </a:t>
            </a:r>
            <a:r>
              <a:rPr lang="ru-RU" sz="1600" dirty="0" err="1"/>
              <a:t>Тенере</a:t>
            </a:r>
            <a:r>
              <a:rPr lang="ru-RU" sz="1600" dirty="0"/>
              <a:t> </a:t>
            </a:r>
            <a:r>
              <a:rPr lang="ru-RU" sz="1600" dirty="0" err="1"/>
              <a:t>площею</a:t>
            </a:r>
            <a:r>
              <a:rPr lang="ru-RU" sz="1600" dirty="0"/>
              <a:t> </a:t>
            </a:r>
            <a:r>
              <a:rPr lang="ru-RU" sz="1600" dirty="0" err="1"/>
              <a:t>близько</a:t>
            </a:r>
            <a:r>
              <a:rPr lang="ru-RU" sz="1600" dirty="0"/>
              <a:t> 400 тис. км². У </a:t>
            </a:r>
            <a:r>
              <a:rPr lang="ru-RU" sz="1600" dirty="0" err="1"/>
              <a:t>північній</a:t>
            </a:r>
            <a:r>
              <a:rPr lang="ru-RU" sz="1600" dirty="0"/>
              <a:t> (</a:t>
            </a:r>
            <a:r>
              <a:rPr lang="ru-RU" sz="1600" dirty="0" err="1"/>
              <a:t>Тенере-Тафасасет</a:t>
            </a:r>
            <a:r>
              <a:rPr lang="ru-RU" sz="1600" dirty="0"/>
              <a:t>) і </a:t>
            </a:r>
            <a:r>
              <a:rPr lang="ru-RU" sz="1600" dirty="0" err="1"/>
              <a:t>центральної</a:t>
            </a:r>
            <a:r>
              <a:rPr lang="ru-RU" sz="1600" dirty="0"/>
              <a:t> </a:t>
            </a:r>
            <a:r>
              <a:rPr lang="ru-RU" sz="1600" dirty="0" err="1"/>
              <a:t>частини</a:t>
            </a:r>
            <a:r>
              <a:rPr lang="ru-RU" sz="1600" dirty="0"/>
              <a:t> </a:t>
            </a:r>
            <a:r>
              <a:rPr lang="ru-RU" sz="1600" dirty="0" err="1"/>
              <a:t>Тенере</a:t>
            </a:r>
            <a:r>
              <a:rPr lang="ru-RU" sz="1600" dirty="0"/>
              <a:t>, </a:t>
            </a:r>
            <a:r>
              <a:rPr lang="ru-RU" sz="1600" dirty="0" err="1"/>
              <a:t>між</a:t>
            </a:r>
            <a:r>
              <a:rPr lang="ru-RU" sz="1600" dirty="0"/>
              <a:t> плато </a:t>
            </a:r>
            <a:r>
              <a:rPr lang="ru-RU" sz="1600" dirty="0" err="1"/>
              <a:t>Аїр</a:t>
            </a:r>
            <a:r>
              <a:rPr lang="ru-RU" sz="1600" dirty="0"/>
              <a:t> і </a:t>
            </a:r>
            <a:r>
              <a:rPr lang="ru-RU" sz="1600" dirty="0" err="1"/>
              <a:t>Джада</a:t>
            </a:r>
            <a:r>
              <a:rPr lang="ru-RU" sz="1600" dirty="0"/>
              <a:t>, </a:t>
            </a:r>
            <a:r>
              <a:rPr lang="ru-RU" sz="1600" dirty="0" err="1"/>
              <a:t>знаходяться</a:t>
            </a:r>
            <a:r>
              <a:rPr lang="ru-RU" sz="1600" dirty="0"/>
              <a:t> </a:t>
            </a:r>
            <a:r>
              <a:rPr lang="ru-RU" sz="1600" dirty="0" err="1"/>
              <a:t>рухомі</a:t>
            </a:r>
            <a:r>
              <a:rPr lang="ru-RU" sz="1600" dirty="0"/>
              <a:t> </a:t>
            </a:r>
            <a:r>
              <a:rPr lang="ru-RU" sz="1600" dirty="0" err="1"/>
              <a:t>піщані</a:t>
            </a:r>
            <a:r>
              <a:rPr lang="ru-RU" sz="1600" dirty="0"/>
              <a:t> </a:t>
            </a:r>
            <a:r>
              <a:rPr lang="ru-RU" sz="1600" dirty="0" err="1"/>
              <a:t>дюни</a:t>
            </a:r>
            <a:r>
              <a:rPr lang="ru-RU" sz="1600" dirty="0"/>
              <a:t>. У </a:t>
            </a:r>
            <a:r>
              <a:rPr lang="ru-RU" sz="1600" dirty="0" err="1"/>
              <a:t>центрі</a:t>
            </a:r>
            <a:r>
              <a:rPr lang="ru-RU" sz="1600" dirty="0"/>
              <a:t> </a:t>
            </a:r>
            <a:r>
              <a:rPr lang="ru-RU" sz="1600" dirty="0" err="1"/>
              <a:t>Тенере</a:t>
            </a:r>
            <a:r>
              <a:rPr lang="ru-RU" sz="1600" dirty="0"/>
              <a:t> </a:t>
            </a:r>
            <a:r>
              <a:rPr lang="ru-RU" sz="1600" dirty="0" err="1"/>
              <a:t>розташований</a:t>
            </a:r>
            <a:r>
              <a:rPr lang="ru-RU" sz="1600" dirty="0"/>
              <a:t> </a:t>
            </a:r>
            <a:r>
              <a:rPr lang="ru-RU" sz="1600" dirty="0" err="1"/>
              <a:t>Кавар</a:t>
            </a:r>
            <a:r>
              <a:rPr lang="ru-RU" sz="1600" dirty="0"/>
              <a:t> — </a:t>
            </a:r>
            <a:r>
              <a:rPr lang="ru-RU" sz="1600" dirty="0" err="1"/>
              <a:t>стрімчаста</a:t>
            </a:r>
            <a:r>
              <a:rPr lang="ru-RU" sz="1600" dirty="0"/>
              <a:t> </a:t>
            </a:r>
            <a:r>
              <a:rPr lang="ru-RU" sz="1600" dirty="0" err="1"/>
              <a:t>місцевість</a:t>
            </a:r>
            <a:r>
              <a:rPr lang="ru-RU" sz="1600" dirty="0"/>
              <a:t> з </a:t>
            </a:r>
            <a:r>
              <a:rPr lang="ru-RU" sz="1600" dirty="0" err="1"/>
              <a:t>багатьма</a:t>
            </a:r>
            <a:r>
              <a:rPr lang="ru-RU" sz="1600" dirty="0"/>
              <a:t> оазисами. У </a:t>
            </a:r>
            <a:r>
              <a:rPr lang="ru-RU" sz="1600" dirty="0" err="1"/>
              <a:t>південній</a:t>
            </a:r>
            <a:r>
              <a:rPr lang="ru-RU" sz="1600" dirty="0"/>
              <a:t> </a:t>
            </a:r>
            <a:r>
              <a:rPr lang="ru-RU" sz="1600" dirty="0" err="1"/>
              <a:t>частині</a:t>
            </a:r>
            <a:r>
              <a:rPr lang="ru-RU" sz="1600" dirty="0"/>
              <a:t> </a:t>
            </a:r>
            <a:r>
              <a:rPr lang="ru-RU" sz="1600" dirty="0" err="1"/>
              <a:t>Тенере</a:t>
            </a:r>
            <a:r>
              <a:rPr lang="ru-RU" sz="1600" dirty="0"/>
              <a:t> </a:t>
            </a:r>
            <a:r>
              <a:rPr lang="ru-RU" sz="1600" dirty="0" err="1"/>
              <a:t>рідкісна</a:t>
            </a:r>
            <a:r>
              <a:rPr lang="ru-RU" sz="1600" dirty="0"/>
              <a:t> трава і </a:t>
            </a:r>
            <a:r>
              <a:rPr lang="ru-RU" sz="1600" dirty="0" err="1"/>
              <a:t>чагарники</a:t>
            </a:r>
            <a:r>
              <a:rPr lang="ru-RU" sz="1600" dirty="0"/>
              <a:t> </a:t>
            </a:r>
            <a:r>
              <a:rPr lang="ru-RU" sz="1600" dirty="0" err="1"/>
              <a:t>стримують</a:t>
            </a:r>
            <a:r>
              <a:rPr lang="ru-RU" sz="1600" dirty="0"/>
              <a:t> </a:t>
            </a:r>
            <a:r>
              <a:rPr lang="ru-RU" sz="1600" dirty="0" err="1"/>
              <a:t>піски</a:t>
            </a:r>
            <a:r>
              <a:rPr lang="ru-RU" sz="1600" dirty="0"/>
              <a:t> і </a:t>
            </a:r>
            <a:r>
              <a:rPr lang="ru-RU" sz="1600" dirty="0" err="1"/>
              <a:t>створюють</a:t>
            </a:r>
            <a:r>
              <a:rPr lang="ru-RU" sz="1600" dirty="0"/>
              <a:t> </a:t>
            </a:r>
            <a:r>
              <a:rPr lang="ru-RU" sz="1600" dirty="0" err="1"/>
              <a:t>закріплені</a:t>
            </a:r>
            <a:r>
              <a:rPr lang="ru-RU" sz="1600" dirty="0"/>
              <a:t> </a:t>
            </a:r>
            <a:r>
              <a:rPr lang="ru-RU" sz="1600" dirty="0" err="1"/>
              <a:t>дюни</a:t>
            </a:r>
            <a:r>
              <a:rPr lang="ru-RU" sz="1600" dirty="0"/>
              <a:t>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116632"/>
            <a:ext cx="3528392" cy="235079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106985" y="2564904"/>
            <a:ext cx="3816424" cy="42350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spcBef>
                <a:spcPct val="20000"/>
              </a:spcBef>
              <a:buClr>
                <a:srgbClr val="873624"/>
              </a:buClr>
            </a:pPr>
            <a:r>
              <a:rPr lang="ru-RU" sz="1500" dirty="0">
                <a:solidFill>
                  <a:prstClr val="black">
                    <a:lumMod val="85000"/>
                    <a:lumOff val="15000"/>
                  </a:prstClr>
                </a:solidFill>
              </a:rPr>
              <a:t>На </a:t>
            </a:r>
            <a:r>
              <a:rPr lang="ru-RU" sz="1500" dirty="0" err="1">
                <a:solidFill>
                  <a:prstClr val="black">
                    <a:lumMod val="85000"/>
                    <a:lumOff val="15000"/>
                  </a:prstClr>
                </a:solidFill>
              </a:rPr>
              <a:t>захід</a:t>
            </a:r>
            <a:r>
              <a:rPr lang="ru-RU" sz="1500" dirty="0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ru-RU" sz="1500" dirty="0" err="1">
                <a:solidFill>
                  <a:prstClr val="black">
                    <a:lumMod val="85000"/>
                    <a:lumOff val="15000"/>
                  </a:prstClr>
                </a:solidFill>
              </a:rPr>
              <a:t>від</a:t>
            </a:r>
            <a:r>
              <a:rPr lang="ru-RU" sz="1500" dirty="0">
                <a:solidFill>
                  <a:prstClr val="black">
                    <a:lumMod val="85000"/>
                    <a:lumOff val="15000"/>
                  </a:prstClr>
                </a:solidFill>
              </a:rPr>
              <a:t> плато </a:t>
            </a:r>
            <a:r>
              <a:rPr lang="ru-RU" sz="1500" dirty="0" err="1">
                <a:solidFill>
                  <a:prstClr val="black">
                    <a:lumMod val="85000"/>
                    <a:lumOff val="15000"/>
                  </a:prstClr>
                </a:solidFill>
              </a:rPr>
              <a:t>Аїр</a:t>
            </a:r>
            <a:r>
              <a:rPr lang="ru-RU" sz="1500" dirty="0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ru-RU" sz="1500" dirty="0" err="1">
                <a:solidFill>
                  <a:prstClr val="black">
                    <a:lumMod val="85000"/>
                    <a:lumOff val="15000"/>
                  </a:prstClr>
                </a:solidFill>
              </a:rPr>
              <a:t>знаходиться</a:t>
            </a:r>
            <a:r>
              <a:rPr lang="ru-RU" sz="1500" dirty="0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ru-RU" sz="1500" dirty="0" err="1">
                <a:solidFill>
                  <a:prstClr val="black">
                    <a:lumMod val="85000"/>
                    <a:lumOff val="15000"/>
                  </a:prstClr>
                </a:solidFill>
              </a:rPr>
              <a:t>рівнина</a:t>
            </a:r>
            <a:r>
              <a:rPr lang="ru-RU" sz="1500" dirty="0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ru-RU" sz="1500" dirty="0" err="1">
                <a:solidFill>
                  <a:prstClr val="black">
                    <a:lumMod val="85000"/>
                    <a:lumOff val="15000"/>
                  </a:prstClr>
                </a:solidFill>
              </a:rPr>
              <a:t>талак</a:t>
            </a:r>
            <a:r>
              <a:rPr lang="ru-RU" sz="1500" dirty="0">
                <a:solidFill>
                  <a:prstClr val="black">
                    <a:lumMod val="85000"/>
                    <a:lumOff val="15000"/>
                  </a:prstClr>
                </a:solidFill>
              </a:rPr>
              <a:t> — </a:t>
            </a:r>
            <a:r>
              <a:rPr lang="ru-RU" sz="1500" dirty="0" err="1">
                <a:solidFill>
                  <a:prstClr val="black">
                    <a:lumMod val="85000"/>
                    <a:lumOff val="15000"/>
                  </a:prstClr>
                </a:solidFill>
              </a:rPr>
              <a:t>пустелю</a:t>
            </a:r>
            <a:r>
              <a:rPr lang="ru-RU" sz="1500" dirty="0">
                <a:solidFill>
                  <a:prstClr val="black">
                    <a:lumMod val="85000"/>
                    <a:lumOff val="15000"/>
                  </a:prstClr>
                </a:solidFill>
              </a:rPr>
              <a:t> з </a:t>
            </a:r>
            <a:r>
              <a:rPr lang="ru-RU" sz="1500" dirty="0" err="1">
                <a:solidFill>
                  <a:prstClr val="black">
                    <a:lumMod val="85000"/>
                    <a:lumOff val="15000"/>
                  </a:prstClr>
                </a:solidFill>
              </a:rPr>
              <a:t>рухомими</a:t>
            </a:r>
            <a:r>
              <a:rPr lang="ru-RU" sz="1500" dirty="0">
                <a:solidFill>
                  <a:prstClr val="black">
                    <a:lumMod val="85000"/>
                    <a:lumOff val="15000"/>
                  </a:prstClr>
                </a:solidFill>
              </a:rPr>
              <a:t> дюнами </a:t>
            </a:r>
            <a:r>
              <a:rPr lang="ru-RU" sz="1500" dirty="0" err="1">
                <a:solidFill>
                  <a:prstClr val="black">
                    <a:lumMod val="85000"/>
                    <a:lumOff val="15000"/>
                  </a:prstClr>
                </a:solidFill>
              </a:rPr>
              <a:t>площею</a:t>
            </a:r>
            <a:r>
              <a:rPr lang="ru-RU" sz="1500" dirty="0">
                <a:solidFill>
                  <a:prstClr val="black">
                    <a:lumMod val="85000"/>
                    <a:lumOff val="15000"/>
                  </a:prstClr>
                </a:solidFill>
              </a:rPr>
              <a:t> 2-3 тис. км. </a:t>
            </a:r>
            <a:r>
              <a:rPr lang="ru-RU" sz="1500" dirty="0" err="1">
                <a:solidFill>
                  <a:prstClr val="black">
                    <a:lumMod val="85000"/>
                    <a:lumOff val="15000"/>
                  </a:prstClr>
                </a:solidFill>
              </a:rPr>
              <a:t>Примикає</a:t>
            </a:r>
            <a:r>
              <a:rPr lang="ru-RU" sz="1500" dirty="0">
                <a:solidFill>
                  <a:prstClr val="black">
                    <a:lumMod val="85000"/>
                    <a:lumOff val="15000"/>
                  </a:prstClr>
                </a:solidFill>
              </a:rPr>
              <a:t> до </a:t>
            </a:r>
            <a:r>
              <a:rPr lang="ru-RU" sz="1500" dirty="0" err="1">
                <a:solidFill>
                  <a:prstClr val="black">
                    <a:lumMod val="85000"/>
                    <a:lumOff val="15000"/>
                  </a:prstClr>
                </a:solidFill>
              </a:rPr>
              <a:t>Аїру</a:t>
            </a:r>
            <a:r>
              <a:rPr lang="ru-RU" sz="1500" dirty="0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ru-RU" sz="1500" dirty="0" err="1">
                <a:solidFill>
                  <a:prstClr val="black">
                    <a:lumMod val="85000"/>
                    <a:lumOff val="15000"/>
                  </a:prstClr>
                </a:solidFill>
              </a:rPr>
              <a:t>частина</a:t>
            </a:r>
            <a:r>
              <a:rPr lang="ru-RU" sz="1500" dirty="0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ru-RU" sz="1500" dirty="0" err="1">
                <a:solidFill>
                  <a:prstClr val="black">
                    <a:lumMod val="85000"/>
                    <a:lumOff val="15000"/>
                  </a:prstClr>
                </a:solidFill>
              </a:rPr>
              <a:t>рівнини</a:t>
            </a:r>
            <a:r>
              <a:rPr lang="ru-RU" sz="1500" dirty="0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ru-RU" sz="1500" dirty="0" err="1">
                <a:solidFill>
                  <a:prstClr val="black">
                    <a:lumMod val="85000"/>
                    <a:lumOff val="15000"/>
                  </a:prstClr>
                </a:solidFill>
              </a:rPr>
              <a:t>складена</a:t>
            </a:r>
            <a:r>
              <a:rPr lang="ru-RU" sz="1500" dirty="0">
                <a:solidFill>
                  <a:prstClr val="black">
                    <a:lumMod val="85000"/>
                    <a:lumOff val="15000"/>
                  </a:prstClr>
                </a:solidFill>
              </a:rPr>
              <a:t> глинами і </a:t>
            </a:r>
            <a:r>
              <a:rPr lang="ru-RU" sz="1500" dirty="0" err="1">
                <a:solidFill>
                  <a:prstClr val="black">
                    <a:lumMod val="85000"/>
                    <a:lumOff val="15000"/>
                  </a:prstClr>
                </a:solidFill>
              </a:rPr>
              <a:t>зрошується</a:t>
            </a:r>
            <a:r>
              <a:rPr lang="ru-RU" sz="1500" dirty="0">
                <a:solidFill>
                  <a:prstClr val="black">
                    <a:lumMod val="85000"/>
                    <a:lumOff val="15000"/>
                  </a:prstClr>
                </a:solidFill>
              </a:rPr>
              <a:t> з </a:t>
            </a:r>
            <a:r>
              <a:rPr lang="ru-RU" sz="1500" dirty="0" err="1">
                <a:solidFill>
                  <a:prstClr val="black">
                    <a:lumMod val="85000"/>
                    <a:lumOff val="15000"/>
                  </a:prstClr>
                </a:solidFill>
              </a:rPr>
              <a:t>ваді</a:t>
            </a:r>
            <a:r>
              <a:rPr lang="ru-RU" sz="1500" dirty="0">
                <a:solidFill>
                  <a:prstClr val="black">
                    <a:lumMod val="85000"/>
                    <a:lumOff val="15000"/>
                  </a:prstClr>
                </a:solidFill>
              </a:rPr>
              <a:t> в сезон </a:t>
            </a:r>
            <a:r>
              <a:rPr lang="ru-RU" sz="1500" dirty="0" err="1">
                <a:solidFill>
                  <a:prstClr val="black">
                    <a:lumMod val="85000"/>
                    <a:lumOff val="15000"/>
                  </a:prstClr>
                </a:solidFill>
              </a:rPr>
              <a:t>дощів</a:t>
            </a:r>
            <a:r>
              <a:rPr lang="ru-RU" sz="1500" dirty="0">
                <a:solidFill>
                  <a:prstClr val="black">
                    <a:lumMod val="85000"/>
                    <a:lumOff val="15000"/>
                  </a:prstClr>
                </a:solidFill>
              </a:rPr>
              <a:t>, </a:t>
            </a:r>
            <a:r>
              <a:rPr lang="ru-RU" sz="1500" dirty="0" err="1">
                <a:solidFill>
                  <a:prstClr val="black">
                    <a:lumMod val="85000"/>
                    <a:lumOff val="15000"/>
                  </a:prstClr>
                </a:solidFill>
              </a:rPr>
              <a:t>що</a:t>
            </a:r>
            <a:r>
              <a:rPr lang="ru-RU" sz="1500" dirty="0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ru-RU" sz="1500" dirty="0" err="1">
                <a:solidFill>
                  <a:prstClr val="black">
                    <a:lumMod val="85000"/>
                    <a:lumOff val="15000"/>
                  </a:prstClr>
                </a:solidFill>
              </a:rPr>
              <a:t>робить</a:t>
            </a:r>
            <a:r>
              <a:rPr lang="ru-RU" sz="1500" dirty="0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ru-RU" sz="1500" dirty="0" err="1">
                <a:solidFill>
                  <a:prstClr val="black">
                    <a:lumMod val="85000"/>
                    <a:lumOff val="15000"/>
                  </a:prstClr>
                </a:solidFill>
              </a:rPr>
              <a:t>її</a:t>
            </a:r>
            <a:r>
              <a:rPr lang="ru-RU" sz="1500" dirty="0">
                <a:solidFill>
                  <a:prstClr val="black">
                    <a:lumMod val="85000"/>
                    <a:lumOff val="15000"/>
                  </a:prstClr>
                </a:solidFill>
              </a:rPr>
              <a:t> хорошим </a:t>
            </a:r>
            <a:r>
              <a:rPr lang="ru-RU" sz="1500" dirty="0" err="1">
                <a:solidFill>
                  <a:prstClr val="black">
                    <a:lumMod val="85000"/>
                    <a:lumOff val="15000"/>
                  </a:prstClr>
                </a:solidFill>
              </a:rPr>
              <a:t>пасовищем</a:t>
            </a:r>
            <a:r>
              <a:rPr lang="ru-RU" sz="1500" dirty="0">
                <a:solidFill>
                  <a:prstClr val="black">
                    <a:lumMod val="85000"/>
                    <a:lumOff val="15000"/>
                  </a:prstClr>
                </a:solidFill>
              </a:rPr>
              <a:t> для </a:t>
            </a:r>
            <a:r>
              <a:rPr lang="ru-RU" sz="1500" dirty="0" err="1">
                <a:solidFill>
                  <a:prstClr val="black">
                    <a:lumMod val="85000"/>
                    <a:lumOff val="15000"/>
                  </a:prstClr>
                </a:solidFill>
              </a:rPr>
              <a:t>кочівників</a:t>
            </a:r>
            <a:r>
              <a:rPr lang="ru-RU" sz="1500" dirty="0">
                <a:solidFill>
                  <a:prstClr val="black">
                    <a:lumMod val="85000"/>
                    <a:lumOff val="15000"/>
                  </a:prstClr>
                </a:solidFill>
              </a:rPr>
              <a:t>.</a:t>
            </a:r>
          </a:p>
          <a:p>
            <a:pPr lvl="0" algn="just">
              <a:spcBef>
                <a:spcPct val="20000"/>
              </a:spcBef>
              <a:buClr>
                <a:srgbClr val="873624"/>
              </a:buClr>
            </a:pPr>
            <a:r>
              <a:rPr lang="ru-RU" sz="16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На </a:t>
            </a:r>
            <a:r>
              <a:rPr lang="ru-RU" sz="1600" dirty="0" err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північному</a:t>
            </a:r>
            <a:r>
              <a:rPr lang="ru-RU" sz="16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ru-RU" sz="1600" dirty="0" err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сході</a:t>
            </a:r>
            <a:r>
              <a:rPr lang="ru-RU" sz="16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ru-RU" sz="1600" dirty="0" err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розташовані</a:t>
            </a:r>
            <a:r>
              <a:rPr lang="ru-RU" sz="16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ru-RU" sz="1600" dirty="0" err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піщанкові</a:t>
            </a:r>
            <a:r>
              <a:rPr lang="ru-RU" sz="16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 плато </a:t>
            </a:r>
            <a:r>
              <a:rPr lang="ru-RU" sz="1600" dirty="0" err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Джада</a:t>
            </a:r>
            <a:r>
              <a:rPr lang="ru-RU" sz="16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 і </a:t>
            </a:r>
            <a:r>
              <a:rPr lang="ru-RU" sz="1600" dirty="0" err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Мангені</a:t>
            </a:r>
            <a:r>
              <a:rPr lang="ru-RU" sz="16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. </a:t>
            </a:r>
            <a:r>
              <a:rPr lang="ru-RU" sz="1600" dirty="0" err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Східніше</a:t>
            </a:r>
            <a:r>
              <a:rPr lang="ru-RU" sz="16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, на </a:t>
            </a:r>
            <a:r>
              <a:rPr lang="ru-RU" sz="1600" dirty="0" err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кордоні</a:t>
            </a:r>
            <a:r>
              <a:rPr lang="ru-RU" sz="16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 з Чадом — плато </a:t>
            </a:r>
            <a:r>
              <a:rPr lang="ru-RU" sz="1600" dirty="0" err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Афафі</a:t>
            </a:r>
            <a:r>
              <a:rPr lang="ru-RU" sz="16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 і </a:t>
            </a:r>
            <a:r>
              <a:rPr lang="ru-RU" sz="1600" dirty="0" err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Чигаєв</a:t>
            </a:r>
            <a:r>
              <a:rPr lang="ru-RU" sz="16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. </a:t>
            </a:r>
            <a:r>
              <a:rPr lang="ru-RU" sz="1600" dirty="0" err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Ці</a:t>
            </a:r>
            <a:r>
              <a:rPr lang="ru-RU" sz="16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 плато </a:t>
            </a:r>
            <a:r>
              <a:rPr lang="ru-RU" sz="1600" dirty="0" err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мають</a:t>
            </a:r>
            <a:r>
              <a:rPr lang="ru-RU" sz="16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ru-RU" sz="1600" dirty="0" err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обривисті</a:t>
            </a:r>
            <a:r>
              <a:rPr lang="ru-RU" sz="16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ru-RU" sz="1600" dirty="0" err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схили</a:t>
            </a:r>
            <a:r>
              <a:rPr lang="ru-RU" sz="16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, </a:t>
            </a:r>
            <a:r>
              <a:rPr lang="ru-RU" sz="1600" dirty="0" err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порізані</a:t>
            </a:r>
            <a:r>
              <a:rPr lang="ru-RU" sz="16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ru-RU" sz="1600" dirty="0" err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каньйонами</a:t>
            </a:r>
            <a:r>
              <a:rPr lang="ru-RU" sz="16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 і </a:t>
            </a:r>
            <a:r>
              <a:rPr lang="ru-RU" sz="1600" dirty="0" err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важко</a:t>
            </a:r>
            <a:r>
              <a:rPr lang="ru-RU" sz="16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ru-RU" sz="1600" dirty="0" err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доступні</a:t>
            </a:r>
            <a:r>
              <a:rPr lang="ru-RU" sz="16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 для </a:t>
            </a:r>
            <a:r>
              <a:rPr lang="ru-RU" sz="1600" dirty="0" err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людини</a:t>
            </a:r>
            <a:r>
              <a:rPr lang="ru-RU" sz="16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. На </a:t>
            </a:r>
            <a:r>
              <a:rPr lang="ru-RU" sz="1600" dirty="0" err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південному</a:t>
            </a:r>
            <a:r>
              <a:rPr lang="ru-RU" sz="16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ru-RU" sz="1600" dirty="0" err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сході</a:t>
            </a:r>
            <a:r>
              <a:rPr lang="ru-RU" sz="16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ru-RU" sz="1600" dirty="0" err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знаходиться</a:t>
            </a:r>
            <a:r>
              <a:rPr lang="ru-RU" sz="16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ru-RU" sz="1600" dirty="0" err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напівпустеля</a:t>
            </a:r>
            <a:r>
              <a:rPr lang="ru-RU" sz="16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ru-RU" sz="1600" dirty="0" err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Манга</a:t>
            </a:r>
            <a:r>
              <a:rPr lang="ru-RU" sz="16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 — </a:t>
            </a:r>
            <a:r>
              <a:rPr lang="ru-RU" sz="1600" dirty="0" err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Висушена</a:t>
            </a:r>
            <a:r>
              <a:rPr lang="ru-RU" sz="16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ru-RU" sz="1600" dirty="0" err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улоговина</a:t>
            </a:r>
            <a:r>
              <a:rPr lang="ru-RU" sz="16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 озера Чад. </a:t>
            </a:r>
            <a:r>
              <a:rPr lang="ru-RU" sz="1600" dirty="0" err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Південь</a:t>
            </a:r>
            <a:r>
              <a:rPr lang="ru-RU" sz="16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ru-RU" sz="1600" dirty="0" err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країни</a:t>
            </a:r>
            <a:r>
              <a:rPr lang="ru-RU" sz="16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ru-RU" sz="1600" dirty="0" err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займають</a:t>
            </a:r>
            <a:r>
              <a:rPr lang="ru-RU" sz="16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ru-RU" sz="1600" dirty="0" err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рівнини</a:t>
            </a:r>
            <a:r>
              <a:rPr lang="ru-RU" sz="16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 з </a:t>
            </a:r>
            <a:r>
              <a:rPr lang="ru-RU" sz="1600" dirty="0" err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окремими</a:t>
            </a:r>
            <a:r>
              <a:rPr lang="ru-RU" sz="16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ru-RU" sz="1600" dirty="0" err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виходами</a:t>
            </a:r>
            <a:r>
              <a:rPr lang="ru-RU" sz="16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ru-RU" sz="1600" dirty="0" err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кристалічних</a:t>
            </a:r>
            <a:r>
              <a:rPr lang="ru-RU" sz="16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ru-RU" sz="1600" dirty="0" err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порід</a:t>
            </a:r>
            <a:r>
              <a:rPr lang="ru-RU" sz="16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.</a:t>
            </a:r>
            <a:endParaRPr lang="ru-RU" sz="1600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7998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3456384"/>
          </a:xfrm>
        </p:spPr>
        <p:txBody>
          <a:bodyPr>
            <a:normAutofit/>
          </a:bodyPr>
          <a:lstStyle/>
          <a:p>
            <a:r>
              <a:rPr lang="uk-UA" sz="2200" dirty="0" smtClean="0"/>
              <a:t>Корисні копалини</a:t>
            </a:r>
          </a:p>
          <a:p>
            <a:pPr marL="0" indent="0" algn="just">
              <a:buNone/>
            </a:pPr>
            <a:r>
              <a:rPr lang="ru-RU" sz="1600" dirty="0" err="1"/>
              <a:t>Основні</a:t>
            </a:r>
            <a:r>
              <a:rPr lang="ru-RU" sz="1600" dirty="0"/>
              <a:t> </a:t>
            </a:r>
            <a:r>
              <a:rPr lang="ru-RU" sz="1600" dirty="0" err="1"/>
              <a:t>родовища</a:t>
            </a:r>
            <a:r>
              <a:rPr lang="ru-RU" sz="1600" dirty="0"/>
              <a:t> </a:t>
            </a:r>
            <a:r>
              <a:rPr lang="ru-RU" sz="1600" dirty="0" err="1"/>
              <a:t>корисних</a:t>
            </a:r>
            <a:r>
              <a:rPr lang="ru-RU" sz="1600" dirty="0"/>
              <a:t> </a:t>
            </a:r>
            <a:r>
              <a:rPr lang="ru-RU" sz="1600" dirty="0" err="1"/>
              <a:t>копалин</a:t>
            </a:r>
            <a:r>
              <a:rPr lang="ru-RU" sz="1600" dirty="0"/>
              <a:t> </a:t>
            </a:r>
            <a:r>
              <a:rPr lang="ru-RU" sz="1600" dirty="0" err="1"/>
              <a:t>знаходяться</a:t>
            </a:r>
            <a:r>
              <a:rPr lang="ru-RU" sz="1600" dirty="0"/>
              <a:t> в </a:t>
            </a:r>
            <a:r>
              <a:rPr lang="ru-RU" sz="1600" dirty="0" err="1"/>
              <a:t>виходах</a:t>
            </a:r>
            <a:r>
              <a:rPr lang="ru-RU" sz="1600" dirty="0"/>
              <a:t> </a:t>
            </a:r>
            <a:r>
              <a:rPr lang="ru-RU" sz="1600" dirty="0" err="1"/>
              <a:t>кристалічних</a:t>
            </a:r>
            <a:r>
              <a:rPr lang="ru-RU" sz="1600" dirty="0"/>
              <a:t> </a:t>
            </a:r>
            <a:r>
              <a:rPr lang="ru-RU" sz="1600" dirty="0" err="1"/>
              <a:t>порід</a:t>
            </a:r>
            <a:r>
              <a:rPr lang="ru-RU" sz="1600" dirty="0"/>
              <a:t> на плато </a:t>
            </a:r>
            <a:r>
              <a:rPr lang="ru-RU" sz="1600" dirty="0" err="1"/>
              <a:t>Аїр</a:t>
            </a:r>
            <a:r>
              <a:rPr lang="ru-RU" sz="1600" dirty="0"/>
              <a:t> і </a:t>
            </a:r>
            <a:r>
              <a:rPr lang="ru-RU" sz="1600" dirty="0" err="1"/>
              <a:t>Ліптако</a:t>
            </a:r>
            <a:r>
              <a:rPr lang="ru-RU" sz="1600" dirty="0"/>
              <a:t>, а </a:t>
            </a:r>
            <a:r>
              <a:rPr lang="ru-RU" sz="1600" dirty="0" err="1"/>
              <a:t>також</a:t>
            </a:r>
            <a:r>
              <a:rPr lang="ru-RU" sz="1600" dirty="0"/>
              <a:t> в </a:t>
            </a:r>
            <a:r>
              <a:rPr lang="ru-RU" sz="1600" dirty="0" err="1"/>
              <a:t>осадових</a:t>
            </a:r>
            <a:r>
              <a:rPr lang="ru-RU" sz="1600" dirty="0"/>
              <a:t> породах центру і сходу </a:t>
            </a:r>
            <a:r>
              <a:rPr lang="ru-RU" sz="1600" dirty="0" err="1" smtClean="0"/>
              <a:t>країни</a:t>
            </a:r>
            <a:r>
              <a:rPr lang="ru-RU" sz="1600" dirty="0" smtClean="0"/>
              <a:t>. </a:t>
            </a:r>
            <a:r>
              <a:rPr lang="ru-RU" sz="1600" dirty="0" err="1"/>
              <a:t>Головним</a:t>
            </a:r>
            <a:r>
              <a:rPr lang="ru-RU" sz="1600" dirty="0"/>
              <a:t> </a:t>
            </a:r>
            <a:r>
              <a:rPr lang="ru-RU" sz="1600" dirty="0" err="1"/>
              <a:t>багатством</a:t>
            </a:r>
            <a:r>
              <a:rPr lang="ru-RU" sz="1600" dirty="0"/>
              <a:t> </a:t>
            </a:r>
            <a:r>
              <a:rPr lang="ru-RU" sz="1600" dirty="0" err="1"/>
              <a:t>країни</a:t>
            </a:r>
            <a:r>
              <a:rPr lang="ru-RU" sz="1600" dirty="0"/>
              <a:t> є </a:t>
            </a:r>
            <a:r>
              <a:rPr lang="ru-RU" sz="1600" dirty="0" err="1"/>
              <a:t>уранова</a:t>
            </a:r>
            <a:r>
              <a:rPr lang="ru-RU" sz="1600" dirty="0"/>
              <a:t> руда, за запасами </a:t>
            </a:r>
            <a:r>
              <a:rPr lang="ru-RU" sz="1600" dirty="0" err="1"/>
              <a:t>якої</a:t>
            </a:r>
            <a:r>
              <a:rPr lang="ru-RU" sz="1600" dirty="0"/>
              <a:t> </a:t>
            </a:r>
            <a:r>
              <a:rPr lang="ru-RU" sz="1600" dirty="0" err="1"/>
              <a:t>Нігер</a:t>
            </a:r>
            <a:r>
              <a:rPr lang="ru-RU" sz="1600" dirty="0"/>
              <a:t> </a:t>
            </a:r>
            <a:r>
              <a:rPr lang="ru-RU" sz="1600" dirty="0" err="1"/>
              <a:t>знаходиться</a:t>
            </a:r>
            <a:r>
              <a:rPr lang="ru-RU" sz="1600" dirty="0"/>
              <a:t> на </a:t>
            </a:r>
            <a:r>
              <a:rPr lang="ru-RU" sz="1600" dirty="0" err="1"/>
              <a:t>дев'ятому</a:t>
            </a:r>
            <a:r>
              <a:rPr lang="ru-RU" sz="1600" dirty="0"/>
              <a:t> </a:t>
            </a:r>
            <a:r>
              <a:rPr lang="ru-RU" sz="1600" dirty="0" err="1"/>
              <a:t>місці</a:t>
            </a:r>
            <a:r>
              <a:rPr lang="ru-RU" sz="1600" dirty="0"/>
              <a:t> в </a:t>
            </a:r>
            <a:r>
              <a:rPr lang="ru-RU" sz="1600" dirty="0" err="1"/>
              <a:t>світі</a:t>
            </a:r>
            <a:r>
              <a:rPr lang="ru-RU" sz="1600" dirty="0"/>
              <a:t> (на </a:t>
            </a:r>
            <a:r>
              <a:rPr lang="ru-RU" sz="1600" dirty="0" err="1"/>
              <a:t>шостому</a:t>
            </a:r>
            <a:r>
              <a:rPr lang="ru-RU" sz="1600" dirty="0"/>
              <a:t> з </a:t>
            </a:r>
            <a:r>
              <a:rPr lang="ru-RU" sz="1600" dirty="0" err="1"/>
              <a:t>видобутку</a:t>
            </a:r>
            <a:r>
              <a:rPr lang="ru-RU" sz="1600" dirty="0"/>
              <a:t>). </a:t>
            </a:r>
            <a:r>
              <a:rPr lang="ru-RU" sz="1600" dirty="0" err="1"/>
              <a:t>Розвідані</a:t>
            </a:r>
            <a:r>
              <a:rPr lang="ru-RU" sz="1600" dirty="0"/>
              <a:t> запаси </a:t>
            </a:r>
            <a:r>
              <a:rPr lang="ru-RU" sz="1600" dirty="0" err="1"/>
              <a:t>уранової</a:t>
            </a:r>
            <a:r>
              <a:rPr lang="ru-RU" sz="1600" dirty="0"/>
              <a:t> </a:t>
            </a:r>
            <a:r>
              <a:rPr lang="ru-RU" sz="1600" dirty="0" err="1"/>
              <a:t>руди</a:t>
            </a:r>
            <a:r>
              <a:rPr lang="ru-RU" sz="1600" dirty="0"/>
              <a:t> (</a:t>
            </a:r>
            <a:r>
              <a:rPr lang="ru-RU" sz="1600" dirty="0" err="1"/>
              <a:t>окису</a:t>
            </a:r>
            <a:r>
              <a:rPr lang="ru-RU" sz="1600" dirty="0"/>
              <a:t> урану) </a:t>
            </a:r>
            <a:r>
              <a:rPr lang="ru-RU" sz="1600" dirty="0" err="1"/>
              <a:t>оцінюються</a:t>
            </a:r>
            <a:r>
              <a:rPr lang="ru-RU" sz="1600" dirty="0"/>
              <a:t> в 200 тис. т. </a:t>
            </a:r>
            <a:r>
              <a:rPr lang="ru-RU" sz="1600" dirty="0" err="1"/>
              <a:t>Основні</a:t>
            </a:r>
            <a:r>
              <a:rPr lang="ru-RU" sz="1600" dirty="0"/>
              <a:t> </a:t>
            </a:r>
            <a:r>
              <a:rPr lang="ru-RU" sz="1600" dirty="0" err="1"/>
              <a:t>поклади</a:t>
            </a:r>
            <a:r>
              <a:rPr lang="ru-RU" sz="1600" dirty="0"/>
              <a:t> урану </a:t>
            </a:r>
            <a:r>
              <a:rPr lang="ru-RU" sz="1600" dirty="0" err="1"/>
              <a:t>розташовані</a:t>
            </a:r>
            <a:r>
              <a:rPr lang="ru-RU" sz="1600" dirty="0"/>
              <a:t> на </a:t>
            </a:r>
            <a:r>
              <a:rPr lang="ru-RU" sz="1600" dirty="0" err="1"/>
              <a:t>заході</a:t>
            </a:r>
            <a:r>
              <a:rPr lang="ru-RU" sz="1600" dirty="0"/>
              <a:t> плато </a:t>
            </a:r>
            <a:r>
              <a:rPr lang="ru-RU" sz="1600" dirty="0" err="1"/>
              <a:t>Аїр</a:t>
            </a:r>
            <a:r>
              <a:rPr lang="ru-RU" sz="1600" dirty="0"/>
              <a:t>. </a:t>
            </a:r>
            <a:r>
              <a:rPr lang="ru-RU" sz="1600" dirty="0" err="1"/>
              <a:t>Видобуток</a:t>
            </a:r>
            <a:r>
              <a:rPr lang="ru-RU" sz="1600" dirty="0"/>
              <a:t> </a:t>
            </a:r>
            <a:r>
              <a:rPr lang="ru-RU" sz="1600" dirty="0" err="1"/>
              <a:t>ведеться</a:t>
            </a:r>
            <a:r>
              <a:rPr lang="ru-RU" sz="1600" dirty="0"/>
              <a:t> в </a:t>
            </a:r>
            <a:r>
              <a:rPr lang="ru-RU" sz="1600" dirty="0" err="1"/>
              <a:t>містах</a:t>
            </a:r>
            <a:r>
              <a:rPr lang="ru-RU" sz="1600" dirty="0"/>
              <a:t> </a:t>
            </a:r>
            <a:r>
              <a:rPr lang="ru-RU" sz="1600" dirty="0" err="1"/>
              <a:t>Арліт</a:t>
            </a:r>
            <a:r>
              <a:rPr lang="ru-RU" sz="1600" dirty="0"/>
              <a:t> і Акута. </a:t>
            </a:r>
            <a:r>
              <a:rPr lang="ru-RU" sz="1600" dirty="0" err="1"/>
              <a:t>Пошукові</a:t>
            </a:r>
            <a:r>
              <a:rPr lang="ru-RU" sz="1600" dirty="0"/>
              <a:t> </a:t>
            </a:r>
            <a:r>
              <a:rPr lang="ru-RU" sz="1600" dirty="0" err="1"/>
              <a:t>роботи</a:t>
            </a:r>
            <a:r>
              <a:rPr lang="ru-RU" sz="1600" dirty="0"/>
              <a:t> на уран </a:t>
            </a:r>
            <a:r>
              <a:rPr lang="ru-RU" sz="1600" dirty="0" err="1"/>
              <a:t>ведуться</a:t>
            </a:r>
            <a:r>
              <a:rPr lang="ru-RU" sz="1600" dirty="0"/>
              <a:t> </a:t>
            </a:r>
            <a:r>
              <a:rPr lang="ru-RU" sz="1600" dirty="0" err="1"/>
              <a:t>також</a:t>
            </a:r>
            <a:r>
              <a:rPr lang="ru-RU" sz="1600" dirty="0"/>
              <a:t> на плато </a:t>
            </a:r>
            <a:r>
              <a:rPr lang="ru-RU" sz="1600" dirty="0" err="1" smtClean="0"/>
              <a:t>Джада</a:t>
            </a:r>
            <a:r>
              <a:rPr lang="ru-RU" sz="1600" dirty="0" smtClean="0"/>
              <a:t>, </a:t>
            </a:r>
            <a:r>
              <a:rPr lang="ru-RU" sz="1600" dirty="0" err="1"/>
              <a:t>великі</a:t>
            </a:r>
            <a:r>
              <a:rPr lang="ru-RU" sz="1600" dirty="0"/>
              <a:t> запаси </a:t>
            </a:r>
            <a:r>
              <a:rPr lang="ru-RU" sz="1600" dirty="0" err="1"/>
              <a:t>виявлені</a:t>
            </a:r>
            <a:r>
              <a:rPr lang="ru-RU" sz="1600" dirty="0"/>
              <a:t> в оазисах </a:t>
            </a:r>
            <a:r>
              <a:rPr lang="ru-RU" sz="1600" dirty="0" err="1"/>
              <a:t>Кавара</a:t>
            </a:r>
            <a:r>
              <a:rPr lang="ru-RU" sz="1600" dirty="0"/>
              <a:t>, є </a:t>
            </a:r>
            <a:r>
              <a:rPr lang="ru-RU" sz="1600" dirty="0" err="1"/>
              <a:t>припущення</a:t>
            </a:r>
            <a:r>
              <a:rPr lang="ru-RU" sz="1600" dirty="0"/>
              <a:t>,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/>
              <a:t>поширення</a:t>
            </a:r>
            <a:r>
              <a:rPr lang="ru-RU" sz="1600" dirty="0"/>
              <a:t> урану в </a:t>
            </a:r>
            <a:r>
              <a:rPr lang="ru-RU" sz="1600" dirty="0" err="1"/>
              <a:t>Нігері</a:t>
            </a:r>
            <a:r>
              <a:rPr lang="ru-RU" sz="1600" dirty="0"/>
              <a:t> </a:t>
            </a:r>
            <a:r>
              <a:rPr lang="ru-RU" sz="1600" dirty="0" err="1"/>
              <a:t>набагато</a:t>
            </a:r>
            <a:r>
              <a:rPr lang="ru-RU" sz="1600" dirty="0"/>
              <a:t> </a:t>
            </a:r>
            <a:r>
              <a:rPr lang="ru-RU" sz="1600" dirty="0" err="1"/>
              <a:t>більш</a:t>
            </a:r>
            <a:r>
              <a:rPr lang="ru-RU" sz="1600" dirty="0"/>
              <a:t> </a:t>
            </a:r>
            <a:r>
              <a:rPr lang="ru-RU" sz="1600" dirty="0" smtClean="0"/>
              <a:t>обширно.</a:t>
            </a:r>
          </a:p>
          <a:p>
            <a:pPr marL="0" indent="0" algn="just">
              <a:buNone/>
            </a:pPr>
            <a:r>
              <a:rPr lang="ru-RU" sz="1600" dirty="0" err="1" smtClean="0"/>
              <a:t>Крім</a:t>
            </a:r>
            <a:r>
              <a:rPr lang="ru-RU" sz="1600" dirty="0" smtClean="0"/>
              <a:t> </a:t>
            </a:r>
            <a:r>
              <a:rPr lang="ru-RU" sz="1600" dirty="0"/>
              <a:t>урану </a:t>
            </a:r>
            <a:r>
              <a:rPr lang="ru-RU" sz="1600" dirty="0" err="1"/>
              <a:t>країна</a:t>
            </a:r>
            <a:r>
              <a:rPr lang="ru-RU" sz="1600" dirty="0"/>
              <a:t> </a:t>
            </a:r>
            <a:r>
              <a:rPr lang="ru-RU" sz="1600" dirty="0" err="1"/>
              <a:t>багата</a:t>
            </a:r>
            <a:r>
              <a:rPr lang="ru-RU" sz="1600" dirty="0"/>
              <a:t> й </a:t>
            </a:r>
            <a:r>
              <a:rPr lang="ru-RU" sz="1600" dirty="0" err="1"/>
              <a:t>іншими</a:t>
            </a:r>
            <a:r>
              <a:rPr lang="ru-RU" sz="1600" dirty="0"/>
              <a:t> </a:t>
            </a:r>
            <a:r>
              <a:rPr lang="ru-RU" sz="1600" dirty="0" err="1"/>
              <a:t>копалинами</a:t>
            </a:r>
            <a:r>
              <a:rPr lang="ru-RU" sz="1600" dirty="0"/>
              <a:t>. На </a:t>
            </a:r>
            <a:r>
              <a:rPr lang="ru-RU" sz="1600" dirty="0" err="1"/>
              <a:t>північ</a:t>
            </a:r>
            <a:r>
              <a:rPr lang="ru-RU" sz="1600" dirty="0"/>
              <a:t> </a:t>
            </a:r>
            <a:r>
              <a:rPr lang="ru-RU" sz="1600" dirty="0" err="1"/>
              <a:t>від</a:t>
            </a:r>
            <a:r>
              <a:rPr lang="ru-RU" sz="1600" dirty="0"/>
              <a:t> </a:t>
            </a:r>
            <a:r>
              <a:rPr lang="ru-RU" sz="1600" dirty="0" err="1"/>
              <a:t>міста</a:t>
            </a:r>
            <a:r>
              <a:rPr lang="ru-RU" sz="1600" dirty="0"/>
              <a:t> </a:t>
            </a:r>
            <a:r>
              <a:rPr lang="ru-RU" sz="1600" dirty="0" err="1"/>
              <a:t>Агадес</a:t>
            </a:r>
            <a:r>
              <a:rPr lang="ru-RU" sz="1600" dirty="0"/>
              <a:t> </a:t>
            </a:r>
            <a:r>
              <a:rPr lang="ru-RU" sz="1600" dirty="0" err="1"/>
              <a:t>знаходиться</a:t>
            </a:r>
            <a:r>
              <a:rPr lang="ru-RU" sz="1600" dirty="0"/>
              <a:t> </a:t>
            </a:r>
            <a:r>
              <a:rPr lang="ru-RU" sz="1600" dirty="0" err="1"/>
              <a:t>родовище</a:t>
            </a:r>
            <a:r>
              <a:rPr lang="ru-RU" sz="1600" dirty="0"/>
              <a:t> </a:t>
            </a:r>
            <a:r>
              <a:rPr lang="ru-RU" sz="1600" dirty="0" err="1"/>
              <a:t>кам'яного</a:t>
            </a:r>
            <a:r>
              <a:rPr lang="ru-RU" sz="1600" dirty="0"/>
              <a:t> </a:t>
            </a:r>
            <a:r>
              <a:rPr lang="ru-RU" sz="1600" dirty="0" err="1"/>
              <a:t>вугілля</a:t>
            </a:r>
            <a:r>
              <a:rPr lang="ru-RU" sz="1600" dirty="0"/>
              <a:t> </a:t>
            </a:r>
            <a:r>
              <a:rPr lang="ru-RU" sz="1600" dirty="0" err="1"/>
              <a:t>Ану-Арар</a:t>
            </a:r>
            <a:r>
              <a:rPr lang="ru-RU" sz="1600" dirty="0"/>
              <a:t>, запаси </a:t>
            </a:r>
            <a:r>
              <a:rPr lang="ru-RU" sz="1600" dirty="0" err="1"/>
              <a:t>якого</a:t>
            </a:r>
            <a:r>
              <a:rPr lang="ru-RU" sz="1600" dirty="0"/>
              <a:t> </a:t>
            </a:r>
            <a:r>
              <a:rPr lang="ru-RU" sz="1600" dirty="0" err="1"/>
              <a:t>становлять</a:t>
            </a:r>
            <a:r>
              <a:rPr lang="ru-RU" sz="1600" dirty="0"/>
              <a:t> </a:t>
            </a:r>
            <a:r>
              <a:rPr lang="ru-RU" sz="1600" dirty="0" err="1"/>
              <a:t>близько</a:t>
            </a:r>
            <a:r>
              <a:rPr lang="ru-RU" sz="1600" dirty="0"/>
              <a:t> 6 млн т. </a:t>
            </a:r>
            <a:r>
              <a:rPr lang="ru-RU" sz="1600" dirty="0" err="1"/>
              <a:t>Невисока</a:t>
            </a:r>
            <a:r>
              <a:rPr lang="ru-RU" sz="1600" dirty="0"/>
              <a:t> </a:t>
            </a:r>
            <a:r>
              <a:rPr lang="ru-RU" sz="1600" dirty="0" err="1"/>
              <a:t>якість</a:t>
            </a:r>
            <a:r>
              <a:rPr lang="ru-RU" sz="1600" dirty="0"/>
              <a:t> </a:t>
            </a:r>
            <a:r>
              <a:rPr lang="ru-RU" sz="1600" dirty="0" err="1"/>
              <a:t>вугілля</a:t>
            </a:r>
            <a:r>
              <a:rPr lang="ru-RU" sz="1600" dirty="0"/>
              <a:t> </a:t>
            </a:r>
            <a:r>
              <a:rPr lang="ru-RU" sz="1600" dirty="0" err="1"/>
              <a:t>компенсується</a:t>
            </a:r>
            <a:r>
              <a:rPr lang="ru-RU" sz="1600" dirty="0"/>
              <a:t> </a:t>
            </a:r>
            <a:r>
              <a:rPr lang="ru-RU" sz="1600" dirty="0" err="1"/>
              <a:t>низькою</a:t>
            </a:r>
            <a:r>
              <a:rPr lang="ru-RU" sz="1600" dirty="0"/>
              <a:t> </a:t>
            </a:r>
            <a:r>
              <a:rPr lang="ru-RU" sz="1600" dirty="0" err="1"/>
              <a:t>глибиною</a:t>
            </a:r>
            <a:r>
              <a:rPr lang="ru-RU" sz="1600" dirty="0"/>
              <a:t> </a:t>
            </a:r>
            <a:r>
              <a:rPr lang="ru-RU" sz="1600" dirty="0" err="1"/>
              <a:t>залягання</a:t>
            </a:r>
            <a:r>
              <a:rPr lang="ru-RU" sz="1600" dirty="0"/>
              <a:t> (</a:t>
            </a:r>
            <a:r>
              <a:rPr lang="ru-RU" sz="1600" dirty="0" err="1"/>
              <a:t>близько</a:t>
            </a:r>
            <a:r>
              <a:rPr lang="ru-RU" sz="1600" dirty="0"/>
              <a:t> 40 м). На </a:t>
            </a:r>
            <a:r>
              <a:rPr lang="ru-RU" sz="1600" dirty="0" err="1"/>
              <a:t>сході</a:t>
            </a:r>
            <a:r>
              <a:rPr lang="ru-RU" sz="1600" dirty="0"/>
              <a:t> </a:t>
            </a:r>
            <a:r>
              <a:rPr lang="ru-RU" sz="1600" dirty="0" err="1"/>
              <a:t>Нігеру</a:t>
            </a:r>
            <a:r>
              <a:rPr lang="ru-RU" sz="1600" dirty="0"/>
              <a:t>, в </a:t>
            </a:r>
            <a:r>
              <a:rPr lang="ru-RU" sz="1600" dirty="0" err="1"/>
              <a:t>осадових</a:t>
            </a:r>
            <a:r>
              <a:rPr lang="ru-RU" sz="1600" dirty="0"/>
              <a:t> породах </a:t>
            </a:r>
            <a:r>
              <a:rPr lang="ru-RU" sz="1600" dirty="0" err="1"/>
              <a:t>улоговини</a:t>
            </a:r>
            <a:r>
              <a:rPr lang="ru-RU" sz="1600" dirty="0"/>
              <a:t> </a:t>
            </a:r>
            <a:r>
              <a:rPr lang="ru-RU" sz="1600" dirty="0" err="1"/>
              <a:t>Манга</a:t>
            </a:r>
            <a:r>
              <a:rPr lang="ru-RU" sz="1600" dirty="0"/>
              <a:t> та озера Чад </a:t>
            </a:r>
            <a:r>
              <a:rPr lang="ru-RU" sz="1600" dirty="0" err="1"/>
              <a:t>знаходяться</a:t>
            </a:r>
            <a:r>
              <a:rPr lang="ru-RU" sz="1600" dirty="0"/>
              <a:t> </a:t>
            </a:r>
            <a:r>
              <a:rPr lang="ru-RU" sz="1600" dirty="0" err="1"/>
              <a:t>нафтоносні</a:t>
            </a:r>
            <a:r>
              <a:rPr lang="ru-RU" sz="1600" dirty="0"/>
              <a:t> </a:t>
            </a:r>
            <a:r>
              <a:rPr lang="ru-RU" sz="1600" dirty="0" err="1"/>
              <a:t>шари</a:t>
            </a:r>
            <a:r>
              <a:rPr lang="ru-RU" sz="1600" dirty="0"/>
              <a:t>. </a:t>
            </a:r>
            <a:r>
              <a:rPr lang="ru-RU" sz="1600" dirty="0" err="1"/>
              <a:t>Родовище</a:t>
            </a:r>
            <a:r>
              <a:rPr lang="ru-RU" sz="1600" dirty="0"/>
              <a:t> </a:t>
            </a:r>
            <a:r>
              <a:rPr lang="ru-RU" sz="1600" dirty="0" err="1"/>
              <a:t>залізної</a:t>
            </a:r>
            <a:r>
              <a:rPr lang="ru-RU" sz="1600" dirty="0"/>
              <a:t> </a:t>
            </a:r>
            <a:r>
              <a:rPr lang="ru-RU" sz="1600" dirty="0" err="1"/>
              <a:t>руди</a:t>
            </a:r>
            <a:r>
              <a:rPr lang="ru-RU" sz="1600" dirty="0"/>
              <a:t> </a:t>
            </a:r>
            <a:r>
              <a:rPr lang="ru-RU" sz="1600" dirty="0" err="1"/>
              <a:t>біля</a:t>
            </a:r>
            <a:r>
              <a:rPr lang="ru-RU" sz="1600" dirty="0"/>
              <a:t> </a:t>
            </a:r>
            <a:r>
              <a:rPr lang="ru-RU" sz="1600" dirty="0" err="1"/>
              <a:t>міста</a:t>
            </a:r>
            <a:r>
              <a:rPr lang="ru-RU" sz="1600" dirty="0"/>
              <a:t> </a:t>
            </a:r>
            <a:r>
              <a:rPr lang="ru-RU" sz="1600" dirty="0" err="1"/>
              <a:t>Сай</a:t>
            </a:r>
            <a:r>
              <a:rPr lang="ru-RU" sz="1600" dirty="0"/>
              <a:t> </a:t>
            </a:r>
            <a:r>
              <a:rPr lang="ru-RU" sz="1600" dirty="0" err="1"/>
              <a:t>містить</a:t>
            </a:r>
            <a:r>
              <a:rPr lang="ru-RU" sz="1600" dirty="0"/>
              <a:t> 600–700 млн т </a:t>
            </a:r>
            <a:r>
              <a:rPr lang="ru-RU" sz="1600" dirty="0" err="1" smtClean="0"/>
              <a:t>сировини</a:t>
            </a:r>
            <a:r>
              <a:rPr lang="ru-RU" sz="1600" dirty="0" smtClean="0"/>
              <a:t>. </a:t>
            </a:r>
            <a:endParaRPr lang="ru-RU" sz="1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811352"/>
            <a:ext cx="3672408" cy="266429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851920" y="3429001"/>
            <a:ext cx="5256584" cy="3428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20000"/>
              </a:spcBef>
              <a:buClr>
                <a:srgbClr val="873624"/>
              </a:buClr>
            </a:pPr>
            <a:r>
              <a:rPr lang="ru-RU" sz="1600" dirty="0"/>
              <a:t>У </a:t>
            </a:r>
            <a:r>
              <a:rPr lang="ru-RU" sz="1600" dirty="0" err="1"/>
              <a:t>районі</a:t>
            </a:r>
            <a:r>
              <a:rPr lang="ru-RU" sz="1600" dirty="0"/>
              <a:t> </a:t>
            </a:r>
            <a:r>
              <a:rPr lang="ru-RU" sz="1600" dirty="0" err="1"/>
              <a:t>міста</a:t>
            </a:r>
            <a:r>
              <a:rPr lang="ru-RU" sz="1600" dirty="0"/>
              <a:t> </a:t>
            </a:r>
            <a:r>
              <a:rPr lang="ru-RU" sz="1600" dirty="0" err="1"/>
              <a:t>Тапоа</a:t>
            </a:r>
            <a:r>
              <a:rPr lang="ru-RU" sz="1600" dirty="0"/>
              <a:t> </a:t>
            </a:r>
            <a:r>
              <a:rPr lang="ru-RU" sz="1600" dirty="0" err="1"/>
              <a:t>залягає</a:t>
            </a:r>
            <a:r>
              <a:rPr lang="ru-RU" sz="1600" dirty="0"/>
              <a:t> </a:t>
            </a:r>
            <a:r>
              <a:rPr lang="ru-RU" sz="1600" dirty="0" err="1"/>
              <a:t>велике</a:t>
            </a:r>
            <a:r>
              <a:rPr lang="ru-RU" sz="1600" dirty="0"/>
              <a:t> </a:t>
            </a:r>
            <a:r>
              <a:rPr lang="ru-RU" sz="1600" dirty="0" err="1"/>
              <a:t>родовище</a:t>
            </a:r>
            <a:r>
              <a:rPr lang="ru-RU" sz="1600" dirty="0"/>
              <a:t> </a:t>
            </a:r>
            <a:r>
              <a:rPr lang="ru-RU" sz="1600" dirty="0" err="1"/>
              <a:t>фосфоритів</a:t>
            </a:r>
            <a:r>
              <a:rPr lang="ru-RU" sz="1600" dirty="0"/>
              <a:t> (500 млн т). В </a:t>
            </a:r>
            <a:r>
              <a:rPr lang="ru-RU" sz="1600" dirty="0" err="1"/>
              <a:t>околицях</a:t>
            </a:r>
            <a:r>
              <a:rPr lang="ru-RU" sz="1600" dirty="0"/>
              <a:t> селищ </a:t>
            </a:r>
            <a:r>
              <a:rPr lang="ru-RU" sz="1600" dirty="0" err="1"/>
              <a:t>Тіміан</a:t>
            </a:r>
            <a:r>
              <a:rPr lang="ru-RU" sz="1600" dirty="0"/>
              <a:t> і </a:t>
            </a:r>
            <a:r>
              <a:rPr lang="ru-RU" sz="1600" dirty="0" err="1"/>
              <a:t>Ельмекі</a:t>
            </a:r>
            <a:r>
              <a:rPr lang="ru-RU" sz="1600" dirty="0"/>
              <a:t> </a:t>
            </a:r>
            <a:r>
              <a:rPr lang="ru-RU" sz="1600" dirty="0" err="1"/>
              <a:t>видобувається</a:t>
            </a:r>
            <a:r>
              <a:rPr lang="ru-RU" sz="1600" dirty="0"/>
              <a:t> </a:t>
            </a:r>
            <a:r>
              <a:rPr lang="ru-RU" sz="1600" dirty="0" err="1"/>
              <a:t>каситерит</a:t>
            </a:r>
            <a:r>
              <a:rPr lang="ru-RU" sz="1600" dirty="0"/>
              <a:t>,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/>
              <a:t>містить</a:t>
            </a:r>
            <a:r>
              <a:rPr lang="ru-RU" sz="1600" dirty="0"/>
              <a:t> вольфрам і тантал, </a:t>
            </a:r>
            <a:r>
              <a:rPr lang="ru-RU" sz="1600" dirty="0" err="1"/>
              <a:t>також</a:t>
            </a:r>
            <a:r>
              <a:rPr lang="ru-RU" sz="1600" dirty="0"/>
              <a:t> </a:t>
            </a:r>
            <a:r>
              <a:rPr lang="ru-RU" sz="1600" dirty="0" err="1"/>
              <a:t>виявлені</a:t>
            </a:r>
            <a:r>
              <a:rPr lang="ru-RU" sz="1600" dirty="0"/>
              <a:t> </a:t>
            </a:r>
            <a:r>
              <a:rPr lang="ru-RU" sz="1600" dirty="0" err="1"/>
              <a:t>родовища</a:t>
            </a:r>
            <a:r>
              <a:rPr lang="ru-RU" sz="1600" dirty="0"/>
              <a:t> у </a:t>
            </a:r>
            <a:r>
              <a:rPr lang="ru-RU" sz="1600" dirty="0" err="1"/>
              <a:t>міста</a:t>
            </a:r>
            <a:r>
              <a:rPr lang="ru-RU" sz="1600" dirty="0"/>
              <a:t> </a:t>
            </a:r>
            <a:r>
              <a:rPr lang="ru-RU" sz="1600" dirty="0" err="1"/>
              <a:t>Зіндер</a:t>
            </a:r>
            <a:r>
              <a:rPr lang="ru-RU" sz="1600" dirty="0"/>
              <a:t>. </a:t>
            </a:r>
            <a:r>
              <a:rPr lang="ru-RU" sz="1600" dirty="0" err="1"/>
              <a:t>Поблизу</a:t>
            </a:r>
            <a:r>
              <a:rPr lang="ru-RU" sz="1600" dirty="0"/>
              <a:t> </a:t>
            </a:r>
            <a:r>
              <a:rPr lang="ru-RU" sz="1600" dirty="0" err="1"/>
              <a:t>міста</a:t>
            </a:r>
            <a:r>
              <a:rPr lang="ru-RU" sz="1600" dirty="0"/>
              <a:t> </a:t>
            </a:r>
            <a:r>
              <a:rPr lang="ru-RU" sz="1600" dirty="0" err="1"/>
              <a:t>Мальбаза</a:t>
            </a:r>
            <a:r>
              <a:rPr lang="ru-RU" sz="1600" dirty="0"/>
              <a:t> є </a:t>
            </a:r>
            <a:r>
              <a:rPr lang="ru-RU" sz="1600" dirty="0" err="1"/>
              <a:t>великі</a:t>
            </a:r>
            <a:r>
              <a:rPr lang="ru-RU" sz="1600" dirty="0"/>
              <a:t> запаси </a:t>
            </a:r>
            <a:r>
              <a:rPr lang="ru-RU" sz="1600" dirty="0" err="1"/>
              <a:t>вапняку</a:t>
            </a:r>
            <a:r>
              <a:rPr lang="ru-RU" sz="1600" dirty="0"/>
              <a:t> і </a:t>
            </a:r>
            <a:r>
              <a:rPr lang="ru-RU" sz="1600" dirty="0" err="1"/>
              <a:t>гіпсу</a:t>
            </a:r>
            <a:r>
              <a:rPr lang="ru-RU" sz="1600" dirty="0"/>
              <a:t>. В оазисах </a:t>
            </a:r>
            <a:r>
              <a:rPr lang="ru-RU" sz="1600" dirty="0" err="1"/>
              <a:t>Більма</a:t>
            </a:r>
            <a:r>
              <a:rPr lang="ru-RU" sz="1600" dirty="0"/>
              <a:t> (</a:t>
            </a:r>
            <a:r>
              <a:rPr lang="ru-RU" sz="1600" dirty="0" err="1"/>
              <a:t>місто</a:t>
            </a:r>
            <a:r>
              <a:rPr lang="ru-RU" sz="1600" dirty="0"/>
              <a:t>) </a:t>
            </a:r>
            <a:r>
              <a:rPr lang="ru-RU" sz="1600" dirty="0" err="1"/>
              <a:t>Більма</a:t>
            </a:r>
            <a:r>
              <a:rPr lang="ru-RU" sz="1600" dirty="0"/>
              <a:t>, </a:t>
            </a:r>
            <a:r>
              <a:rPr lang="ru-RU" sz="1600" dirty="0" err="1"/>
              <a:t>Фаши</a:t>
            </a:r>
            <a:r>
              <a:rPr lang="ru-RU" sz="1600" dirty="0"/>
              <a:t> і </a:t>
            </a:r>
            <a:r>
              <a:rPr lang="ru-RU" sz="1600" dirty="0" err="1"/>
              <a:t>Тегіддан-Тесум</a:t>
            </a:r>
            <a:r>
              <a:rPr lang="ru-RU" sz="1600" dirty="0"/>
              <a:t> </a:t>
            </a:r>
            <a:r>
              <a:rPr lang="ru-RU" sz="1600" dirty="0" err="1"/>
              <a:t>розроблені</a:t>
            </a:r>
            <a:r>
              <a:rPr lang="ru-RU" sz="1600" dirty="0"/>
              <a:t> </a:t>
            </a:r>
            <a:r>
              <a:rPr lang="ru-RU" sz="1600" dirty="0" err="1"/>
              <a:t>родовища</a:t>
            </a:r>
            <a:r>
              <a:rPr lang="ru-RU" sz="1600" dirty="0"/>
              <a:t> </a:t>
            </a:r>
            <a:r>
              <a:rPr lang="ru-RU" sz="1600" dirty="0" err="1"/>
              <a:t>кухонної</a:t>
            </a:r>
            <a:r>
              <a:rPr lang="ru-RU" sz="1600" dirty="0"/>
              <a:t> </a:t>
            </a:r>
            <a:r>
              <a:rPr lang="ru-RU" sz="1600" dirty="0" err="1"/>
              <a:t>солі</a:t>
            </a:r>
            <a:r>
              <a:rPr lang="ru-RU" sz="1600" dirty="0"/>
              <a:t>. У </a:t>
            </a:r>
            <a:r>
              <a:rPr lang="ru-RU" sz="1600" dirty="0" err="1"/>
              <a:t>відкладеннях</a:t>
            </a:r>
            <a:r>
              <a:rPr lang="ru-RU" sz="1600" dirty="0"/>
              <a:t> </a:t>
            </a:r>
            <a:r>
              <a:rPr lang="ru-RU" sz="1600" dirty="0" err="1"/>
              <a:t>річки</a:t>
            </a:r>
            <a:r>
              <a:rPr lang="ru-RU" sz="1600" dirty="0"/>
              <a:t> </a:t>
            </a:r>
            <a:r>
              <a:rPr lang="ru-RU" sz="1600" dirty="0" err="1"/>
              <a:t>Сирбу</a:t>
            </a:r>
            <a:r>
              <a:rPr lang="ru-RU" sz="1600" dirty="0"/>
              <a:t> </a:t>
            </a:r>
            <a:r>
              <a:rPr lang="ru-RU" sz="1600" dirty="0" err="1"/>
              <a:t>виявлені</a:t>
            </a:r>
            <a:r>
              <a:rPr lang="ru-RU" sz="1600" dirty="0"/>
              <a:t> </a:t>
            </a:r>
            <a:r>
              <a:rPr lang="ru-RU" sz="1600" dirty="0" err="1"/>
              <a:t>незначні</a:t>
            </a:r>
            <a:r>
              <a:rPr lang="ru-RU" sz="1600" dirty="0"/>
              <a:t> </a:t>
            </a:r>
            <a:r>
              <a:rPr lang="ru-RU" sz="1600" dirty="0" err="1"/>
              <a:t>золоті</a:t>
            </a:r>
            <a:r>
              <a:rPr lang="ru-RU" sz="1600" dirty="0"/>
              <a:t> </a:t>
            </a:r>
            <a:r>
              <a:rPr lang="ru-RU" sz="1600" dirty="0" err="1"/>
              <a:t>розсипи</a:t>
            </a:r>
            <a:r>
              <a:rPr lang="ru-RU" sz="1600" dirty="0"/>
              <a:t>.</a:t>
            </a:r>
          </a:p>
          <a:p>
            <a:pPr lvl="0" algn="just">
              <a:spcBef>
                <a:spcPct val="20000"/>
              </a:spcBef>
              <a:buClr>
                <a:srgbClr val="873624"/>
              </a:buClr>
            </a:pPr>
            <a:r>
              <a:rPr lang="ru-RU" sz="1600" dirty="0" err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Окремими</a:t>
            </a:r>
            <a:r>
              <a:rPr lang="ru-RU" sz="16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ru-RU" sz="1600" dirty="0" err="1">
                <a:solidFill>
                  <a:prstClr val="black">
                    <a:lumMod val="85000"/>
                    <a:lumOff val="15000"/>
                  </a:prstClr>
                </a:solidFill>
              </a:rPr>
              <a:t>геологічними</a:t>
            </a:r>
            <a:r>
              <a:rPr lang="ru-RU" sz="1600" dirty="0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ru-RU" sz="1600" dirty="0" err="1">
                <a:solidFill>
                  <a:prstClr val="black">
                    <a:lumMod val="85000"/>
                    <a:lumOff val="15000"/>
                  </a:prstClr>
                </a:solidFill>
              </a:rPr>
              <a:t>обстеженнями</a:t>
            </a:r>
            <a:r>
              <a:rPr lang="ru-RU" sz="1600" dirty="0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ru-RU" sz="1600" dirty="0" err="1">
                <a:solidFill>
                  <a:prstClr val="black">
                    <a:lumMod val="85000"/>
                    <a:lumOff val="15000"/>
                  </a:prstClr>
                </a:solidFill>
              </a:rPr>
              <a:t>виявлені</a:t>
            </a:r>
            <a:r>
              <a:rPr lang="ru-RU" sz="1600" dirty="0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ru-RU" sz="1600" dirty="0" err="1">
                <a:solidFill>
                  <a:prstClr val="black">
                    <a:lumMod val="85000"/>
                    <a:lumOff val="15000"/>
                  </a:prstClr>
                </a:solidFill>
              </a:rPr>
              <a:t>мідь</a:t>
            </a:r>
            <a:r>
              <a:rPr lang="ru-RU" sz="1600" dirty="0">
                <a:solidFill>
                  <a:prstClr val="black">
                    <a:lumMod val="85000"/>
                    <a:lumOff val="15000"/>
                  </a:prstClr>
                </a:solidFill>
              </a:rPr>
              <a:t>, </a:t>
            </a:r>
            <a:r>
              <a:rPr lang="ru-RU" sz="1600" dirty="0" err="1">
                <a:solidFill>
                  <a:prstClr val="black">
                    <a:lumMod val="85000"/>
                    <a:lumOff val="15000"/>
                  </a:prstClr>
                </a:solidFill>
              </a:rPr>
              <a:t>ніобій</a:t>
            </a:r>
            <a:r>
              <a:rPr lang="ru-RU" sz="1600" dirty="0">
                <a:solidFill>
                  <a:prstClr val="black">
                    <a:lumMod val="85000"/>
                    <a:lumOff val="15000"/>
                  </a:prstClr>
                </a:solidFill>
              </a:rPr>
              <a:t>, </a:t>
            </a:r>
            <a:r>
              <a:rPr lang="ru-RU" sz="1600" dirty="0" err="1">
                <a:solidFill>
                  <a:prstClr val="black">
                    <a:lumMod val="85000"/>
                    <a:lumOff val="15000"/>
                  </a:prstClr>
                </a:solidFill>
              </a:rPr>
              <a:t>літій</a:t>
            </a:r>
            <a:r>
              <a:rPr lang="ru-RU" sz="1600" dirty="0">
                <a:solidFill>
                  <a:prstClr val="black">
                    <a:lumMod val="85000"/>
                    <a:lumOff val="15000"/>
                  </a:prstClr>
                </a:solidFill>
              </a:rPr>
              <a:t>, </a:t>
            </a:r>
            <a:r>
              <a:rPr lang="ru-RU" sz="1600" dirty="0" err="1">
                <a:solidFill>
                  <a:prstClr val="black">
                    <a:lumMod val="85000"/>
                    <a:lumOff val="15000"/>
                  </a:prstClr>
                </a:solidFill>
              </a:rPr>
              <a:t>марганець</a:t>
            </a:r>
            <a:r>
              <a:rPr lang="ru-RU" sz="1600" dirty="0">
                <a:solidFill>
                  <a:prstClr val="black">
                    <a:lumMod val="85000"/>
                    <a:lumOff val="15000"/>
                  </a:prstClr>
                </a:solidFill>
              </a:rPr>
              <a:t>, кобальт, </a:t>
            </a:r>
            <a:r>
              <a:rPr lang="ru-RU" sz="1600" dirty="0" err="1">
                <a:solidFill>
                  <a:prstClr val="black">
                    <a:lumMod val="85000"/>
                    <a:lumOff val="15000"/>
                  </a:prstClr>
                </a:solidFill>
              </a:rPr>
              <a:t>нікель</a:t>
            </a:r>
            <a:r>
              <a:rPr lang="ru-RU" sz="1600" dirty="0">
                <a:solidFill>
                  <a:prstClr val="black">
                    <a:lumMod val="85000"/>
                    <a:lumOff val="15000"/>
                  </a:prstClr>
                </a:solidFill>
              </a:rPr>
              <a:t> та </a:t>
            </a:r>
            <a:r>
              <a:rPr lang="ru-RU" sz="1600" dirty="0" err="1">
                <a:solidFill>
                  <a:prstClr val="black">
                    <a:lumMod val="85000"/>
                    <a:lumOff val="15000"/>
                  </a:prstClr>
                </a:solidFill>
              </a:rPr>
              <a:t>інші</a:t>
            </a:r>
            <a:r>
              <a:rPr lang="ru-RU" sz="1600" dirty="0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ru-RU" sz="1600" dirty="0" err="1">
                <a:solidFill>
                  <a:prstClr val="black">
                    <a:lumMod val="85000"/>
                    <a:lumOff val="15000"/>
                  </a:prstClr>
                </a:solidFill>
              </a:rPr>
              <a:t>корисні</a:t>
            </a:r>
            <a:r>
              <a:rPr lang="ru-RU" sz="1600" dirty="0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ru-RU" sz="1600" dirty="0" err="1">
                <a:solidFill>
                  <a:prstClr val="black">
                    <a:lumMod val="85000"/>
                    <a:lumOff val="15000"/>
                  </a:prstClr>
                </a:solidFill>
              </a:rPr>
              <a:t>копалини</a:t>
            </a:r>
            <a:r>
              <a:rPr lang="ru-RU" sz="1600" dirty="0">
                <a:solidFill>
                  <a:prstClr val="black">
                    <a:lumMod val="85000"/>
                    <a:lumOff val="15000"/>
                  </a:prstClr>
                </a:solidFill>
              </a:rPr>
              <a:t>. </a:t>
            </a:r>
            <a:r>
              <a:rPr lang="ru-RU" sz="1600" dirty="0" err="1">
                <a:solidFill>
                  <a:prstClr val="black">
                    <a:lumMod val="85000"/>
                    <a:lumOff val="15000"/>
                  </a:prstClr>
                </a:solidFill>
              </a:rPr>
              <a:t>Геологорозвідка</a:t>
            </a:r>
            <a:r>
              <a:rPr lang="ru-RU" sz="1600" dirty="0">
                <a:solidFill>
                  <a:prstClr val="black">
                    <a:lumMod val="85000"/>
                    <a:lumOff val="15000"/>
                  </a:prstClr>
                </a:solidFill>
              </a:rPr>
              <a:t>, </a:t>
            </a:r>
            <a:r>
              <a:rPr lang="ru-RU" sz="1600" dirty="0" err="1">
                <a:solidFill>
                  <a:prstClr val="black">
                    <a:lumMod val="85000"/>
                    <a:lumOff val="15000"/>
                  </a:prstClr>
                </a:solidFill>
              </a:rPr>
              <a:t>вивчення</a:t>
            </a:r>
            <a:r>
              <a:rPr lang="ru-RU" sz="1600" dirty="0">
                <a:solidFill>
                  <a:prstClr val="black">
                    <a:lumMod val="85000"/>
                    <a:lumOff val="15000"/>
                  </a:prstClr>
                </a:solidFill>
              </a:rPr>
              <a:t> і </a:t>
            </a:r>
            <a:r>
              <a:rPr lang="ru-RU" sz="1600" dirty="0" err="1">
                <a:solidFill>
                  <a:prstClr val="black">
                    <a:lumMod val="85000"/>
                    <a:lumOff val="15000"/>
                  </a:prstClr>
                </a:solidFill>
              </a:rPr>
              <a:t>освоєння</a:t>
            </a:r>
            <a:r>
              <a:rPr lang="ru-RU" sz="1600" dirty="0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ru-RU" sz="1600" dirty="0" err="1">
                <a:solidFill>
                  <a:prstClr val="black">
                    <a:lumMod val="85000"/>
                    <a:lumOff val="15000"/>
                  </a:prstClr>
                </a:solidFill>
              </a:rPr>
              <a:t>надр</a:t>
            </a:r>
            <a:r>
              <a:rPr lang="ru-RU" sz="1600" dirty="0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ru-RU" sz="1600" dirty="0" err="1">
                <a:solidFill>
                  <a:prstClr val="black">
                    <a:lumMod val="85000"/>
                    <a:lumOff val="15000"/>
                  </a:prstClr>
                </a:solidFill>
              </a:rPr>
              <a:t>країни</a:t>
            </a:r>
            <a:r>
              <a:rPr lang="ru-RU" sz="1600" dirty="0">
                <a:solidFill>
                  <a:prstClr val="black">
                    <a:lumMod val="85000"/>
                    <a:lumOff val="15000"/>
                  </a:prstClr>
                </a:solidFill>
              </a:rPr>
              <a:t> є </a:t>
            </a:r>
            <a:r>
              <a:rPr lang="ru-RU" sz="1600" dirty="0" err="1">
                <a:solidFill>
                  <a:prstClr val="black">
                    <a:lumMod val="85000"/>
                    <a:lumOff val="15000"/>
                  </a:prstClr>
                </a:solidFill>
              </a:rPr>
              <a:t>важливою</a:t>
            </a:r>
            <a:r>
              <a:rPr lang="ru-RU" sz="1600" dirty="0">
                <a:solidFill>
                  <a:prstClr val="black">
                    <a:lumMod val="85000"/>
                    <a:lumOff val="15000"/>
                  </a:prstClr>
                </a:solidFill>
              </a:rPr>
              <a:t> і перспективною </a:t>
            </a:r>
            <a:r>
              <a:rPr lang="ru-RU" sz="1600" dirty="0" err="1">
                <a:solidFill>
                  <a:prstClr val="black">
                    <a:lumMod val="85000"/>
                    <a:lumOff val="15000"/>
                  </a:prstClr>
                </a:solidFill>
              </a:rPr>
              <a:t>завданням</a:t>
            </a:r>
            <a:r>
              <a:rPr lang="ru-RU" sz="1600" dirty="0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ru-RU" sz="1600" dirty="0" err="1">
                <a:solidFill>
                  <a:prstClr val="black">
                    <a:lumMod val="85000"/>
                    <a:lumOff val="15000"/>
                  </a:prstClr>
                </a:solidFill>
              </a:rPr>
              <a:t>розвитку</a:t>
            </a:r>
            <a:r>
              <a:rPr lang="ru-RU" sz="1600" dirty="0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ru-RU" sz="1600" dirty="0" err="1">
                <a:solidFill>
                  <a:prstClr val="black">
                    <a:lumMod val="85000"/>
                    <a:lumOff val="15000"/>
                  </a:prstClr>
                </a:solidFill>
              </a:rPr>
              <a:t>економіки</a:t>
            </a:r>
            <a:r>
              <a:rPr lang="ru-RU" sz="1600" dirty="0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ru-RU" sz="1600" dirty="0" err="1">
                <a:solidFill>
                  <a:prstClr val="black">
                    <a:lumMod val="85000"/>
                    <a:lumOff val="15000"/>
                  </a:prstClr>
                </a:solidFill>
              </a:rPr>
              <a:t>країни</a:t>
            </a:r>
            <a:r>
              <a:rPr lang="ru-RU" sz="1600" dirty="0">
                <a:solidFill>
                  <a:prstClr val="black">
                    <a:lumMod val="85000"/>
                    <a:lumOff val="15000"/>
                  </a:prst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0097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188641"/>
            <a:ext cx="8712968" cy="2952327"/>
          </a:xfrm>
        </p:spPr>
        <p:txBody>
          <a:bodyPr>
            <a:normAutofit/>
          </a:bodyPr>
          <a:lstStyle/>
          <a:p>
            <a:r>
              <a:rPr lang="uk-UA" sz="2000" dirty="0" smtClean="0"/>
              <a:t>Ґрунти</a:t>
            </a:r>
          </a:p>
          <a:p>
            <a:pPr marL="0" indent="0" algn="just">
              <a:buNone/>
            </a:pPr>
            <a:r>
              <a:rPr lang="ru-RU" sz="1600" dirty="0" err="1"/>
              <a:t>Ґрунти</a:t>
            </a:r>
            <a:r>
              <a:rPr lang="ru-RU" sz="1600" dirty="0"/>
              <a:t> </a:t>
            </a:r>
            <a:r>
              <a:rPr lang="ru-RU" sz="1600" dirty="0" err="1"/>
              <a:t>Нігеру</a:t>
            </a:r>
            <a:r>
              <a:rPr lang="ru-RU" sz="1600" dirty="0"/>
              <a:t> </a:t>
            </a:r>
            <a:r>
              <a:rPr lang="ru-RU" sz="1600" dirty="0" err="1"/>
              <a:t>досить</a:t>
            </a:r>
            <a:r>
              <a:rPr lang="ru-RU" sz="1600" dirty="0"/>
              <a:t> </a:t>
            </a:r>
            <a:r>
              <a:rPr lang="ru-RU" sz="1600" dirty="0" err="1"/>
              <a:t>бідні</a:t>
            </a:r>
            <a:r>
              <a:rPr lang="ru-RU" sz="1600" dirty="0"/>
              <a:t>. На </a:t>
            </a:r>
            <a:r>
              <a:rPr lang="ru-RU" sz="1600" dirty="0" err="1"/>
              <a:t>півночі</a:t>
            </a:r>
            <a:r>
              <a:rPr lang="ru-RU" sz="1600" dirty="0"/>
              <a:t> </a:t>
            </a:r>
            <a:r>
              <a:rPr lang="ru-RU" sz="1600" dirty="0" err="1"/>
              <a:t>Нігеру</a:t>
            </a:r>
            <a:r>
              <a:rPr lang="ru-RU" sz="1600" dirty="0"/>
              <a:t>, </a:t>
            </a:r>
            <a:r>
              <a:rPr lang="ru-RU" sz="1600" dirty="0" err="1"/>
              <a:t>кам'янистих</a:t>
            </a:r>
            <a:r>
              <a:rPr lang="ru-RU" sz="1600" dirty="0"/>
              <a:t> плато і </a:t>
            </a:r>
            <a:r>
              <a:rPr lang="ru-RU" sz="1600" dirty="0" err="1"/>
              <a:t>піщаних</a:t>
            </a:r>
            <a:r>
              <a:rPr lang="ru-RU" sz="1600" dirty="0"/>
              <a:t> </a:t>
            </a:r>
            <a:r>
              <a:rPr lang="ru-RU" sz="1600" dirty="0" err="1"/>
              <a:t>пустелях</a:t>
            </a:r>
            <a:r>
              <a:rPr lang="ru-RU" sz="1600" dirty="0"/>
              <a:t> </a:t>
            </a:r>
            <a:r>
              <a:rPr lang="ru-RU" sz="1600" dirty="0" err="1"/>
              <a:t>ґрунтовий</a:t>
            </a:r>
            <a:r>
              <a:rPr lang="ru-RU" sz="1600" dirty="0"/>
              <a:t> </a:t>
            </a:r>
            <a:r>
              <a:rPr lang="ru-RU" sz="1600" dirty="0" err="1"/>
              <a:t>покрив</a:t>
            </a:r>
            <a:r>
              <a:rPr lang="ru-RU" sz="1600" dirty="0"/>
              <a:t> практично </a:t>
            </a:r>
            <a:r>
              <a:rPr lang="ru-RU" sz="1600" dirty="0" err="1"/>
              <a:t>відсутня</a:t>
            </a:r>
            <a:r>
              <a:rPr lang="ru-RU" sz="1600" dirty="0"/>
              <a:t>. </a:t>
            </a:r>
            <a:r>
              <a:rPr lang="ru-RU" sz="1600" dirty="0" err="1"/>
              <a:t>Тільки</a:t>
            </a:r>
            <a:r>
              <a:rPr lang="ru-RU" sz="1600" dirty="0"/>
              <a:t> на </a:t>
            </a:r>
            <a:r>
              <a:rPr lang="ru-RU" sz="1600" dirty="0" err="1"/>
              <a:t>ділянках</a:t>
            </a:r>
            <a:r>
              <a:rPr lang="ru-RU" sz="1600" dirty="0"/>
              <a:t>, де </a:t>
            </a:r>
            <a:r>
              <a:rPr lang="ru-RU" sz="1600" dirty="0" err="1"/>
              <a:t>з'являється</a:t>
            </a:r>
            <a:r>
              <a:rPr lang="ru-RU" sz="1600" dirty="0"/>
              <a:t> вода, </a:t>
            </a:r>
            <a:r>
              <a:rPr lang="ru-RU" sz="1600" dirty="0" err="1"/>
              <a:t>колючі</a:t>
            </a:r>
            <a:r>
              <a:rPr lang="ru-RU" sz="1600" dirty="0"/>
              <a:t> </a:t>
            </a:r>
            <a:r>
              <a:rPr lang="ru-RU" sz="1600" dirty="0" err="1"/>
              <a:t>чагарники</a:t>
            </a:r>
            <a:r>
              <a:rPr lang="ru-RU" sz="1600" dirty="0"/>
              <a:t> і </a:t>
            </a:r>
            <a:r>
              <a:rPr lang="ru-RU" sz="1600" dirty="0" err="1"/>
              <a:t>посухостійкі</a:t>
            </a:r>
            <a:r>
              <a:rPr lang="ru-RU" sz="1600" dirty="0"/>
              <a:t> злаки </a:t>
            </a:r>
            <a:r>
              <a:rPr lang="ru-RU" sz="1600" dirty="0" err="1"/>
              <a:t>формують</a:t>
            </a:r>
            <a:r>
              <a:rPr lang="ru-RU" sz="1600" dirty="0"/>
              <a:t> </a:t>
            </a:r>
            <a:r>
              <a:rPr lang="ru-RU" sz="1600" dirty="0" err="1"/>
              <a:t>примітивні</a:t>
            </a:r>
            <a:r>
              <a:rPr lang="ru-RU" sz="1600" dirty="0"/>
              <a:t> </a:t>
            </a:r>
            <a:r>
              <a:rPr lang="ru-RU" sz="1600" dirty="0" err="1"/>
              <a:t>піщані</a:t>
            </a:r>
            <a:r>
              <a:rPr lang="ru-RU" sz="1600" dirty="0"/>
              <a:t> </a:t>
            </a:r>
            <a:r>
              <a:rPr lang="ru-RU" sz="1600" dirty="0" err="1"/>
              <a:t>ґрунти</a:t>
            </a:r>
            <a:r>
              <a:rPr lang="ru-RU" sz="1600" dirty="0"/>
              <a:t>. На </a:t>
            </a:r>
            <a:r>
              <a:rPr lang="ru-RU" sz="1600" dirty="0" err="1"/>
              <a:t>півдні</a:t>
            </a:r>
            <a:r>
              <a:rPr lang="ru-RU" sz="1600" dirty="0"/>
              <a:t> </a:t>
            </a:r>
            <a:r>
              <a:rPr lang="ru-RU" sz="1600" dirty="0" err="1"/>
              <a:t>Нігеру</a:t>
            </a:r>
            <a:r>
              <a:rPr lang="ru-RU" sz="1600" dirty="0"/>
              <a:t>, в </a:t>
            </a:r>
            <a:r>
              <a:rPr lang="ru-RU" sz="1600" dirty="0" err="1"/>
              <a:t>Сахелі</a:t>
            </a:r>
            <a:r>
              <a:rPr lang="ru-RU" sz="1600" dirty="0"/>
              <a:t>, </a:t>
            </a:r>
            <a:r>
              <a:rPr lang="ru-RU" sz="1600" dirty="0" err="1"/>
              <a:t>поширення</a:t>
            </a:r>
            <a:r>
              <a:rPr lang="ru-RU" sz="1600" dirty="0"/>
              <a:t> </a:t>
            </a:r>
            <a:r>
              <a:rPr lang="ru-RU" sz="1600" dirty="0" err="1"/>
              <a:t>ґрунтів</a:t>
            </a:r>
            <a:r>
              <a:rPr lang="ru-RU" sz="1600" dirty="0"/>
              <a:t> </a:t>
            </a:r>
            <a:r>
              <a:rPr lang="ru-RU" sz="1600" dirty="0" err="1"/>
              <a:t>залежить</a:t>
            </a:r>
            <a:r>
              <a:rPr lang="ru-RU" sz="1600" dirty="0"/>
              <a:t> </a:t>
            </a:r>
            <a:r>
              <a:rPr lang="ru-RU" sz="1600" dirty="0" err="1"/>
              <a:t>від</a:t>
            </a:r>
            <a:r>
              <a:rPr lang="ru-RU" sz="1600" dirty="0"/>
              <a:t> </a:t>
            </a:r>
            <a:r>
              <a:rPr lang="ru-RU" sz="1600" dirty="0" err="1"/>
              <a:t>кількості</a:t>
            </a:r>
            <a:r>
              <a:rPr lang="ru-RU" sz="1600" dirty="0"/>
              <a:t> </a:t>
            </a:r>
            <a:r>
              <a:rPr lang="ru-RU" sz="1600" dirty="0" err="1"/>
              <a:t>вологи</a:t>
            </a:r>
            <a:r>
              <a:rPr lang="ru-RU" sz="1600" dirty="0"/>
              <a:t>. В основному </a:t>
            </a:r>
            <a:r>
              <a:rPr lang="ru-RU" sz="1600" dirty="0" err="1"/>
              <a:t>це</a:t>
            </a:r>
            <a:r>
              <a:rPr lang="ru-RU" sz="1600" dirty="0"/>
              <a:t> </a:t>
            </a:r>
            <a:r>
              <a:rPr lang="ru-RU" sz="1600" dirty="0" err="1"/>
              <a:t>червоноземи</a:t>
            </a:r>
            <a:r>
              <a:rPr lang="ru-RU" sz="1600" dirty="0"/>
              <a:t> і </a:t>
            </a:r>
            <a:r>
              <a:rPr lang="ru-RU" sz="1600" dirty="0" err="1"/>
              <a:t>піщані</a:t>
            </a:r>
            <a:r>
              <a:rPr lang="ru-RU" sz="1600" dirty="0"/>
              <a:t> </a:t>
            </a:r>
            <a:r>
              <a:rPr lang="ru-RU" sz="1600" dirty="0" err="1"/>
              <a:t>ґрунти</a:t>
            </a:r>
            <a:r>
              <a:rPr lang="ru-RU" sz="1600" dirty="0"/>
              <a:t> </a:t>
            </a:r>
            <a:r>
              <a:rPr lang="ru-RU" sz="1600" dirty="0" err="1"/>
              <a:t>різної</a:t>
            </a:r>
            <a:r>
              <a:rPr lang="ru-RU" sz="1600" dirty="0"/>
              <a:t> </a:t>
            </a:r>
            <a:r>
              <a:rPr lang="ru-RU" sz="1600" dirty="0" err="1"/>
              <a:t>потужності</a:t>
            </a:r>
            <a:r>
              <a:rPr lang="ru-RU" sz="1600" dirty="0"/>
              <a:t>. У </a:t>
            </a:r>
            <a:r>
              <a:rPr lang="ru-RU" sz="1600" dirty="0" err="1"/>
              <a:t>піщаних</a:t>
            </a:r>
            <a:r>
              <a:rPr lang="ru-RU" sz="1600" dirty="0"/>
              <a:t> </a:t>
            </a:r>
            <a:r>
              <a:rPr lang="ru-RU" sz="1600" dirty="0" err="1"/>
              <a:t>ґрунтах</a:t>
            </a:r>
            <a:r>
              <a:rPr lang="ru-RU" sz="1600" dirty="0"/>
              <a:t> </a:t>
            </a:r>
            <a:r>
              <a:rPr lang="ru-RU" sz="1600" dirty="0" err="1"/>
              <a:t>Сахель</a:t>
            </a:r>
            <a:r>
              <a:rPr lang="ru-RU" sz="1600" dirty="0"/>
              <a:t> мало перегною,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/>
              <a:t>робить</a:t>
            </a:r>
            <a:r>
              <a:rPr lang="ru-RU" sz="1600" dirty="0"/>
              <a:t> </a:t>
            </a:r>
            <a:r>
              <a:rPr lang="ru-RU" sz="1600" dirty="0" err="1"/>
              <a:t>їх</a:t>
            </a:r>
            <a:r>
              <a:rPr lang="ru-RU" sz="1600" dirty="0"/>
              <a:t> </a:t>
            </a:r>
            <a:r>
              <a:rPr lang="ru-RU" sz="1600" dirty="0" err="1"/>
              <a:t>уразливими</a:t>
            </a:r>
            <a:r>
              <a:rPr lang="ru-RU" sz="1600" dirty="0"/>
              <a:t> до </a:t>
            </a:r>
            <a:r>
              <a:rPr lang="ru-RU" sz="1600" dirty="0" err="1"/>
              <a:t>вітрової</a:t>
            </a:r>
            <a:r>
              <a:rPr lang="ru-RU" sz="1600" dirty="0"/>
              <a:t> </a:t>
            </a:r>
            <a:r>
              <a:rPr lang="ru-RU" sz="1600" dirty="0" err="1"/>
              <a:t>ерозії</a:t>
            </a:r>
            <a:r>
              <a:rPr lang="ru-RU" sz="1600" dirty="0"/>
              <a:t>. На </a:t>
            </a:r>
            <a:r>
              <a:rPr lang="ru-RU" sz="1600" dirty="0" err="1"/>
              <a:t>сході</a:t>
            </a:r>
            <a:r>
              <a:rPr lang="ru-RU" sz="1600" dirty="0"/>
              <a:t> </a:t>
            </a:r>
            <a:r>
              <a:rPr lang="ru-RU" sz="1600" dirty="0" err="1"/>
              <a:t>країни</a:t>
            </a:r>
            <a:r>
              <a:rPr lang="ru-RU" sz="1600" dirty="0"/>
              <a:t>, в </a:t>
            </a:r>
            <a:r>
              <a:rPr lang="ru-RU" sz="1600" dirty="0" err="1"/>
              <a:t>улоговині</a:t>
            </a:r>
            <a:r>
              <a:rPr lang="ru-RU" sz="1600" dirty="0"/>
              <a:t> озера Чад </a:t>
            </a:r>
            <a:r>
              <a:rPr lang="ru-RU" sz="1600" dirty="0" err="1"/>
              <a:t>поширені</a:t>
            </a:r>
            <a:r>
              <a:rPr lang="ru-RU" sz="1600" dirty="0"/>
              <a:t> солончаки. У долинах </a:t>
            </a:r>
            <a:r>
              <a:rPr lang="ru-RU" sz="1600" dirty="0" err="1"/>
              <a:t>річок</a:t>
            </a:r>
            <a:r>
              <a:rPr lang="ru-RU" sz="1600" dirty="0"/>
              <a:t>, </a:t>
            </a:r>
            <a:r>
              <a:rPr lang="ru-RU" sz="1600" dirty="0" err="1"/>
              <a:t>ваді</a:t>
            </a:r>
            <a:r>
              <a:rPr lang="ru-RU" sz="1600" dirty="0"/>
              <a:t>, і западинах, де </a:t>
            </a:r>
            <a:r>
              <a:rPr lang="ru-RU" sz="1600" dirty="0" err="1"/>
              <a:t>збирається</a:t>
            </a:r>
            <a:r>
              <a:rPr lang="ru-RU" sz="1600" dirty="0"/>
              <a:t> вода, </a:t>
            </a:r>
            <a:r>
              <a:rPr lang="ru-RU" sz="1600" dirty="0" err="1"/>
              <a:t>зустрічаються</a:t>
            </a:r>
            <a:r>
              <a:rPr lang="ru-RU" sz="1600" dirty="0"/>
              <a:t> </a:t>
            </a:r>
            <a:r>
              <a:rPr lang="ru-RU" sz="1600" dirty="0" err="1"/>
              <a:t>збагачені</a:t>
            </a:r>
            <a:r>
              <a:rPr lang="ru-RU" sz="1600" dirty="0"/>
              <a:t> </a:t>
            </a:r>
            <a:r>
              <a:rPr lang="ru-RU" sz="1600" dirty="0" err="1"/>
              <a:t>алювієм</a:t>
            </a:r>
            <a:r>
              <a:rPr lang="ru-RU" sz="1600" dirty="0"/>
              <a:t> </a:t>
            </a:r>
            <a:r>
              <a:rPr lang="ru-RU" sz="1600" dirty="0" err="1"/>
              <a:t>глинисті</a:t>
            </a:r>
            <a:r>
              <a:rPr lang="ru-RU" sz="1600" dirty="0"/>
              <a:t> </a:t>
            </a:r>
            <a:r>
              <a:rPr lang="ru-RU" sz="1600" dirty="0" err="1"/>
              <a:t>ґрунти</a:t>
            </a:r>
            <a:r>
              <a:rPr lang="ru-RU" sz="1600" dirty="0"/>
              <a:t>, </a:t>
            </a:r>
            <a:r>
              <a:rPr lang="ru-RU" sz="1600" dirty="0" err="1"/>
              <a:t>сприятливі</a:t>
            </a:r>
            <a:r>
              <a:rPr lang="ru-RU" sz="1600" dirty="0"/>
              <a:t> для </a:t>
            </a:r>
            <a:r>
              <a:rPr lang="ru-RU" sz="1600" dirty="0" err="1"/>
              <a:t>сільського</a:t>
            </a:r>
            <a:r>
              <a:rPr lang="ru-RU" sz="1600" dirty="0"/>
              <a:t> </a:t>
            </a:r>
            <a:r>
              <a:rPr lang="ru-RU" sz="1600" dirty="0" err="1"/>
              <a:t>господарства</a:t>
            </a:r>
            <a:r>
              <a:rPr lang="ru-RU" sz="1600" dirty="0"/>
              <a:t>. Для </a:t>
            </a:r>
            <a:r>
              <a:rPr lang="ru-RU" sz="1600" dirty="0" err="1"/>
              <a:t>Нігеру</a:t>
            </a:r>
            <a:r>
              <a:rPr lang="ru-RU" sz="1600" dirty="0"/>
              <a:t> </a:t>
            </a:r>
            <a:r>
              <a:rPr lang="ru-RU" sz="1600" dirty="0" err="1"/>
              <a:t>характерний</a:t>
            </a:r>
            <a:r>
              <a:rPr lang="ru-RU" sz="1600" dirty="0"/>
              <a:t> </a:t>
            </a:r>
            <a:r>
              <a:rPr lang="ru-RU" sz="1600" dirty="0" err="1"/>
              <a:t>процес</a:t>
            </a:r>
            <a:r>
              <a:rPr lang="ru-RU" sz="1600" dirty="0"/>
              <a:t> </a:t>
            </a:r>
            <a:r>
              <a:rPr lang="ru-RU" sz="1600" dirty="0" err="1"/>
              <a:t>деградації</a:t>
            </a:r>
            <a:r>
              <a:rPr lang="ru-RU" sz="1600" dirty="0"/>
              <a:t> та </a:t>
            </a:r>
            <a:r>
              <a:rPr lang="ru-RU" sz="1600" dirty="0" err="1"/>
              <a:t>ерозії</a:t>
            </a:r>
            <a:r>
              <a:rPr lang="ru-RU" sz="1600" dirty="0"/>
              <a:t> </a:t>
            </a:r>
            <a:r>
              <a:rPr lang="ru-RU" sz="1600" dirty="0" err="1"/>
              <a:t>ґрунтів</a:t>
            </a:r>
            <a:r>
              <a:rPr lang="ru-RU" sz="1600" dirty="0"/>
              <a:t>, </a:t>
            </a:r>
            <a:r>
              <a:rPr lang="ru-RU" sz="1600" dirty="0" err="1"/>
              <a:t>що</a:t>
            </a:r>
            <a:r>
              <a:rPr lang="ru-RU" sz="1600" dirty="0"/>
              <a:t> приводить до </a:t>
            </a:r>
            <a:r>
              <a:rPr lang="ru-RU" sz="1600" dirty="0" err="1"/>
              <a:t>опустелювання</a:t>
            </a:r>
            <a:r>
              <a:rPr lang="ru-RU" sz="1600" dirty="0"/>
              <a:t> земель, тому </a:t>
            </a:r>
            <a:r>
              <a:rPr lang="ru-RU" sz="1600" dirty="0" err="1"/>
              <a:t>боротьба</a:t>
            </a:r>
            <a:r>
              <a:rPr lang="ru-RU" sz="1600" dirty="0"/>
              <a:t> за </a:t>
            </a:r>
            <a:r>
              <a:rPr lang="ru-RU" sz="1600" dirty="0" err="1"/>
              <a:t>відновлення</a:t>
            </a:r>
            <a:r>
              <a:rPr lang="ru-RU" sz="1600" dirty="0"/>
              <a:t> та </a:t>
            </a:r>
            <a:r>
              <a:rPr lang="ru-RU" sz="1600" dirty="0" err="1"/>
              <a:t>збереження</a:t>
            </a:r>
            <a:r>
              <a:rPr lang="ru-RU" sz="1600" dirty="0"/>
              <a:t> </a:t>
            </a:r>
            <a:r>
              <a:rPr lang="ru-RU" sz="1600" dirty="0" err="1"/>
              <a:t>ґрунтів</a:t>
            </a:r>
            <a:r>
              <a:rPr lang="ru-RU" sz="1600" dirty="0"/>
              <a:t> є </a:t>
            </a:r>
            <a:r>
              <a:rPr lang="ru-RU" sz="1600" dirty="0" err="1"/>
              <a:t>найважливішим</a:t>
            </a:r>
            <a:r>
              <a:rPr lang="ru-RU" sz="1600" dirty="0"/>
              <a:t> </a:t>
            </a:r>
            <a:r>
              <a:rPr lang="ru-RU" sz="1600" dirty="0" err="1"/>
              <a:t>завданням</a:t>
            </a:r>
            <a:r>
              <a:rPr lang="ru-RU" sz="1600" dirty="0"/>
              <a:t> </a:t>
            </a:r>
            <a:r>
              <a:rPr lang="ru-RU" sz="1600" dirty="0" err="1" smtClean="0"/>
              <a:t>країни</a:t>
            </a:r>
            <a:r>
              <a:rPr lang="ru-RU" sz="1600" dirty="0" smtClean="0"/>
              <a:t>.</a:t>
            </a:r>
            <a:endParaRPr lang="ru-RU" sz="1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284984"/>
            <a:ext cx="3922304" cy="260833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355976" y="3059668"/>
            <a:ext cx="468052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/>
              <a:t>Внутрішні</a:t>
            </a:r>
            <a:r>
              <a:rPr lang="ru-RU" sz="2000" dirty="0"/>
              <a:t> </a:t>
            </a:r>
            <a:r>
              <a:rPr lang="ru-RU" sz="2000" dirty="0" smtClean="0"/>
              <a:t>води</a:t>
            </a:r>
          </a:p>
          <a:p>
            <a:pPr algn="just"/>
            <a:r>
              <a:rPr lang="ru-RU" sz="1600" dirty="0"/>
              <a:t>Основу </a:t>
            </a:r>
            <a:r>
              <a:rPr lang="ru-RU" sz="1600" dirty="0" err="1"/>
              <a:t>гідрографічної</a:t>
            </a:r>
            <a:r>
              <a:rPr lang="ru-RU" sz="1600" dirty="0"/>
              <a:t> </a:t>
            </a:r>
            <a:r>
              <a:rPr lang="ru-RU" sz="1600" dirty="0" err="1"/>
              <a:t>мережі</a:t>
            </a:r>
            <a:r>
              <a:rPr lang="ru-RU" sz="1600" dirty="0"/>
              <a:t> </a:t>
            </a:r>
            <a:r>
              <a:rPr lang="ru-RU" sz="1600" dirty="0" err="1"/>
              <a:t>Нігеру</a:t>
            </a:r>
            <a:r>
              <a:rPr lang="ru-RU" sz="1600" dirty="0"/>
              <a:t> </a:t>
            </a:r>
            <a:r>
              <a:rPr lang="ru-RU" sz="1600" dirty="0" err="1"/>
              <a:t>складають</a:t>
            </a:r>
            <a:r>
              <a:rPr lang="ru-RU" sz="1600" dirty="0"/>
              <a:t> </a:t>
            </a:r>
            <a:r>
              <a:rPr lang="ru-RU" sz="1600" dirty="0" err="1"/>
              <a:t>річка</a:t>
            </a:r>
            <a:r>
              <a:rPr lang="ru-RU" sz="1600" dirty="0"/>
              <a:t> </a:t>
            </a:r>
            <a:r>
              <a:rPr lang="ru-RU" sz="1600" dirty="0" err="1"/>
              <a:t>Нігер</a:t>
            </a:r>
            <a:r>
              <a:rPr lang="ru-RU" sz="1600" dirty="0"/>
              <a:t> з притоками, </a:t>
            </a:r>
            <a:r>
              <a:rPr lang="ru-RU" sz="1600" dirty="0" err="1"/>
              <a:t>протікає</a:t>
            </a:r>
            <a:r>
              <a:rPr lang="ru-RU" sz="1600" dirty="0"/>
              <a:t> на </a:t>
            </a:r>
            <a:r>
              <a:rPr lang="ru-RU" sz="1600" dirty="0" err="1"/>
              <a:t>південному</a:t>
            </a:r>
            <a:r>
              <a:rPr lang="ru-RU" sz="1600" dirty="0"/>
              <a:t> </a:t>
            </a:r>
            <a:r>
              <a:rPr lang="ru-RU" sz="1600" dirty="0" err="1"/>
              <a:t>заході</a:t>
            </a:r>
            <a:r>
              <a:rPr lang="ru-RU" sz="1600" dirty="0"/>
              <a:t> </a:t>
            </a:r>
            <a:r>
              <a:rPr lang="ru-RU" sz="1600" dirty="0" err="1"/>
              <a:t>країни</a:t>
            </a:r>
            <a:r>
              <a:rPr lang="ru-RU" sz="1600" dirty="0"/>
              <a:t>, і </a:t>
            </a:r>
            <a:r>
              <a:rPr lang="ru-RU" sz="1600" dirty="0" err="1"/>
              <a:t>безстічне</a:t>
            </a:r>
            <a:r>
              <a:rPr lang="ru-RU" sz="1600" dirty="0"/>
              <a:t> озеро Чад з </a:t>
            </a:r>
            <a:r>
              <a:rPr lang="ru-RU" sz="1600" dirty="0" err="1"/>
              <a:t>річкою</a:t>
            </a:r>
            <a:r>
              <a:rPr lang="ru-RU" sz="1600" dirty="0"/>
              <a:t> </a:t>
            </a:r>
            <a:r>
              <a:rPr lang="ru-RU" sz="1600" dirty="0" err="1"/>
              <a:t>Комадугу-Йобе</a:t>
            </a:r>
            <a:r>
              <a:rPr lang="ru-RU" sz="1600" dirty="0"/>
              <a:t>, </a:t>
            </a:r>
            <a:r>
              <a:rPr lang="ru-RU" sz="1600" dirty="0" err="1"/>
              <a:t>розташовані</a:t>
            </a:r>
            <a:r>
              <a:rPr lang="ru-RU" sz="1600" dirty="0"/>
              <a:t> на </a:t>
            </a:r>
            <a:r>
              <a:rPr lang="ru-RU" sz="1600" dirty="0" err="1"/>
              <a:t>південному</a:t>
            </a:r>
            <a:r>
              <a:rPr lang="ru-RU" sz="1600" dirty="0"/>
              <a:t> </a:t>
            </a:r>
            <a:r>
              <a:rPr lang="ru-RU" sz="1600" dirty="0" err="1"/>
              <a:t>заході</a:t>
            </a:r>
            <a:r>
              <a:rPr lang="ru-RU" sz="1600" dirty="0"/>
              <a:t> </a:t>
            </a:r>
            <a:r>
              <a:rPr lang="ru-RU" sz="1600" dirty="0" smtClean="0"/>
              <a:t>. </a:t>
            </a:r>
            <a:r>
              <a:rPr lang="ru-RU" sz="1600" dirty="0"/>
              <a:t>На </a:t>
            </a:r>
            <a:r>
              <a:rPr lang="ru-RU" sz="1600" dirty="0" err="1"/>
              <a:t>решті</a:t>
            </a:r>
            <a:r>
              <a:rPr lang="ru-RU" sz="1600" dirty="0"/>
              <a:t> </a:t>
            </a:r>
            <a:r>
              <a:rPr lang="ru-RU" sz="1600" dirty="0" err="1"/>
              <a:t>території</a:t>
            </a:r>
            <a:r>
              <a:rPr lang="ru-RU" sz="1600" dirty="0"/>
              <a:t> </a:t>
            </a:r>
            <a:r>
              <a:rPr lang="ru-RU" sz="1600" dirty="0" err="1"/>
              <a:t>країни</a:t>
            </a:r>
            <a:r>
              <a:rPr lang="ru-RU" sz="1600" dirty="0"/>
              <a:t> </a:t>
            </a:r>
            <a:r>
              <a:rPr lang="ru-RU" sz="1600" dirty="0" err="1"/>
              <a:t>знаходяться</a:t>
            </a:r>
            <a:r>
              <a:rPr lang="ru-RU" sz="1600" dirty="0"/>
              <a:t> </a:t>
            </a:r>
            <a:r>
              <a:rPr lang="ru-RU" sz="1600" dirty="0" err="1"/>
              <a:t>лише</a:t>
            </a:r>
            <a:r>
              <a:rPr lang="ru-RU" sz="1600" dirty="0"/>
              <a:t> </a:t>
            </a:r>
            <a:r>
              <a:rPr lang="ru-RU" sz="1600" dirty="0" err="1"/>
              <a:t>тимчасові</a:t>
            </a:r>
            <a:r>
              <a:rPr lang="ru-RU" sz="1600" dirty="0"/>
              <a:t> водостоки (</a:t>
            </a:r>
            <a:r>
              <a:rPr lang="ru-RU" sz="1600" dirty="0" err="1"/>
              <a:t>ваді</a:t>
            </a:r>
            <a:r>
              <a:rPr lang="ru-RU" sz="1600" dirty="0"/>
              <a:t>),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/>
              <a:t>наповнюються</a:t>
            </a:r>
            <a:r>
              <a:rPr lang="ru-RU" sz="1600" dirty="0"/>
              <a:t> </a:t>
            </a:r>
            <a:r>
              <a:rPr lang="ru-RU" sz="1600" dirty="0" err="1"/>
              <a:t>лише</a:t>
            </a:r>
            <a:r>
              <a:rPr lang="ru-RU" sz="1600" dirty="0"/>
              <a:t> в короткий </a:t>
            </a:r>
            <a:r>
              <a:rPr lang="ru-RU" sz="1600" dirty="0" err="1"/>
              <a:t>дощовий</a:t>
            </a:r>
            <a:r>
              <a:rPr lang="ru-RU" sz="1600" dirty="0"/>
              <a:t> сезон.</a:t>
            </a:r>
          </a:p>
          <a:p>
            <a:r>
              <a:rPr lang="ru-RU" sz="1600" dirty="0"/>
              <a:t>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08132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2"/>
          <p:cNvSpPr>
            <a:spLocks noGrp="1"/>
          </p:cNvSpPr>
          <p:nvPr>
            <p:ph idx="1"/>
          </p:nvPr>
        </p:nvSpPr>
        <p:spPr>
          <a:xfrm>
            <a:off x="179512" y="116632"/>
            <a:ext cx="8784976" cy="6552456"/>
          </a:xfrm>
        </p:spPr>
        <p:txBody>
          <a:bodyPr>
            <a:noAutofit/>
          </a:bodyPr>
          <a:lstStyle/>
          <a:p>
            <a:r>
              <a:rPr lang="ru-RU" sz="1600" i="1" dirty="0" err="1"/>
              <a:t>Річка</a:t>
            </a:r>
            <a:r>
              <a:rPr lang="ru-RU" sz="1600" i="1" dirty="0"/>
              <a:t> </a:t>
            </a:r>
            <a:r>
              <a:rPr lang="ru-RU" sz="1600" i="1" dirty="0" err="1"/>
              <a:t>Нігер</a:t>
            </a:r>
            <a:r>
              <a:rPr lang="ru-RU" sz="1500" dirty="0"/>
              <a:t>, </a:t>
            </a:r>
            <a:r>
              <a:rPr lang="ru-RU" sz="1500" dirty="0" err="1"/>
              <a:t>третя</a:t>
            </a:r>
            <a:r>
              <a:rPr lang="ru-RU" sz="1500" dirty="0"/>
              <a:t> за </a:t>
            </a:r>
            <a:r>
              <a:rPr lang="ru-RU" sz="1500" dirty="0" err="1"/>
              <a:t>довжиною</a:t>
            </a:r>
            <a:r>
              <a:rPr lang="ru-RU" sz="1500" dirty="0"/>
              <a:t> </a:t>
            </a:r>
            <a:r>
              <a:rPr lang="ru-RU" sz="1500" dirty="0" err="1"/>
              <a:t>річка</a:t>
            </a:r>
            <a:r>
              <a:rPr lang="ru-RU" sz="1500" dirty="0"/>
              <a:t> Африки, </a:t>
            </a:r>
            <a:r>
              <a:rPr lang="ru-RU" sz="1500" dirty="0" err="1"/>
              <a:t>протікає</a:t>
            </a:r>
            <a:r>
              <a:rPr lang="ru-RU" sz="1500" dirty="0"/>
              <a:t> по </a:t>
            </a:r>
            <a:r>
              <a:rPr lang="ru-RU" sz="1500" dirty="0" err="1"/>
              <a:t>території</a:t>
            </a:r>
            <a:r>
              <a:rPr lang="ru-RU" sz="1500" dirty="0"/>
              <a:t> </a:t>
            </a:r>
            <a:r>
              <a:rPr lang="ru-RU" sz="1500" dirty="0" err="1"/>
              <a:t>країни</a:t>
            </a:r>
            <a:r>
              <a:rPr lang="ru-RU" sz="1500" dirty="0"/>
              <a:t> </a:t>
            </a:r>
            <a:r>
              <a:rPr lang="ru-RU" sz="1500" dirty="0" err="1"/>
              <a:t>близько</a:t>
            </a:r>
            <a:r>
              <a:rPr lang="ru-RU" sz="1500" dirty="0"/>
              <a:t> 600 км, </a:t>
            </a:r>
            <a:r>
              <a:rPr lang="ru-RU" sz="1500" dirty="0" err="1"/>
              <a:t>створюючи</a:t>
            </a:r>
            <a:r>
              <a:rPr lang="ru-RU" sz="1500" dirty="0"/>
              <a:t> </a:t>
            </a:r>
            <a:r>
              <a:rPr lang="ru-RU" sz="1500" dirty="0" err="1"/>
              <a:t>обширну</a:t>
            </a:r>
            <a:r>
              <a:rPr lang="ru-RU" sz="1500" dirty="0"/>
              <a:t> </a:t>
            </a:r>
            <a:r>
              <a:rPr lang="ru-RU" sz="1500" dirty="0" err="1"/>
              <a:t>родючу</a:t>
            </a:r>
            <a:r>
              <a:rPr lang="ru-RU" sz="1500" dirty="0"/>
              <a:t> </a:t>
            </a:r>
            <a:r>
              <a:rPr lang="ru-RU" sz="1500" dirty="0" err="1"/>
              <a:t>рівнину</a:t>
            </a:r>
            <a:r>
              <a:rPr lang="ru-RU" sz="1500" dirty="0"/>
              <a:t>, яка є житницею </a:t>
            </a:r>
            <a:r>
              <a:rPr lang="ru-RU" sz="1500" dirty="0" err="1"/>
              <a:t>країни</a:t>
            </a:r>
            <a:r>
              <a:rPr lang="ru-RU" sz="1500" dirty="0"/>
              <a:t>. Кордон з </a:t>
            </a:r>
            <a:r>
              <a:rPr lang="ru-RU" sz="1500" dirty="0" err="1"/>
              <a:t>Малі</a:t>
            </a:r>
            <a:r>
              <a:rPr lang="ru-RU" sz="1500" dirty="0"/>
              <a:t> </a:t>
            </a:r>
            <a:r>
              <a:rPr lang="ru-RU" sz="1500" dirty="0" err="1"/>
              <a:t>річка</a:t>
            </a:r>
            <a:r>
              <a:rPr lang="ru-RU" sz="1500" dirty="0"/>
              <a:t> </a:t>
            </a:r>
            <a:r>
              <a:rPr lang="ru-RU" sz="1500" dirty="0" err="1"/>
              <a:t>перетинає</a:t>
            </a:r>
            <a:r>
              <a:rPr lang="ru-RU" sz="1500" dirty="0"/>
              <a:t> </a:t>
            </a:r>
            <a:r>
              <a:rPr lang="ru-RU" sz="1500" dirty="0" err="1"/>
              <a:t>відносно</a:t>
            </a:r>
            <a:r>
              <a:rPr lang="ru-RU" sz="1500" dirty="0"/>
              <a:t> </a:t>
            </a:r>
            <a:r>
              <a:rPr lang="ru-RU" sz="1500" dirty="0" err="1"/>
              <a:t>небагатоводною</a:t>
            </a:r>
            <a:r>
              <a:rPr lang="ru-RU" sz="1500" dirty="0"/>
              <a:t>, </a:t>
            </a:r>
            <a:r>
              <a:rPr lang="ru-RU" sz="1500" dirty="0" err="1"/>
              <a:t>значно</a:t>
            </a:r>
            <a:r>
              <a:rPr lang="ru-RU" sz="1500" dirty="0"/>
              <a:t> </a:t>
            </a:r>
            <a:r>
              <a:rPr lang="ru-RU" sz="1500" dirty="0" err="1"/>
              <a:t>випарувавшись</a:t>
            </a:r>
            <a:r>
              <a:rPr lang="ru-RU" sz="1500" dirty="0"/>
              <a:t> в </a:t>
            </a:r>
            <a:r>
              <a:rPr lang="ru-RU" sz="1500" dirty="0" err="1"/>
              <a:t>пустелях</a:t>
            </a:r>
            <a:r>
              <a:rPr lang="ru-RU" sz="1500" dirty="0"/>
              <a:t>. </a:t>
            </a:r>
            <a:r>
              <a:rPr lang="ru-RU" sz="1500" dirty="0" err="1"/>
              <a:t>Протягом</a:t>
            </a:r>
            <a:r>
              <a:rPr lang="ru-RU" sz="1500" dirty="0"/>
              <a:t> 200 км </a:t>
            </a:r>
            <a:r>
              <a:rPr lang="ru-RU" sz="1500" dirty="0" err="1"/>
              <a:t>річка</a:t>
            </a:r>
            <a:r>
              <a:rPr lang="ru-RU" sz="1500" dirty="0"/>
              <a:t> проходить через </a:t>
            </a:r>
            <a:r>
              <a:rPr lang="ru-RU" sz="1500" dirty="0" err="1"/>
              <a:t>кристалічні</a:t>
            </a:r>
            <a:r>
              <a:rPr lang="ru-RU" sz="1500" dirty="0"/>
              <a:t> породи плато </a:t>
            </a:r>
            <a:r>
              <a:rPr lang="ru-RU" sz="1500" dirty="0" err="1"/>
              <a:t>Ліптако</a:t>
            </a:r>
            <a:r>
              <a:rPr lang="ru-RU" sz="1500" dirty="0"/>
              <a:t>. На </a:t>
            </a:r>
            <a:r>
              <a:rPr lang="ru-RU" sz="1500" dirty="0" err="1"/>
              <a:t>Нігері</a:t>
            </a:r>
            <a:r>
              <a:rPr lang="ru-RU" sz="1500" dirty="0"/>
              <a:t> </a:t>
            </a:r>
            <a:r>
              <a:rPr lang="ru-RU" sz="1500" dirty="0" err="1"/>
              <a:t>розташований</a:t>
            </a:r>
            <a:r>
              <a:rPr lang="ru-RU" sz="1500" dirty="0"/>
              <a:t> </a:t>
            </a:r>
            <a:r>
              <a:rPr lang="ru-RU" sz="1500" dirty="0" err="1"/>
              <a:t>Ніамей</a:t>
            </a:r>
            <a:r>
              <a:rPr lang="ru-RU" sz="1500" dirty="0"/>
              <a:t>, </a:t>
            </a:r>
            <a:r>
              <a:rPr lang="ru-RU" sz="1500" dirty="0" err="1"/>
              <a:t>столиця</a:t>
            </a:r>
            <a:r>
              <a:rPr lang="ru-RU" sz="1500" dirty="0"/>
              <a:t> </a:t>
            </a:r>
            <a:r>
              <a:rPr lang="ru-RU" sz="1500" dirty="0" err="1"/>
              <a:t>країни</a:t>
            </a:r>
            <a:r>
              <a:rPr lang="ru-RU" sz="1500" dirty="0"/>
              <a:t>, де </a:t>
            </a:r>
            <a:r>
              <a:rPr lang="ru-RU" sz="1500" dirty="0" err="1"/>
              <a:t>річку</a:t>
            </a:r>
            <a:r>
              <a:rPr lang="ru-RU" sz="1500" dirty="0"/>
              <a:t> </a:t>
            </a:r>
            <a:r>
              <a:rPr lang="ru-RU" sz="1500" dirty="0" err="1"/>
              <a:t>перетинає</a:t>
            </a:r>
            <a:r>
              <a:rPr lang="ru-RU" sz="1500" dirty="0"/>
              <a:t> один з </a:t>
            </a:r>
            <a:r>
              <a:rPr lang="ru-RU" sz="1500" dirty="0" err="1"/>
              <a:t>нечисленних</a:t>
            </a:r>
            <a:r>
              <a:rPr lang="ru-RU" sz="1500" dirty="0"/>
              <a:t> </a:t>
            </a:r>
            <a:r>
              <a:rPr lang="ru-RU" sz="1500" dirty="0" err="1"/>
              <a:t>мостів</a:t>
            </a:r>
            <a:r>
              <a:rPr lang="ru-RU" sz="1500" dirty="0"/>
              <a:t> — </a:t>
            </a:r>
            <a:r>
              <a:rPr lang="ru-RU" sz="1500" dirty="0" err="1"/>
              <a:t>міст</a:t>
            </a:r>
            <a:r>
              <a:rPr lang="ru-RU" sz="1500" dirty="0"/>
              <a:t> </a:t>
            </a:r>
            <a:r>
              <a:rPr lang="ru-RU" sz="1500" dirty="0" err="1"/>
              <a:t>Кеннеді</a:t>
            </a:r>
            <a:r>
              <a:rPr lang="ru-RU" sz="1500" dirty="0"/>
              <a:t>. </a:t>
            </a:r>
            <a:r>
              <a:rPr lang="ru-RU" sz="1500" dirty="0" err="1"/>
              <a:t>Південніше</a:t>
            </a:r>
            <a:r>
              <a:rPr lang="ru-RU" sz="1500" dirty="0"/>
              <a:t> </a:t>
            </a:r>
            <a:r>
              <a:rPr lang="ru-RU" sz="1500" dirty="0" err="1"/>
              <a:t>Ніамея</a:t>
            </a:r>
            <a:r>
              <a:rPr lang="ru-RU" sz="1500" dirty="0"/>
              <a:t> русло </a:t>
            </a:r>
            <a:r>
              <a:rPr lang="ru-RU" sz="1500" dirty="0" err="1"/>
              <a:t>річки</a:t>
            </a:r>
            <a:r>
              <a:rPr lang="ru-RU" sz="1500" dirty="0"/>
              <a:t> </a:t>
            </a:r>
            <a:r>
              <a:rPr lang="ru-RU" sz="1500" dirty="0" err="1"/>
              <a:t>прокладено</a:t>
            </a:r>
            <a:r>
              <a:rPr lang="ru-RU" sz="1500" dirty="0"/>
              <a:t> в </a:t>
            </a:r>
            <a:r>
              <a:rPr lang="ru-RU" sz="1500" dirty="0" err="1"/>
              <a:t>щільних</a:t>
            </a:r>
            <a:r>
              <a:rPr lang="ru-RU" sz="1500" dirty="0"/>
              <a:t> </a:t>
            </a:r>
            <a:r>
              <a:rPr lang="ru-RU" sz="1500" dirty="0" err="1"/>
              <a:t>піщаниках</a:t>
            </a:r>
            <a:r>
              <a:rPr lang="ru-RU" sz="1500" dirty="0"/>
              <a:t>, де </a:t>
            </a:r>
            <a:r>
              <a:rPr lang="ru-RU" sz="1500" dirty="0" err="1"/>
              <a:t>під</a:t>
            </a:r>
            <a:r>
              <a:rPr lang="ru-RU" sz="1500" dirty="0"/>
              <a:t> час </a:t>
            </a:r>
            <a:r>
              <a:rPr lang="ru-RU" sz="1500" dirty="0" err="1"/>
              <a:t>паводків</a:t>
            </a:r>
            <a:r>
              <a:rPr lang="ru-RU" sz="1500" dirty="0"/>
              <a:t> широко </a:t>
            </a:r>
            <a:r>
              <a:rPr lang="ru-RU" sz="1500" dirty="0" err="1"/>
              <a:t>розливається</a:t>
            </a:r>
            <a:r>
              <a:rPr lang="ru-RU" sz="1500" dirty="0"/>
              <a:t>, </a:t>
            </a:r>
            <a:r>
              <a:rPr lang="ru-RU" sz="1500" dirty="0" err="1"/>
              <a:t>досягаючи</a:t>
            </a:r>
            <a:r>
              <a:rPr lang="ru-RU" sz="1500" dirty="0"/>
              <a:t> 5 </a:t>
            </a:r>
            <a:r>
              <a:rPr lang="ru-RU" sz="1500" dirty="0" err="1"/>
              <a:t>кілометрів</a:t>
            </a:r>
            <a:r>
              <a:rPr lang="ru-RU" sz="1500" dirty="0"/>
              <a:t> </a:t>
            </a:r>
            <a:r>
              <a:rPr lang="ru-RU" sz="1500" dirty="0" err="1"/>
              <a:t>завширшки</a:t>
            </a:r>
            <a:r>
              <a:rPr lang="ru-RU" sz="1500" dirty="0"/>
              <a:t>. На </a:t>
            </a:r>
            <a:r>
              <a:rPr lang="ru-RU" sz="1500" dirty="0" err="1"/>
              <a:t>кордоні</a:t>
            </a:r>
            <a:r>
              <a:rPr lang="ru-RU" sz="1500" dirty="0"/>
              <a:t> з </a:t>
            </a:r>
            <a:r>
              <a:rPr lang="ru-RU" sz="1500" dirty="0" err="1"/>
              <a:t>Беніном</a:t>
            </a:r>
            <a:r>
              <a:rPr lang="ru-RU" sz="1500" dirty="0"/>
              <a:t> </a:t>
            </a:r>
            <a:r>
              <a:rPr lang="ru-RU" sz="1500" dirty="0" err="1"/>
              <a:t>Нігер</a:t>
            </a:r>
            <a:r>
              <a:rPr lang="ru-RU" sz="1500" dirty="0"/>
              <a:t> </a:t>
            </a:r>
            <a:r>
              <a:rPr lang="ru-RU" sz="1500" dirty="0" err="1"/>
              <a:t>огинає</a:t>
            </a:r>
            <a:r>
              <a:rPr lang="ru-RU" sz="1500" dirty="0"/>
              <a:t> </a:t>
            </a:r>
            <a:r>
              <a:rPr lang="ru-RU" sz="1500" dirty="0" err="1"/>
              <a:t>відроги</a:t>
            </a:r>
            <a:r>
              <a:rPr lang="ru-RU" sz="1500" dirty="0"/>
              <a:t> </a:t>
            </a:r>
            <a:r>
              <a:rPr lang="ru-RU" sz="1500" dirty="0" err="1"/>
              <a:t>гірського</a:t>
            </a:r>
            <a:r>
              <a:rPr lang="ru-RU" sz="1500" dirty="0"/>
              <a:t> </a:t>
            </a:r>
            <a:r>
              <a:rPr lang="ru-RU" sz="1500" dirty="0" err="1"/>
              <a:t>масиву</a:t>
            </a:r>
            <a:r>
              <a:rPr lang="ru-RU" sz="1500" dirty="0"/>
              <a:t> </a:t>
            </a:r>
            <a:r>
              <a:rPr lang="ru-RU" sz="1500" dirty="0" err="1"/>
              <a:t>Атакора</a:t>
            </a:r>
            <a:r>
              <a:rPr lang="ru-RU" sz="1500" dirty="0"/>
              <a:t>, </a:t>
            </a:r>
            <a:r>
              <a:rPr lang="ru-RU" sz="1500" dirty="0" err="1"/>
              <a:t>вигини</a:t>
            </a:r>
            <a:r>
              <a:rPr lang="ru-RU" sz="1500" dirty="0"/>
              <a:t> </a:t>
            </a:r>
            <a:r>
              <a:rPr lang="ru-RU" sz="1500" dirty="0" err="1"/>
              <a:t>річки</a:t>
            </a:r>
            <a:r>
              <a:rPr lang="ru-RU" sz="1500" dirty="0"/>
              <a:t>, </a:t>
            </a:r>
            <a:r>
              <a:rPr lang="ru-RU" sz="1500" dirty="0" err="1"/>
              <a:t>що</a:t>
            </a:r>
            <a:r>
              <a:rPr lang="ru-RU" sz="1500" dirty="0"/>
              <a:t> </a:t>
            </a:r>
            <a:r>
              <a:rPr lang="ru-RU" sz="1500" dirty="0" err="1"/>
              <a:t>нагадують</a:t>
            </a:r>
            <a:r>
              <a:rPr lang="ru-RU" sz="1500" dirty="0"/>
              <a:t> букву «</a:t>
            </a:r>
            <a:r>
              <a:rPr lang="en-US" sz="1500" dirty="0"/>
              <a:t>W», </a:t>
            </a:r>
            <a:r>
              <a:rPr lang="ru-RU" sz="1500" dirty="0"/>
              <a:t>дали </a:t>
            </a:r>
            <a:r>
              <a:rPr lang="ru-RU" sz="1500" dirty="0" err="1"/>
              <a:t>назву</a:t>
            </a:r>
            <a:r>
              <a:rPr lang="ru-RU" sz="1500" dirty="0"/>
              <a:t> </a:t>
            </a:r>
            <a:r>
              <a:rPr lang="ru-RU" sz="1500" dirty="0" err="1"/>
              <a:t>розташованому</a:t>
            </a:r>
            <a:r>
              <a:rPr lang="ru-RU" sz="1500" dirty="0"/>
              <a:t> тут </a:t>
            </a:r>
            <a:r>
              <a:rPr lang="ru-RU" sz="1500" dirty="0" err="1"/>
              <a:t>національному</a:t>
            </a:r>
            <a:r>
              <a:rPr lang="ru-RU" sz="1500" dirty="0"/>
              <a:t> парку. На </a:t>
            </a:r>
            <a:r>
              <a:rPr lang="ru-RU" sz="1500" dirty="0" err="1"/>
              <a:t>території</a:t>
            </a:r>
            <a:r>
              <a:rPr lang="ru-RU" sz="1500" dirty="0"/>
              <a:t> </a:t>
            </a:r>
            <a:r>
              <a:rPr lang="ru-RU" sz="1500" dirty="0" err="1"/>
              <a:t>країни</a:t>
            </a:r>
            <a:r>
              <a:rPr lang="ru-RU" sz="1500" dirty="0"/>
              <a:t> </a:t>
            </a:r>
            <a:r>
              <a:rPr lang="ru-RU" sz="1500" dirty="0" err="1"/>
              <a:t>Нігер</a:t>
            </a:r>
            <a:r>
              <a:rPr lang="ru-RU" sz="1500" dirty="0"/>
              <a:t> </a:t>
            </a:r>
            <a:r>
              <a:rPr lang="ru-RU" sz="1500" dirty="0" err="1"/>
              <a:t>приймає</a:t>
            </a:r>
            <a:r>
              <a:rPr lang="ru-RU" sz="1500" dirty="0"/>
              <a:t> </a:t>
            </a:r>
            <a:r>
              <a:rPr lang="ru-RU" sz="1500" dirty="0" err="1"/>
              <a:t>кілька</a:t>
            </a:r>
            <a:r>
              <a:rPr lang="ru-RU" sz="1500" dirty="0"/>
              <a:t> приток, </a:t>
            </a:r>
            <a:r>
              <a:rPr lang="ru-RU" sz="1500" dirty="0" err="1"/>
              <a:t>найбільші</a:t>
            </a:r>
            <a:r>
              <a:rPr lang="ru-RU" sz="1500" dirty="0"/>
              <a:t> з них з правого берега: </a:t>
            </a:r>
            <a:r>
              <a:rPr lang="ru-RU" sz="1500" dirty="0" err="1"/>
              <a:t>Горуоль</a:t>
            </a:r>
            <a:r>
              <a:rPr lang="ru-RU" sz="1500" dirty="0"/>
              <a:t>, </a:t>
            </a:r>
            <a:r>
              <a:rPr lang="ru-RU" sz="1500" dirty="0" err="1"/>
              <a:t>Дарголь</a:t>
            </a:r>
            <a:r>
              <a:rPr lang="ru-RU" sz="1500" dirty="0"/>
              <a:t>, </a:t>
            </a:r>
            <a:r>
              <a:rPr lang="ru-RU" sz="1500" dirty="0" err="1"/>
              <a:t>Сирбу</a:t>
            </a:r>
            <a:r>
              <a:rPr lang="ru-RU" sz="1500" dirty="0"/>
              <a:t>, </a:t>
            </a:r>
            <a:r>
              <a:rPr lang="ru-RU" sz="1500" dirty="0" err="1"/>
              <a:t>Горубі</a:t>
            </a:r>
            <a:r>
              <a:rPr lang="ru-RU" sz="1500" dirty="0"/>
              <a:t>, </a:t>
            </a:r>
            <a:r>
              <a:rPr lang="ru-RU" sz="1500" dirty="0" err="1"/>
              <a:t>Тапоа</a:t>
            </a:r>
            <a:r>
              <a:rPr lang="ru-RU" sz="1500" dirty="0"/>
              <a:t>, </a:t>
            </a:r>
            <a:r>
              <a:rPr lang="ru-RU" sz="1500" dirty="0" err="1"/>
              <a:t>Аліборі</a:t>
            </a:r>
            <a:r>
              <a:rPr lang="ru-RU" sz="1500" dirty="0"/>
              <a:t>, </a:t>
            </a:r>
            <a:r>
              <a:rPr lang="ru-RU" sz="1500" dirty="0" err="1"/>
              <a:t>Сота</a:t>
            </a:r>
            <a:r>
              <a:rPr lang="ru-RU" sz="1500" dirty="0"/>
              <a:t> і </a:t>
            </a:r>
            <a:r>
              <a:rPr lang="ru-RU" sz="1500" dirty="0" err="1"/>
              <a:t>Мекрі</a:t>
            </a:r>
            <a:r>
              <a:rPr lang="ru-RU" sz="1500" dirty="0"/>
              <a:t>. </a:t>
            </a:r>
            <a:r>
              <a:rPr lang="ru-RU" sz="1500" dirty="0" err="1"/>
              <a:t>Більшість</a:t>
            </a:r>
            <a:r>
              <a:rPr lang="ru-RU" sz="1500" dirty="0"/>
              <a:t> </a:t>
            </a:r>
            <a:r>
              <a:rPr lang="ru-RU" sz="1500" dirty="0" err="1"/>
              <a:t>правобережних</a:t>
            </a:r>
            <a:r>
              <a:rPr lang="ru-RU" sz="1500" dirty="0"/>
              <a:t> приток </a:t>
            </a:r>
            <a:r>
              <a:rPr lang="ru-RU" sz="1500" dirty="0" err="1"/>
              <a:t>пересихає</a:t>
            </a:r>
            <a:r>
              <a:rPr lang="ru-RU" sz="1500" dirty="0"/>
              <a:t> в </a:t>
            </a:r>
            <a:r>
              <a:rPr lang="ru-RU" sz="1500" dirty="0" err="1"/>
              <a:t>сухий</a:t>
            </a:r>
            <a:r>
              <a:rPr lang="ru-RU" sz="1500" dirty="0"/>
              <a:t> сезон, з </a:t>
            </a:r>
            <a:r>
              <a:rPr lang="ru-RU" sz="1500" dirty="0" err="1"/>
              <a:t>грудня</a:t>
            </a:r>
            <a:r>
              <a:rPr lang="ru-RU" sz="1500" dirty="0"/>
              <a:t> по </a:t>
            </a:r>
            <a:r>
              <a:rPr lang="ru-RU" sz="1500" dirty="0" err="1"/>
              <a:t>червень</a:t>
            </a:r>
            <a:r>
              <a:rPr lang="ru-RU" sz="1500" dirty="0"/>
              <a:t>. </a:t>
            </a:r>
            <a:r>
              <a:rPr lang="ru-RU" sz="1500" dirty="0" err="1"/>
              <a:t>Із</a:t>
            </a:r>
            <a:r>
              <a:rPr lang="ru-RU" sz="1500" dirty="0"/>
              <a:t> </a:t>
            </a:r>
            <a:r>
              <a:rPr lang="ru-RU" sz="1500" dirty="0" err="1"/>
              <a:t>закінченням</a:t>
            </a:r>
            <a:r>
              <a:rPr lang="ru-RU" sz="1500" dirty="0"/>
              <a:t> сезону </a:t>
            </a:r>
            <a:r>
              <a:rPr lang="ru-RU" sz="1500" dirty="0" err="1"/>
              <a:t>дощів</a:t>
            </a:r>
            <a:r>
              <a:rPr lang="ru-RU" sz="1500" dirty="0"/>
              <a:t> </a:t>
            </a:r>
            <a:r>
              <a:rPr lang="ru-RU" sz="1500" dirty="0" err="1"/>
              <a:t>річки</a:t>
            </a:r>
            <a:r>
              <a:rPr lang="ru-RU" sz="1500" dirty="0"/>
              <a:t> </a:t>
            </a:r>
            <a:r>
              <a:rPr lang="ru-RU" sz="1500" dirty="0" err="1"/>
              <a:t>перетворюються</a:t>
            </a:r>
            <a:r>
              <a:rPr lang="ru-RU" sz="1500" dirty="0"/>
              <a:t> на </a:t>
            </a:r>
            <a:r>
              <a:rPr lang="ru-RU" sz="1500" dirty="0" err="1"/>
              <a:t>ланцюжки</a:t>
            </a:r>
            <a:r>
              <a:rPr lang="ru-RU" sz="1500" dirty="0"/>
              <a:t> озер, де вода </a:t>
            </a:r>
            <a:r>
              <a:rPr lang="ru-RU" sz="1500" dirty="0" err="1"/>
              <a:t>зберігається</a:t>
            </a:r>
            <a:r>
              <a:rPr lang="ru-RU" sz="1500" dirty="0"/>
              <a:t> </a:t>
            </a:r>
            <a:r>
              <a:rPr lang="ru-RU" sz="1500" dirty="0" err="1"/>
              <a:t>досить</a:t>
            </a:r>
            <a:r>
              <a:rPr lang="ru-RU" sz="1500" dirty="0"/>
              <a:t> </a:t>
            </a:r>
            <a:r>
              <a:rPr lang="ru-RU" sz="1500" dirty="0" err="1"/>
              <a:t>довго</a:t>
            </a:r>
            <a:r>
              <a:rPr lang="ru-RU" sz="1500" dirty="0"/>
              <a:t>. З </a:t>
            </a:r>
            <a:r>
              <a:rPr lang="ru-RU" sz="1500" dirty="0" err="1"/>
              <a:t>лівого</a:t>
            </a:r>
            <a:r>
              <a:rPr lang="ru-RU" sz="1500" dirty="0"/>
              <a:t> берега в </a:t>
            </a:r>
            <a:r>
              <a:rPr lang="ru-RU" sz="1500" dirty="0" err="1"/>
              <a:t>Нігер</a:t>
            </a:r>
            <a:r>
              <a:rPr lang="ru-RU" sz="1500" dirty="0"/>
              <a:t> </a:t>
            </a:r>
            <a:r>
              <a:rPr lang="ru-RU" sz="1500" dirty="0" err="1"/>
              <a:t>впадають</a:t>
            </a:r>
            <a:r>
              <a:rPr lang="ru-RU" sz="1500" dirty="0"/>
              <a:t> </a:t>
            </a:r>
            <a:r>
              <a:rPr lang="ru-RU" sz="1500" dirty="0" err="1"/>
              <a:t>тільки</a:t>
            </a:r>
            <a:r>
              <a:rPr lang="ru-RU" sz="1500" dirty="0"/>
              <a:t> </a:t>
            </a:r>
            <a:r>
              <a:rPr lang="ru-RU" sz="1500" dirty="0" err="1"/>
              <a:t>тимчасові</a:t>
            </a:r>
            <a:r>
              <a:rPr lang="ru-RU" sz="1500" dirty="0"/>
              <a:t> водостоки, </a:t>
            </a:r>
            <a:r>
              <a:rPr lang="ru-RU" sz="1500" dirty="0" err="1"/>
              <a:t>найбільші</a:t>
            </a:r>
            <a:r>
              <a:rPr lang="ru-RU" sz="1500" dirty="0"/>
              <a:t> з них — </a:t>
            </a:r>
            <a:r>
              <a:rPr lang="ru-RU" sz="1500" dirty="0" err="1"/>
              <a:t>дассоли</a:t>
            </a:r>
            <a:r>
              <a:rPr lang="ru-RU" sz="1500" dirty="0"/>
              <a:t> (</a:t>
            </a:r>
            <a:r>
              <a:rPr lang="ru-RU" sz="1500" dirty="0" err="1"/>
              <a:t>ваді</a:t>
            </a:r>
            <a:r>
              <a:rPr lang="ru-RU" sz="1500" dirty="0"/>
              <a:t>) Босо і </a:t>
            </a:r>
            <a:r>
              <a:rPr lang="ru-RU" sz="1500" dirty="0" err="1" smtClean="0"/>
              <a:t>Маурі</a:t>
            </a:r>
            <a:r>
              <a:rPr lang="ru-RU" sz="1500" dirty="0" smtClean="0"/>
              <a:t>.</a:t>
            </a:r>
            <a:endParaRPr lang="ru-RU" sz="1500" dirty="0"/>
          </a:p>
          <a:p>
            <a:r>
              <a:rPr lang="ru-RU" sz="1600" i="1" dirty="0"/>
              <a:t>Озеро Чад </a:t>
            </a:r>
            <a:r>
              <a:rPr lang="ru-RU" sz="1500" dirty="0"/>
              <a:t>і </a:t>
            </a:r>
            <a:r>
              <a:rPr lang="ru-RU" sz="1500" dirty="0" err="1"/>
              <a:t>впадаюча</a:t>
            </a:r>
            <a:r>
              <a:rPr lang="ru-RU" sz="1500" dirty="0"/>
              <a:t> в </a:t>
            </a:r>
            <a:r>
              <a:rPr lang="ru-RU" sz="1500" dirty="0" err="1"/>
              <a:t>нього</a:t>
            </a:r>
            <a:r>
              <a:rPr lang="ru-RU" sz="1500" dirty="0"/>
              <a:t> велика </a:t>
            </a:r>
            <a:r>
              <a:rPr lang="ru-RU" sz="1600" i="1" dirty="0" err="1"/>
              <a:t>ріка</a:t>
            </a:r>
            <a:r>
              <a:rPr lang="ru-RU" sz="1600" i="1" dirty="0"/>
              <a:t> </a:t>
            </a:r>
            <a:r>
              <a:rPr lang="ru-RU" sz="1600" i="1" dirty="0" err="1"/>
              <a:t>Комадугу-Йобе</a:t>
            </a:r>
            <a:r>
              <a:rPr lang="ru-RU" sz="1600" i="1" dirty="0"/>
              <a:t> </a:t>
            </a:r>
            <a:r>
              <a:rPr lang="ru-RU" sz="1500" dirty="0" err="1"/>
              <a:t>утворюють</a:t>
            </a:r>
            <a:r>
              <a:rPr lang="ru-RU" sz="1500" dirty="0"/>
              <a:t> </a:t>
            </a:r>
            <a:r>
              <a:rPr lang="ru-RU" sz="1500" dirty="0" err="1"/>
              <a:t>річкову</a:t>
            </a:r>
            <a:r>
              <a:rPr lang="ru-RU" sz="1500" dirty="0"/>
              <a:t> мережу сходу </a:t>
            </a:r>
            <a:r>
              <a:rPr lang="ru-RU" sz="1500" dirty="0" err="1"/>
              <a:t>країни</a:t>
            </a:r>
            <a:r>
              <a:rPr lang="ru-RU" sz="1500" dirty="0"/>
              <a:t>. </a:t>
            </a:r>
            <a:r>
              <a:rPr lang="ru-RU" sz="1500" dirty="0" err="1"/>
              <a:t>Річка</a:t>
            </a:r>
            <a:r>
              <a:rPr lang="ru-RU" sz="1500" dirty="0"/>
              <a:t> </a:t>
            </a:r>
            <a:r>
              <a:rPr lang="ru-RU" sz="1500" dirty="0" err="1"/>
              <a:t>Комадугу-Йобе</a:t>
            </a:r>
            <a:r>
              <a:rPr lang="ru-RU" sz="1500" dirty="0"/>
              <a:t> </a:t>
            </a:r>
            <a:r>
              <a:rPr lang="ru-RU" sz="1500" dirty="0" err="1"/>
              <a:t>бере</a:t>
            </a:r>
            <a:r>
              <a:rPr lang="ru-RU" sz="1500" dirty="0"/>
              <a:t> початок на </a:t>
            </a:r>
            <a:r>
              <a:rPr lang="ru-RU" sz="1500" dirty="0" err="1"/>
              <a:t>території</a:t>
            </a:r>
            <a:r>
              <a:rPr lang="ru-RU" sz="1500" dirty="0"/>
              <a:t> </a:t>
            </a:r>
            <a:r>
              <a:rPr lang="ru-RU" sz="1500" dirty="0" err="1"/>
              <a:t>Нігерії</a:t>
            </a:r>
            <a:r>
              <a:rPr lang="ru-RU" sz="1500" dirty="0"/>
              <a:t>, </a:t>
            </a:r>
            <a:r>
              <a:rPr lang="ru-RU" sz="1500" dirty="0" err="1"/>
              <a:t>останні</a:t>
            </a:r>
            <a:r>
              <a:rPr lang="ru-RU" sz="1500" dirty="0"/>
              <a:t> 150 </a:t>
            </a:r>
            <a:r>
              <a:rPr lang="ru-RU" sz="1500" dirty="0" err="1"/>
              <a:t>кілометрів</a:t>
            </a:r>
            <a:r>
              <a:rPr lang="ru-RU" sz="1500" dirty="0"/>
              <a:t> </a:t>
            </a:r>
            <a:r>
              <a:rPr lang="ru-RU" sz="1500" dirty="0" err="1"/>
              <a:t>її</a:t>
            </a:r>
            <a:r>
              <a:rPr lang="ru-RU" sz="1500" dirty="0"/>
              <a:t> </a:t>
            </a:r>
            <a:r>
              <a:rPr lang="ru-RU" sz="1500" dirty="0" err="1"/>
              <a:t>течії</a:t>
            </a:r>
            <a:r>
              <a:rPr lang="ru-RU" sz="1500" dirty="0"/>
              <a:t> </a:t>
            </a:r>
            <a:r>
              <a:rPr lang="ru-RU" sz="1500" dirty="0" err="1"/>
              <a:t>утворюють</a:t>
            </a:r>
            <a:r>
              <a:rPr lang="ru-RU" sz="1500" dirty="0"/>
              <a:t> </a:t>
            </a:r>
            <a:r>
              <a:rPr lang="ru-RU" sz="1500" dirty="0" err="1"/>
              <a:t>природний</a:t>
            </a:r>
            <a:r>
              <a:rPr lang="ru-RU" sz="1500" dirty="0"/>
              <a:t> кордон </a:t>
            </a:r>
            <a:r>
              <a:rPr lang="ru-RU" sz="1500" dirty="0" err="1"/>
              <a:t>між</a:t>
            </a:r>
            <a:r>
              <a:rPr lang="ru-RU" sz="1500" dirty="0"/>
              <a:t> </a:t>
            </a:r>
            <a:r>
              <a:rPr lang="ru-RU" sz="1500" dirty="0" err="1"/>
              <a:t>Нігером</a:t>
            </a:r>
            <a:r>
              <a:rPr lang="ru-RU" sz="1500" dirty="0"/>
              <a:t> і </a:t>
            </a:r>
            <a:r>
              <a:rPr lang="ru-RU" sz="1500" dirty="0" err="1"/>
              <a:t>Нігерією</a:t>
            </a:r>
            <a:r>
              <a:rPr lang="ru-RU" sz="1500" dirty="0"/>
              <a:t>. У </a:t>
            </a:r>
            <a:r>
              <a:rPr lang="ru-RU" sz="1500" dirty="0" err="1"/>
              <a:t>сухий</a:t>
            </a:r>
            <a:r>
              <a:rPr lang="ru-RU" sz="1500" dirty="0"/>
              <a:t> сезон </a:t>
            </a:r>
            <a:r>
              <a:rPr lang="ru-RU" sz="1500" dirty="0" err="1"/>
              <a:t>річка</a:t>
            </a:r>
            <a:r>
              <a:rPr lang="ru-RU" sz="1500" dirty="0"/>
              <a:t> сильно </a:t>
            </a:r>
            <a:r>
              <a:rPr lang="ru-RU" sz="1500" dirty="0" err="1"/>
              <a:t>міліє</a:t>
            </a:r>
            <a:r>
              <a:rPr lang="ru-RU" sz="1500" dirty="0"/>
              <a:t>, в </a:t>
            </a:r>
            <a:r>
              <a:rPr lang="ru-RU" sz="1500" dirty="0" err="1"/>
              <a:t>січні</a:t>
            </a:r>
            <a:r>
              <a:rPr lang="ru-RU" sz="1500" dirty="0"/>
              <a:t> </a:t>
            </a:r>
            <a:r>
              <a:rPr lang="ru-RU" sz="1500" dirty="0" err="1"/>
              <a:t>настає</a:t>
            </a:r>
            <a:r>
              <a:rPr lang="ru-RU" sz="1500" dirty="0"/>
              <a:t> паводок. </a:t>
            </a:r>
            <a:r>
              <a:rPr lang="ru-RU" sz="1500" dirty="0" err="1"/>
              <a:t>Нігеру</a:t>
            </a:r>
            <a:r>
              <a:rPr lang="ru-RU" sz="1500" dirty="0"/>
              <a:t> належать </a:t>
            </a:r>
            <a:r>
              <a:rPr lang="ru-RU" sz="1500" dirty="0" err="1"/>
              <a:t>близько</a:t>
            </a:r>
            <a:r>
              <a:rPr lang="ru-RU" sz="1500" dirty="0"/>
              <a:t> 3 тис. кв. </a:t>
            </a:r>
            <a:r>
              <a:rPr lang="ru-RU" sz="1500" dirty="0" err="1"/>
              <a:t>кілометрів</a:t>
            </a:r>
            <a:r>
              <a:rPr lang="ru-RU" sz="1500" dirty="0"/>
              <a:t> </a:t>
            </a:r>
            <a:r>
              <a:rPr lang="ru-RU" sz="1500" dirty="0" err="1"/>
              <a:t>акваторії</a:t>
            </a:r>
            <a:r>
              <a:rPr lang="ru-RU" sz="1500" dirty="0"/>
              <a:t> озера Чад — одного з </a:t>
            </a:r>
            <a:r>
              <a:rPr lang="ru-RU" sz="1500" dirty="0" err="1"/>
              <a:t>найбільших</a:t>
            </a:r>
            <a:r>
              <a:rPr lang="ru-RU" sz="1500" dirty="0"/>
              <a:t> </a:t>
            </a:r>
            <a:r>
              <a:rPr lang="ru-RU" sz="1500" dirty="0" err="1"/>
              <a:t>водойм</a:t>
            </a:r>
            <a:r>
              <a:rPr lang="ru-RU" sz="1500" dirty="0"/>
              <a:t> Африки. </a:t>
            </a:r>
            <a:r>
              <a:rPr lang="ru-RU" sz="1500" dirty="0" err="1"/>
              <a:t>Площа</a:t>
            </a:r>
            <a:r>
              <a:rPr lang="ru-RU" sz="1500" dirty="0"/>
              <a:t> </a:t>
            </a:r>
            <a:r>
              <a:rPr lang="ru-RU" sz="1500" dirty="0" err="1"/>
              <a:t>його</a:t>
            </a:r>
            <a:r>
              <a:rPr lang="ru-RU" sz="1500" dirty="0"/>
              <a:t> </a:t>
            </a:r>
            <a:r>
              <a:rPr lang="ru-RU" sz="1500" dirty="0" err="1"/>
              <a:t>змінюється</a:t>
            </a:r>
            <a:r>
              <a:rPr lang="ru-RU" sz="1500" dirty="0"/>
              <a:t> </a:t>
            </a:r>
            <a:r>
              <a:rPr lang="ru-RU" sz="1500" dirty="0" err="1"/>
              <a:t>від</a:t>
            </a:r>
            <a:r>
              <a:rPr lang="ru-RU" sz="1500" dirty="0"/>
              <a:t> 10 до 26 </a:t>
            </a:r>
            <a:r>
              <a:rPr lang="ru-RU" sz="1500" dirty="0" err="1"/>
              <a:t>тисяч</a:t>
            </a:r>
            <a:r>
              <a:rPr lang="ru-RU" sz="1500" dirty="0"/>
              <a:t> кв. км, а </a:t>
            </a:r>
            <a:r>
              <a:rPr lang="ru-RU" sz="1500" dirty="0" err="1"/>
              <a:t>глибина</a:t>
            </a:r>
            <a:r>
              <a:rPr lang="ru-RU" sz="1500" dirty="0"/>
              <a:t> — </a:t>
            </a:r>
            <a:r>
              <a:rPr lang="ru-RU" sz="1500" dirty="0" err="1"/>
              <a:t>від</a:t>
            </a:r>
            <a:r>
              <a:rPr lang="ru-RU" sz="1500" dirty="0"/>
              <a:t> 1 до 4 </a:t>
            </a:r>
            <a:r>
              <a:rPr lang="ru-RU" sz="1500" dirty="0" err="1"/>
              <a:t>метрів</a:t>
            </a:r>
            <a:r>
              <a:rPr lang="ru-RU" sz="1500" dirty="0"/>
              <a:t>. У </a:t>
            </a:r>
            <a:r>
              <a:rPr lang="ru-RU" sz="1500" dirty="0" err="1"/>
              <a:t>липні</a:t>
            </a:r>
            <a:r>
              <a:rPr lang="ru-RU" sz="1500" dirty="0"/>
              <a:t> через </a:t>
            </a:r>
            <a:r>
              <a:rPr lang="ru-RU" sz="1500" dirty="0" err="1"/>
              <a:t>інтенсивне</a:t>
            </a:r>
            <a:r>
              <a:rPr lang="ru-RU" sz="1500" dirty="0"/>
              <a:t> </a:t>
            </a:r>
            <a:r>
              <a:rPr lang="ru-RU" sz="1500" dirty="0" err="1"/>
              <a:t>випаровування</a:t>
            </a:r>
            <a:r>
              <a:rPr lang="ru-RU" sz="1500" dirty="0"/>
              <a:t> </a:t>
            </a:r>
            <a:r>
              <a:rPr lang="ru-RU" sz="1500" dirty="0" err="1"/>
              <a:t>спостерігається</a:t>
            </a:r>
            <a:r>
              <a:rPr lang="ru-RU" sz="1500" dirty="0"/>
              <a:t> спад вод, а в </a:t>
            </a:r>
            <a:r>
              <a:rPr lang="ru-RU" sz="1500" dirty="0" err="1"/>
              <a:t>січні</a:t>
            </a:r>
            <a:r>
              <a:rPr lang="ru-RU" sz="1500" dirty="0"/>
              <a:t> </a:t>
            </a:r>
            <a:r>
              <a:rPr lang="ru-RU" sz="1500" dirty="0" err="1"/>
              <a:t>рівень</a:t>
            </a:r>
            <a:r>
              <a:rPr lang="ru-RU" sz="1500" dirty="0"/>
              <a:t> води </a:t>
            </a:r>
            <a:r>
              <a:rPr lang="ru-RU" sz="1500" dirty="0" err="1"/>
              <a:t>найвищий</a:t>
            </a:r>
            <a:r>
              <a:rPr lang="ru-RU" sz="1500" dirty="0"/>
              <a:t>. Озеро Чад </a:t>
            </a:r>
            <a:r>
              <a:rPr lang="ru-RU" sz="1500" dirty="0" err="1"/>
              <a:t>багате</a:t>
            </a:r>
            <a:r>
              <a:rPr lang="ru-RU" sz="1500" dirty="0"/>
              <a:t> </a:t>
            </a:r>
            <a:r>
              <a:rPr lang="ru-RU" sz="1500" dirty="0" err="1"/>
              <a:t>рибою</a:t>
            </a:r>
            <a:r>
              <a:rPr lang="ru-RU" sz="1500" dirty="0"/>
              <a:t>, </a:t>
            </a:r>
            <a:r>
              <a:rPr lang="ru-RU" sz="1500" dirty="0" err="1"/>
              <a:t>однак</a:t>
            </a:r>
            <a:r>
              <a:rPr lang="ru-RU" sz="1500" dirty="0"/>
              <a:t> берега </a:t>
            </a:r>
            <a:r>
              <a:rPr lang="ru-RU" sz="1500" dirty="0" err="1"/>
              <a:t>важкодоступні</a:t>
            </a:r>
            <a:r>
              <a:rPr lang="ru-RU" sz="1500" dirty="0"/>
              <a:t> через </a:t>
            </a:r>
            <a:r>
              <a:rPr lang="ru-RU" sz="1500" dirty="0" err="1"/>
              <a:t>рослинності</a:t>
            </a:r>
            <a:r>
              <a:rPr lang="ru-RU" sz="1500" dirty="0"/>
              <a:t>, </a:t>
            </a:r>
            <a:r>
              <a:rPr lang="ru-RU" sz="1500" dirty="0" err="1"/>
              <a:t>заболоченості</a:t>
            </a:r>
            <a:r>
              <a:rPr lang="ru-RU" sz="1500" dirty="0"/>
              <a:t> і </a:t>
            </a:r>
            <a:r>
              <a:rPr lang="ru-RU" sz="1500" dirty="0" err="1"/>
              <a:t>зміни</a:t>
            </a:r>
            <a:r>
              <a:rPr lang="ru-RU" sz="1500" dirty="0"/>
              <a:t> </a:t>
            </a:r>
            <a:r>
              <a:rPr lang="ru-RU" sz="1500" dirty="0" err="1"/>
              <a:t>берегової</a:t>
            </a:r>
            <a:r>
              <a:rPr lang="ru-RU" sz="1500" dirty="0"/>
              <a:t> </a:t>
            </a:r>
            <a:r>
              <a:rPr lang="ru-RU" sz="1500" dirty="0" err="1" smtClean="0"/>
              <a:t>лінії</a:t>
            </a:r>
            <a:r>
              <a:rPr lang="ru-RU" sz="1500" dirty="0" smtClean="0"/>
              <a:t>.</a:t>
            </a:r>
            <a:endParaRPr lang="ru-RU" sz="1500" dirty="0"/>
          </a:p>
          <a:p>
            <a:r>
              <a:rPr lang="ru-RU" sz="1500" dirty="0"/>
              <a:t>На </a:t>
            </a:r>
            <a:r>
              <a:rPr lang="ru-RU" sz="1500" dirty="0" err="1"/>
              <a:t>півночі</a:t>
            </a:r>
            <a:r>
              <a:rPr lang="ru-RU" sz="1500" dirty="0"/>
              <a:t> і в </a:t>
            </a:r>
            <a:r>
              <a:rPr lang="ru-RU" sz="1500" dirty="0" err="1"/>
              <a:t>центрі</a:t>
            </a:r>
            <a:r>
              <a:rPr lang="ru-RU" sz="1500" dirty="0"/>
              <a:t> </a:t>
            </a:r>
            <a:r>
              <a:rPr lang="ru-RU" sz="1500" dirty="0" err="1"/>
              <a:t>країни</a:t>
            </a:r>
            <a:r>
              <a:rPr lang="ru-RU" sz="1500" dirty="0"/>
              <a:t> </a:t>
            </a:r>
            <a:r>
              <a:rPr lang="ru-RU" sz="1500" dirty="0" err="1"/>
              <a:t>присутні</a:t>
            </a:r>
            <a:r>
              <a:rPr lang="ru-RU" sz="1500" dirty="0"/>
              <a:t> </a:t>
            </a:r>
            <a:r>
              <a:rPr lang="ru-RU" sz="1500" dirty="0" err="1"/>
              <a:t>тільки</a:t>
            </a:r>
            <a:r>
              <a:rPr lang="ru-RU" sz="1500" dirty="0"/>
              <a:t> </a:t>
            </a:r>
            <a:r>
              <a:rPr lang="ru-RU" sz="1500" dirty="0" err="1"/>
              <a:t>тимчасові</a:t>
            </a:r>
            <a:r>
              <a:rPr lang="ru-RU" sz="1500" dirty="0"/>
              <a:t> водостоки, </a:t>
            </a:r>
            <a:r>
              <a:rPr lang="ru-RU" sz="1500" dirty="0" err="1"/>
              <a:t>звані</a:t>
            </a:r>
            <a:r>
              <a:rPr lang="ru-RU" sz="1500" dirty="0"/>
              <a:t> </a:t>
            </a:r>
            <a:r>
              <a:rPr lang="ru-RU" sz="1500" dirty="0" err="1"/>
              <a:t>ваді</a:t>
            </a:r>
            <a:r>
              <a:rPr lang="ru-RU" sz="1500" dirty="0"/>
              <a:t>, кору, </a:t>
            </a:r>
            <a:r>
              <a:rPr lang="ru-RU" sz="1500" dirty="0" err="1"/>
              <a:t>магджіямі</a:t>
            </a:r>
            <a:r>
              <a:rPr lang="ru-RU" sz="1500" dirty="0"/>
              <a:t> і </a:t>
            </a:r>
            <a:r>
              <a:rPr lang="ru-RU" sz="1500" dirty="0" err="1"/>
              <a:t>гульня</a:t>
            </a:r>
            <a:r>
              <a:rPr lang="ru-RU" sz="1500" dirty="0"/>
              <a:t>. У </a:t>
            </a:r>
            <a:r>
              <a:rPr lang="ru-RU" sz="1500" dirty="0" err="1"/>
              <a:t>липні-серпні</a:t>
            </a:r>
            <a:r>
              <a:rPr lang="ru-RU" sz="1500" dirty="0"/>
              <a:t>, в сезон </a:t>
            </a:r>
            <a:r>
              <a:rPr lang="ru-RU" sz="1500" dirty="0" err="1"/>
              <a:t>дощів</a:t>
            </a:r>
            <a:r>
              <a:rPr lang="ru-RU" sz="1500" dirty="0"/>
              <a:t>, за </a:t>
            </a:r>
            <a:r>
              <a:rPr lang="ru-RU" sz="1500" dirty="0" err="1"/>
              <a:t>кілька</a:t>
            </a:r>
            <a:r>
              <a:rPr lang="ru-RU" sz="1500" dirty="0"/>
              <a:t> годин вони </a:t>
            </a:r>
            <a:r>
              <a:rPr lang="ru-RU" sz="1500" dirty="0" err="1"/>
              <a:t>наповнюються</a:t>
            </a:r>
            <a:r>
              <a:rPr lang="ru-RU" sz="1500" dirty="0"/>
              <a:t> водою, </a:t>
            </a:r>
            <a:r>
              <a:rPr lang="ru-RU" sz="1500" dirty="0" err="1"/>
              <a:t>іноді</a:t>
            </a:r>
            <a:r>
              <a:rPr lang="ru-RU" sz="1500" dirty="0"/>
              <a:t> </a:t>
            </a:r>
            <a:r>
              <a:rPr lang="ru-RU" sz="1500" dirty="0" err="1"/>
              <a:t>викликаючи</a:t>
            </a:r>
            <a:r>
              <a:rPr lang="ru-RU" sz="1500" dirty="0"/>
              <a:t> </a:t>
            </a:r>
            <a:r>
              <a:rPr lang="ru-RU" sz="1500" dirty="0" err="1"/>
              <a:t>повені</a:t>
            </a:r>
            <a:r>
              <a:rPr lang="ru-RU" sz="1500" dirty="0"/>
              <a:t> і </a:t>
            </a:r>
            <a:r>
              <a:rPr lang="ru-RU" sz="1500" dirty="0" err="1"/>
              <a:t>змушуючи</a:t>
            </a:r>
            <a:r>
              <a:rPr lang="ru-RU" sz="1500" dirty="0"/>
              <a:t> </a:t>
            </a:r>
            <a:r>
              <a:rPr lang="ru-RU" sz="1500" dirty="0" err="1"/>
              <a:t>місцевих</a:t>
            </a:r>
            <a:r>
              <a:rPr lang="ru-RU" sz="1500" dirty="0"/>
              <a:t> </a:t>
            </a:r>
            <a:r>
              <a:rPr lang="ru-RU" sz="1500" dirty="0" err="1"/>
              <a:t>жителів</a:t>
            </a:r>
            <a:r>
              <a:rPr lang="ru-RU" sz="1500" dirty="0"/>
              <a:t> </a:t>
            </a:r>
            <a:r>
              <a:rPr lang="ru-RU" sz="1500" dirty="0" err="1"/>
              <a:t>селитися</a:t>
            </a:r>
            <a:r>
              <a:rPr lang="ru-RU" sz="1500" dirty="0"/>
              <a:t> на </a:t>
            </a:r>
            <a:r>
              <a:rPr lang="ru-RU" sz="1500" dirty="0" err="1"/>
              <a:t>височинах</a:t>
            </a:r>
            <a:r>
              <a:rPr lang="ru-RU" sz="1500" dirty="0"/>
              <a:t>. </a:t>
            </a:r>
            <a:r>
              <a:rPr lang="ru-RU" sz="1500" dirty="0" err="1"/>
              <a:t>Після</a:t>
            </a:r>
            <a:r>
              <a:rPr lang="ru-RU" sz="1500" dirty="0"/>
              <a:t> </a:t>
            </a:r>
            <a:r>
              <a:rPr lang="ru-RU" sz="1500" dirty="0" err="1"/>
              <a:t>дощів</a:t>
            </a:r>
            <a:r>
              <a:rPr lang="ru-RU" sz="1500" dirty="0"/>
              <a:t> вода </a:t>
            </a:r>
            <a:r>
              <a:rPr lang="ru-RU" sz="1500" dirty="0" err="1"/>
              <a:t>затримується</a:t>
            </a:r>
            <a:r>
              <a:rPr lang="ru-RU" sz="1500" dirty="0"/>
              <a:t> в них </a:t>
            </a:r>
            <a:r>
              <a:rPr lang="ru-RU" sz="1500" dirty="0" err="1"/>
              <a:t>якийсь</a:t>
            </a:r>
            <a:r>
              <a:rPr lang="ru-RU" sz="1500" dirty="0"/>
              <a:t> час, </a:t>
            </a:r>
            <a:r>
              <a:rPr lang="ru-RU" sz="1500" dirty="0" err="1"/>
              <a:t>надаючи</a:t>
            </a:r>
            <a:r>
              <a:rPr lang="ru-RU" sz="1500" dirty="0"/>
              <a:t> руслам </a:t>
            </a:r>
            <a:r>
              <a:rPr lang="ru-RU" sz="1500" dirty="0" err="1"/>
              <a:t>важливе</a:t>
            </a:r>
            <a:r>
              <a:rPr lang="ru-RU" sz="1500" dirty="0"/>
              <a:t> </a:t>
            </a:r>
            <a:r>
              <a:rPr lang="ru-RU" sz="1500" dirty="0" err="1"/>
              <a:t>значення</a:t>
            </a:r>
            <a:r>
              <a:rPr lang="ru-RU" sz="1500" dirty="0"/>
              <a:t> для </a:t>
            </a:r>
            <a:r>
              <a:rPr lang="ru-RU" sz="1500" dirty="0" err="1"/>
              <a:t>землеробства</a:t>
            </a:r>
            <a:r>
              <a:rPr lang="ru-RU" sz="1500" dirty="0"/>
              <a:t> і </a:t>
            </a:r>
            <a:r>
              <a:rPr lang="ru-RU" sz="1500" dirty="0" err="1"/>
              <a:t>скотарства</a:t>
            </a:r>
            <a:r>
              <a:rPr lang="ru-RU" sz="1500" dirty="0"/>
              <a:t>. </a:t>
            </a:r>
            <a:r>
              <a:rPr lang="ru-RU" sz="1500" dirty="0" err="1"/>
              <a:t>Наприклад</a:t>
            </a:r>
            <a:r>
              <a:rPr lang="ru-RU" sz="1500" dirty="0"/>
              <a:t>, </a:t>
            </a:r>
            <a:r>
              <a:rPr lang="ru-RU" sz="1500" dirty="0" err="1"/>
              <a:t>гульня</a:t>
            </a:r>
            <a:r>
              <a:rPr lang="ru-RU" sz="1500" dirty="0"/>
              <a:t> </a:t>
            </a:r>
            <a:r>
              <a:rPr lang="ru-RU" sz="1500" dirty="0" err="1"/>
              <a:t>Нмараді</a:t>
            </a:r>
            <a:r>
              <a:rPr lang="ru-RU" sz="1500" dirty="0"/>
              <a:t> </a:t>
            </a:r>
            <a:r>
              <a:rPr lang="ru-RU" sz="1500" dirty="0" err="1"/>
              <a:t>має</a:t>
            </a:r>
            <a:r>
              <a:rPr lang="ru-RU" sz="1500" dirty="0"/>
              <a:t> </a:t>
            </a:r>
            <a:r>
              <a:rPr lang="ru-RU" sz="1500" dirty="0" err="1"/>
              <a:t>протяжність</a:t>
            </a:r>
            <a:r>
              <a:rPr lang="ru-RU" sz="1500" dirty="0"/>
              <a:t> на </a:t>
            </a:r>
            <a:r>
              <a:rPr lang="ru-RU" sz="1500" dirty="0" err="1"/>
              <a:t>території</a:t>
            </a:r>
            <a:r>
              <a:rPr lang="ru-RU" sz="1500" dirty="0"/>
              <a:t> </a:t>
            </a:r>
            <a:r>
              <a:rPr lang="ru-RU" sz="1500" dirty="0" err="1"/>
              <a:t>Нігеру</a:t>
            </a:r>
            <a:r>
              <a:rPr lang="ru-RU" sz="1500" dirty="0"/>
              <a:t> 150 </a:t>
            </a:r>
            <a:r>
              <a:rPr lang="ru-RU" sz="1500" dirty="0" err="1"/>
              <a:t>кілометрів</a:t>
            </a:r>
            <a:r>
              <a:rPr lang="ru-RU" sz="1500" dirty="0"/>
              <a:t>, </a:t>
            </a:r>
            <a:r>
              <a:rPr lang="ru-RU" sz="1500" dirty="0" err="1"/>
              <a:t>що</a:t>
            </a:r>
            <a:r>
              <a:rPr lang="ru-RU" sz="1500" dirty="0"/>
              <a:t> </a:t>
            </a:r>
            <a:r>
              <a:rPr lang="ru-RU" sz="1500" dirty="0" err="1"/>
              <a:t>робить</a:t>
            </a:r>
            <a:r>
              <a:rPr lang="ru-RU" sz="1500" dirty="0"/>
              <a:t> </a:t>
            </a:r>
            <a:r>
              <a:rPr lang="ru-RU" sz="1500" dirty="0" err="1"/>
              <a:t>його</a:t>
            </a:r>
            <a:r>
              <a:rPr lang="ru-RU" sz="1500" dirty="0"/>
              <a:t> </a:t>
            </a:r>
            <a:r>
              <a:rPr lang="ru-RU" sz="1500" dirty="0" err="1"/>
              <a:t>найбільшим</a:t>
            </a:r>
            <a:r>
              <a:rPr lang="ru-RU" sz="1500" dirty="0"/>
              <a:t> </a:t>
            </a:r>
            <a:r>
              <a:rPr lang="ru-RU" sz="1500" dirty="0" err="1"/>
              <a:t>тимчасовим</a:t>
            </a:r>
            <a:r>
              <a:rPr lang="ru-RU" sz="1500" dirty="0"/>
              <a:t> водотоком в </a:t>
            </a:r>
            <a:r>
              <a:rPr lang="ru-RU" sz="1500" dirty="0" err="1"/>
              <a:t>країні</a:t>
            </a:r>
            <a:r>
              <a:rPr lang="ru-RU" sz="1500" dirty="0"/>
              <a:t>. </a:t>
            </a:r>
            <a:r>
              <a:rPr lang="ru-RU" sz="1500" dirty="0" err="1"/>
              <a:t>Підземні</a:t>
            </a:r>
            <a:r>
              <a:rPr lang="ru-RU" sz="1500" dirty="0"/>
              <a:t> води в районах плато </a:t>
            </a:r>
            <a:r>
              <a:rPr lang="ru-RU" sz="1500" dirty="0" err="1"/>
              <a:t>Аїр</a:t>
            </a:r>
            <a:r>
              <a:rPr lang="ru-RU" sz="1500" dirty="0"/>
              <a:t>, </a:t>
            </a:r>
            <a:r>
              <a:rPr lang="ru-RU" sz="1500" dirty="0" err="1"/>
              <a:t>Джада</a:t>
            </a:r>
            <a:r>
              <a:rPr lang="ru-RU" sz="1500" dirty="0"/>
              <a:t> і </a:t>
            </a:r>
            <a:r>
              <a:rPr lang="ru-RU" sz="1500" dirty="0" err="1"/>
              <a:t>Кавар</a:t>
            </a:r>
            <a:r>
              <a:rPr lang="ru-RU" sz="1500" dirty="0"/>
              <a:t> </a:t>
            </a:r>
            <a:r>
              <a:rPr lang="ru-RU" sz="1500" dirty="0" err="1"/>
              <a:t>підходять</a:t>
            </a:r>
            <a:r>
              <a:rPr lang="ru-RU" sz="1500" dirty="0"/>
              <a:t> </a:t>
            </a:r>
            <a:r>
              <a:rPr lang="ru-RU" sz="1500" dirty="0" err="1"/>
              <a:t>дуже</a:t>
            </a:r>
            <a:r>
              <a:rPr lang="ru-RU" sz="1500" dirty="0"/>
              <a:t> </a:t>
            </a:r>
            <a:r>
              <a:rPr lang="ru-RU" sz="1500" dirty="0" err="1"/>
              <a:t>близько</a:t>
            </a:r>
            <a:r>
              <a:rPr lang="ru-RU" sz="1500" dirty="0"/>
              <a:t> до </a:t>
            </a:r>
            <a:r>
              <a:rPr lang="ru-RU" sz="1500" dirty="0" err="1"/>
              <a:t>поверхні</a:t>
            </a:r>
            <a:r>
              <a:rPr lang="ru-RU" sz="1500" dirty="0"/>
              <a:t>, </a:t>
            </a:r>
            <a:r>
              <a:rPr lang="ru-RU" sz="1500" dirty="0" err="1"/>
              <a:t>породжуючи</a:t>
            </a:r>
            <a:r>
              <a:rPr lang="ru-RU" sz="1500" dirty="0"/>
              <a:t> </a:t>
            </a:r>
            <a:r>
              <a:rPr lang="ru-RU" sz="1500" dirty="0" err="1"/>
              <a:t>оазиси</a:t>
            </a:r>
            <a:r>
              <a:rPr lang="ru-RU" sz="1500" dirty="0"/>
              <a:t>. В </a:t>
            </a:r>
            <a:r>
              <a:rPr lang="ru-RU" sz="1500" dirty="0" err="1"/>
              <a:t>інших</a:t>
            </a:r>
            <a:r>
              <a:rPr lang="ru-RU" sz="1500" dirty="0"/>
              <a:t> </a:t>
            </a:r>
            <a:r>
              <a:rPr lang="ru-RU" sz="1500" dirty="0" err="1"/>
              <a:t>місцях</a:t>
            </a:r>
            <a:r>
              <a:rPr lang="ru-RU" sz="1500" dirty="0"/>
              <a:t> вони </a:t>
            </a:r>
            <a:r>
              <a:rPr lang="ru-RU" sz="1500" dirty="0" err="1"/>
              <a:t>розташовані</a:t>
            </a:r>
            <a:r>
              <a:rPr lang="ru-RU" sz="1500" dirty="0"/>
              <a:t> на </a:t>
            </a:r>
            <a:r>
              <a:rPr lang="ru-RU" sz="1500" dirty="0" err="1"/>
              <a:t>глибині</a:t>
            </a:r>
            <a:r>
              <a:rPr lang="ru-RU" sz="1500" dirty="0"/>
              <a:t> до 650 </a:t>
            </a:r>
            <a:r>
              <a:rPr lang="ru-RU" sz="1500" dirty="0" err="1"/>
              <a:t>метрів</a:t>
            </a:r>
            <a:r>
              <a:rPr lang="ru-RU" sz="1500" dirty="0"/>
              <a:t>. Через </a:t>
            </a:r>
            <a:r>
              <a:rPr lang="ru-RU" sz="1500" dirty="0" err="1"/>
              <a:t>посушливості</a:t>
            </a:r>
            <a:r>
              <a:rPr lang="ru-RU" sz="1500" dirty="0"/>
              <a:t> </a:t>
            </a:r>
            <a:r>
              <a:rPr lang="ru-RU" sz="1500" dirty="0" err="1"/>
              <a:t>країни</a:t>
            </a:r>
            <a:r>
              <a:rPr lang="ru-RU" sz="1500" dirty="0"/>
              <a:t> </a:t>
            </a:r>
            <a:r>
              <a:rPr lang="ru-RU" sz="1500" dirty="0" err="1"/>
              <a:t>розвідка</a:t>
            </a:r>
            <a:r>
              <a:rPr lang="ru-RU" sz="1500" dirty="0"/>
              <a:t> і </a:t>
            </a:r>
            <a:r>
              <a:rPr lang="ru-RU" sz="1500" dirty="0" err="1"/>
              <a:t>використання</a:t>
            </a:r>
            <a:r>
              <a:rPr lang="ru-RU" sz="1500" dirty="0"/>
              <a:t> </a:t>
            </a:r>
            <a:r>
              <a:rPr lang="ru-RU" sz="1500" dirty="0" err="1"/>
              <a:t>підземних</a:t>
            </a:r>
            <a:r>
              <a:rPr lang="ru-RU" sz="1500" dirty="0"/>
              <a:t> вод є </a:t>
            </a:r>
            <a:r>
              <a:rPr lang="ru-RU" sz="1500" dirty="0" err="1"/>
              <a:t>дуже</a:t>
            </a:r>
            <a:r>
              <a:rPr lang="ru-RU" sz="1500" dirty="0"/>
              <a:t> </a:t>
            </a:r>
            <a:r>
              <a:rPr lang="ru-RU" sz="1500" dirty="0" err="1"/>
              <a:t>важливим</a:t>
            </a:r>
            <a:r>
              <a:rPr lang="ru-RU" sz="1500" dirty="0"/>
              <a:t> </a:t>
            </a:r>
            <a:r>
              <a:rPr lang="ru-RU" sz="1500" dirty="0" err="1"/>
              <a:t>завданням</a:t>
            </a:r>
            <a:r>
              <a:rPr lang="ru-RU" sz="1500" dirty="0"/>
              <a:t> для </a:t>
            </a:r>
            <a:r>
              <a:rPr lang="ru-RU" sz="1500" dirty="0" err="1"/>
              <a:t>країни</a:t>
            </a:r>
            <a:r>
              <a:rPr lang="ru-RU" sz="1500" dirty="0"/>
              <a:t> </a:t>
            </a:r>
            <a:r>
              <a:rPr lang="ru-RU" sz="1500" dirty="0" smtClean="0"/>
              <a:t>.</a:t>
            </a:r>
            <a:endParaRPr lang="ru-RU" sz="1500" dirty="0"/>
          </a:p>
        </p:txBody>
      </p:sp>
    </p:spTree>
    <p:extLst>
      <p:ext uri="{BB962C8B-B14F-4D97-AF65-F5344CB8AC3E}">
        <p14:creationId xmlns:p14="http://schemas.microsoft.com/office/powerpoint/2010/main" val="3414969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188640"/>
            <a:ext cx="8568952" cy="3600400"/>
          </a:xfrm>
        </p:spPr>
        <p:txBody>
          <a:bodyPr>
            <a:noAutofit/>
          </a:bodyPr>
          <a:lstStyle/>
          <a:p>
            <a:r>
              <a:rPr lang="uk-UA" sz="2000" dirty="0" smtClean="0"/>
              <a:t>Клімат</a:t>
            </a:r>
          </a:p>
          <a:p>
            <a:pPr marL="0" indent="0" algn="just">
              <a:buNone/>
            </a:pPr>
            <a:r>
              <a:rPr lang="ru-RU" sz="1400" dirty="0"/>
              <a:t>В </a:t>
            </a:r>
            <a:r>
              <a:rPr lang="ru-RU" sz="1400" dirty="0" err="1"/>
              <a:t>цілому</a:t>
            </a:r>
            <a:r>
              <a:rPr lang="ru-RU" sz="1400" dirty="0"/>
              <a:t> </a:t>
            </a:r>
            <a:r>
              <a:rPr lang="ru-RU" sz="1400" dirty="0" err="1"/>
              <a:t>Нігер</a:t>
            </a:r>
            <a:r>
              <a:rPr lang="ru-RU" sz="1400" dirty="0"/>
              <a:t> — одна </a:t>
            </a:r>
            <a:r>
              <a:rPr lang="ru-RU" sz="1400" dirty="0" err="1"/>
              <a:t>із</a:t>
            </a:r>
            <a:r>
              <a:rPr lang="ru-RU" sz="1400" dirty="0"/>
              <a:t> </a:t>
            </a:r>
            <a:r>
              <a:rPr lang="ru-RU" sz="1400" dirty="0" err="1"/>
              <a:t>найспекотніших</a:t>
            </a:r>
            <a:r>
              <a:rPr lang="ru-RU" sz="1400" dirty="0"/>
              <a:t> </a:t>
            </a:r>
            <a:r>
              <a:rPr lang="ru-RU" sz="1400" dirty="0" err="1"/>
              <a:t>країн</a:t>
            </a:r>
            <a:r>
              <a:rPr lang="ru-RU" sz="1400" dirty="0"/>
              <a:t> </a:t>
            </a:r>
            <a:r>
              <a:rPr lang="ru-RU" sz="1400" dirty="0" err="1"/>
              <a:t>світу</a:t>
            </a:r>
            <a:r>
              <a:rPr lang="ru-RU" sz="1400" dirty="0"/>
              <a:t>. </a:t>
            </a:r>
            <a:r>
              <a:rPr lang="ru-RU" sz="1400" dirty="0" err="1"/>
              <a:t>Її</a:t>
            </a:r>
            <a:r>
              <a:rPr lang="ru-RU" sz="1400" dirty="0"/>
              <a:t> </a:t>
            </a:r>
            <a:r>
              <a:rPr lang="ru-RU" sz="1400" dirty="0" err="1"/>
              <a:t>клімат</a:t>
            </a:r>
            <a:r>
              <a:rPr lang="ru-RU" sz="1400" dirty="0"/>
              <a:t> </a:t>
            </a:r>
            <a:r>
              <a:rPr lang="ru-RU" sz="1400" dirty="0" err="1"/>
              <a:t>обумовлений</a:t>
            </a:r>
            <a:r>
              <a:rPr lang="ru-RU" sz="1400" dirty="0"/>
              <a:t> </a:t>
            </a:r>
            <a:r>
              <a:rPr lang="ru-RU" sz="1400" dirty="0" err="1"/>
              <a:t>континентальним</a:t>
            </a:r>
            <a:r>
              <a:rPr lang="ru-RU" sz="1400" dirty="0"/>
              <a:t> </a:t>
            </a:r>
            <a:r>
              <a:rPr lang="ru-RU" sz="1400" dirty="0" err="1"/>
              <a:t>положенням</a:t>
            </a:r>
            <a:r>
              <a:rPr lang="ru-RU" sz="1400" dirty="0"/>
              <a:t>, </a:t>
            </a:r>
            <a:r>
              <a:rPr lang="ru-RU" sz="1400" dirty="0" err="1"/>
              <a:t>близькістю</a:t>
            </a:r>
            <a:r>
              <a:rPr lang="ru-RU" sz="1400" dirty="0"/>
              <a:t> Сахари і </a:t>
            </a:r>
            <a:r>
              <a:rPr lang="ru-RU" sz="1400" dirty="0" err="1"/>
              <a:t>екватора</a:t>
            </a:r>
            <a:r>
              <a:rPr lang="ru-RU" sz="1400" dirty="0"/>
              <a:t>. </a:t>
            </a:r>
            <a:r>
              <a:rPr lang="ru-RU" sz="1400" dirty="0" err="1"/>
              <a:t>Середньорічна</a:t>
            </a:r>
            <a:r>
              <a:rPr lang="ru-RU" sz="1400" dirty="0"/>
              <a:t> температура не </a:t>
            </a:r>
            <a:r>
              <a:rPr lang="ru-RU" sz="1400" dirty="0" err="1"/>
              <a:t>менше</a:t>
            </a:r>
            <a:r>
              <a:rPr lang="ru-RU" sz="1400" dirty="0"/>
              <a:t> +25 °, </a:t>
            </a:r>
            <a:r>
              <a:rPr lang="ru-RU" sz="1400" dirty="0" err="1"/>
              <a:t>великі</a:t>
            </a:r>
            <a:r>
              <a:rPr lang="ru-RU" sz="1400" dirty="0"/>
              <a:t> </a:t>
            </a:r>
            <a:r>
              <a:rPr lang="ru-RU" sz="1400" dirty="0" err="1"/>
              <a:t>середньодобові</a:t>
            </a:r>
            <a:r>
              <a:rPr lang="ru-RU" sz="1400" dirty="0"/>
              <a:t> </a:t>
            </a:r>
            <a:r>
              <a:rPr lang="ru-RU" sz="1400" dirty="0" err="1"/>
              <a:t>коливання</a:t>
            </a:r>
            <a:r>
              <a:rPr lang="ru-RU" sz="1400" dirty="0"/>
              <a:t> температур. </a:t>
            </a:r>
            <a:r>
              <a:rPr lang="ru-RU" sz="1400" dirty="0" err="1"/>
              <a:t>Ранкова</a:t>
            </a:r>
            <a:r>
              <a:rPr lang="ru-RU" sz="1400" dirty="0"/>
              <a:t> </a:t>
            </a:r>
            <a:r>
              <a:rPr lang="ru-RU" sz="1400" dirty="0" err="1"/>
              <a:t>прохолода</a:t>
            </a:r>
            <a:r>
              <a:rPr lang="ru-RU" sz="1400" dirty="0"/>
              <a:t> становить </a:t>
            </a:r>
            <a:r>
              <a:rPr lang="ru-RU" sz="1400" dirty="0" err="1"/>
              <a:t>близько</a:t>
            </a:r>
            <a:r>
              <a:rPr lang="ru-RU" sz="1400" dirty="0"/>
              <a:t> +15 °, а до полудня температура </a:t>
            </a:r>
            <a:r>
              <a:rPr lang="ru-RU" sz="1400" dirty="0" err="1"/>
              <a:t>піднімається</a:t>
            </a:r>
            <a:r>
              <a:rPr lang="ru-RU" sz="1400" dirty="0"/>
              <a:t> до +30 ° і </a:t>
            </a:r>
            <a:r>
              <a:rPr lang="ru-RU" sz="1400" dirty="0" err="1"/>
              <a:t>вище</a:t>
            </a:r>
            <a:r>
              <a:rPr lang="ru-RU" sz="1400" dirty="0"/>
              <a:t>. Пори року в </a:t>
            </a:r>
            <a:r>
              <a:rPr lang="ru-RU" sz="1400" dirty="0" err="1"/>
              <a:t>Нігері</a:t>
            </a:r>
            <a:r>
              <a:rPr lang="ru-RU" sz="1400" dirty="0"/>
              <a:t> </a:t>
            </a:r>
            <a:r>
              <a:rPr lang="ru-RU" sz="1400" dirty="0" err="1"/>
              <a:t>виділяють</a:t>
            </a:r>
            <a:r>
              <a:rPr lang="ru-RU" sz="1400" dirty="0"/>
              <a:t> не по </a:t>
            </a:r>
            <a:r>
              <a:rPr lang="ru-RU" sz="1400" dirty="0" err="1"/>
              <a:t>температурі</a:t>
            </a:r>
            <a:r>
              <a:rPr lang="ru-RU" sz="1400" dirty="0"/>
              <a:t>, а по режиму </a:t>
            </a:r>
            <a:r>
              <a:rPr lang="ru-RU" sz="1400" dirty="0" err="1"/>
              <a:t>атмосферних</a:t>
            </a:r>
            <a:r>
              <a:rPr lang="ru-RU" sz="1400" dirty="0"/>
              <a:t> </a:t>
            </a:r>
            <a:r>
              <a:rPr lang="ru-RU" sz="1400" dirty="0" err="1"/>
              <a:t>опадів</a:t>
            </a:r>
            <a:r>
              <a:rPr lang="ru-RU" sz="1400" dirty="0"/>
              <a:t>. Тут </a:t>
            </a:r>
            <a:r>
              <a:rPr lang="ru-RU" sz="1400" dirty="0" err="1"/>
              <a:t>розрізняють</a:t>
            </a:r>
            <a:r>
              <a:rPr lang="ru-RU" sz="1400" dirty="0"/>
              <a:t> три </a:t>
            </a:r>
            <a:r>
              <a:rPr lang="ru-RU" sz="1400" dirty="0" err="1"/>
              <a:t>сезони</a:t>
            </a:r>
            <a:r>
              <a:rPr lang="ru-RU" sz="1400" dirty="0"/>
              <a:t>: </a:t>
            </a:r>
            <a:r>
              <a:rPr lang="ru-RU" sz="1400" dirty="0" err="1"/>
              <a:t>сухий</a:t>
            </a:r>
            <a:r>
              <a:rPr lang="ru-RU" sz="1400" dirty="0"/>
              <a:t> </a:t>
            </a:r>
            <a:r>
              <a:rPr lang="ru-RU" sz="1400" dirty="0" err="1"/>
              <a:t>прохолодний</a:t>
            </a:r>
            <a:r>
              <a:rPr lang="ru-RU" sz="1400" dirty="0"/>
              <a:t>, </a:t>
            </a:r>
            <a:r>
              <a:rPr lang="ru-RU" sz="1400" dirty="0" err="1"/>
              <a:t>сухий</a:t>
            </a:r>
            <a:r>
              <a:rPr lang="ru-RU" sz="1400" dirty="0"/>
              <a:t> жаркий і </a:t>
            </a:r>
            <a:r>
              <a:rPr lang="ru-RU" sz="1400" dirty="0" err="1"/>
              <a:t>дощовий</a:t>
            </a:r>
            <a:r>
              <a:rPr lang="ru-RU" sz="1400" dirty="0"/>
              <a:t>. </a:t>
            </a:r>
            <a:r>
              <a:rPr lang="ru-RU" sz="1400" dirty="0" err="1"/>
              <a:t>Сухий</a:t>
            </a:r>
            <a:r>
              <a:rPr lang="ru-RU" sz="1400" dirty="0"/>
              <a:t> </a:t>
            </a:r>
            <a:r>
              <a:rPr lang="ru-RU" sz="1400" dirty="0" err="1"/>
              <a:t>прохолодний</a:t>
            </a:r>
            <a:r>
              <a:rPr lang="ru-RU" sz="1400" dirty="0"/>
              <a:t> сезон, </a:t>
            </a:r>
            <a:r>
              <a:rPr lang="ru-RU" sz="1400" dirty="0" err="1"/>
              <a:t>викликаний</a:t>
            </a:r>
            <a:r>
              <a:rPr lang="ru-RU" sz="1400" dirty="0"/>
              <a:t> </a:t>
            </a:r>
            <a:r>
              <a:rPr lang="ru-RU" sz="1400" dirty="0" err="1"/>
              <a:t>північним</a:t>
            </a:r>
            <a:r>
              <a:rPr lang="ru-RU" sz="1400" dirty="0"/>
              <a:t> </a:t>
            </a:r>
            <a:r>
              <a:rPr lang="ru-RU" sz="1400" dirty="0" err="1"/>
              <a:t>континентальним</a:t>
            </a:r>
            <a:r>
              <a:rPr lang="ru-RU" sz="1400" dirty="0"/>
              <a:t> </a:t>
            </a:r>
            <a:r>
              <a:rPr lang="ru-RU" sz="1400" dirty="0" err="1"/>
              <a:t>повітряним</a:t>
            </a:r>
            <a:r>
              <a:rPr lang="ru-RU" sz="1400" dirty="0"/>
              <a:t> потоком з Сахари, </a:t>
            </a:r>
            <a:r>
              <a:rPr lang="ru-RU" sz="1400" dirty="0" err="1"/>
              <a:t>триває</a:t>
            </a:r>
            <a:r>
              <a:rPr lang="ru-RU" sz="1400" dirty="0"/>
              <a:t> з листопада по </a:t>
            </a:r>
            <a:r>
              <a:rPr lang="ru-RU" sz="1400" dirty="0" err="1"/>
              <a:t>лютий</a:t>
            </a:r>
            <a:r>
              <a:rPr lang="ru-RU" sz="1400" dirty="0"/>
              <a:t>. Температура </a:t>
            </a:r>
            <a:r>
              <a:rPr lang="ru-RU" sz="1400" dirty="0" err="1"/>
              <a:t>вночі</a:t>
            </a:r>
            <a:r>
              <a:rPr lang="ru-RU" sz="1400" dirty="0"/>
              <a:t> </a:t>
            </a:r>
            <a:r>
              <a:rPr lang="ru-RU" sz="1400" dirty="0" err="1"/>
              <a:t>досягає</a:t>
            </a:r>
            <a:r>
              <a:rPr lang="ru-RU" sz="1400" dirty="0"/>
              <a:t> </a:t>
            </a:r>
            <a:r>
              <a:rPr lang="ru-RU" sz="1400" dirty="0" err="1"/>
              <a:t>мінімального</a:t>
            </a:r>
            <a:r>
              <a:rPr lang="ru-RU" sz="1400" dirty="0"/>
              <a:t> </a:t>
            </a:r>
            <a:r>
              <a:rPr lang="ru-RU" sz="1400" dirty="0" err="1"/>
              <a:t>значення</a:t>
            </a:r>
            <a:r>
              <a:rPr lang="ru-RU" sz="1400" dirty="0"/>
              <a:t> в +8 °, вдень </a:t>
            </a:r>
            <a:r>
              <a:rPr lang="ru-RU" sz="1400" dirty="0" err="1"/>
              <a:t>піднімаючись</a:t>
            </a:r>
            <a:r>
              <a:rPr lang="ru-RU" sz="1400" dirty="0"/>
              <a:t> до +25-30°. </a:t>
            </a:r>
            <a:r>
              <a:rPr lang="ru-RU" sz="1400" dirty="0" err="1"/>
              <a:t>Це</a:t>
            </a:r>
            <a:r>
              <a:rPr lang="ru-RU" sz="1400" dirty="0"/>
              <a:t> </a:t>
            </a:r>
            <a:r>
              <a:rPr lang="ru-RU" sz="1400" dirty="0" err="1"/>
              <a:t>найбільш</a:t>
            </a:r>
            <a:r>
              <a:rPr lang="ru-RU" sz="1400" dirty="0"/>
              <a:t> </a:t>
            </a:r>
            <a:r>
              <a:rPr lang="ru-RU" sz="1400" dirty="0" err="1"/>
              <a:t>м'яка</a:t>
            </a:r>
            <a:r>
              <a:rPr lang="ru-RU" sz="1400" dirty="0"/>
              <a:t> пора року — </a:t>
            </a:r>
            <a:r>
              <a:rPr lang="ru-RU" sz="1400" dirty="0" err="1"/>
              <a:t>розпал</a:t>
            </a:r>
            <a:r>
              <a:rPr lang="ru-RU" sz="1400" dirty="0"/>
              <a:t> </a:t>
            </a:r>
            <a:r>
              <a:rPr lang="ru-RU" sz="1400" dirty="0" err="1"/>
              <a:t>туристичного</a:t>
            </a:r>
            <a:r>
              <a:rPr lang="ru-RU" sz="1400" dirty="0"/>
              <a:t> сезону. У </a:t>
            </a:r>
            <a:r>
              <a:rPr lang="ru-RU" sz="1400" dirty="0" err="1"/>
              <a:t>сухий</a:t>
            </a:r>
            <a:r>
              <a:rPr lang="ru-RU" sz="1400" dirty="0"/>
              <a:t> жаркий сезон, </a:t>
            </a:r>
            <a:r>
              <a:rPr lang="ru-RU" sz="1400" dirty="0" err="1"/>
              <a:t>що</a:t>
            </a:r>
            <a:r>
              <a:rPr lang="ru-RU" sz="1400" dirty="0"/>
              <a:t> </a:t>
            </a:r>
            <a:r>
              <a:rPr lang="ru-RU" sz="1400" dirty="0" err="1"/>
              <a:t>триває</a:t>
            </a:r>
            <a:r>
              <a:rPr lang="ru-RU" sz="1400" dirty="0"/>
              <a:t> з лютого по </a:t>
            </a:r>
            <a:r>
              <a:rPr lang="ru-RU" sz="1400" dirty="0" err="1"/>
              <a:t>липень</a:t>
            </a:r>
            <a:r>
              <a:rPr lang="ru-RU" sz="1400" dirty="0"/>
              <a:t>, </a:t>
            </a:r>
            <a:r>
              <a:rPr lang="ru-RU" sz="1400" dirty="0" err="1"/>
              <a:t>денна</a:t>
            </a:r>
            <a:r>
              <a:rPr lang="ru-RU" sz="1400" dirty="0"/>
              <a:t> температура </a:t>
            </a:r>
            <a:r>
              <a:rPr lang="ru-RU" sz="1400" dirty="0" err="1"/>
              <a:t>досягає</a:t>
            </a:r>
            <a:r>
              <a:rPr lang="ru-RU" sz="1400" dirty="0"/>
              <a:t> +40°, а </a:t>
            </a:r>
            <a:r>
              <a:rPr lang="ru-RU" sz="1400" dirty="0" err="1"/>
              <a:t>нічна</a:t>
            </a:r>
            <a:r>
              <a:rPr lang="ru-RU" sz="1400" dirty="0"/>
              <a:t> — не </a:t>
            </a:r>
            <a:r>
              <a:rPr lang="ru-RU" sz="1400" dirty="0" err="1"/>
              <a:t>менше</a:t>
            </a:r>
            <a:r>
              <a:rPr lang="ru-RU" sz="1400" dirty="0"/>
              <a:t> +25°. У </a:t>
            </a:r>
            <a:r>
              <a:rPr lang="ru-RU" sz="1400" dirty="0" err="1"/>
              <a:t>цей</a:t>
            </a:r>
            <a:r>
              <a:rPr lang="ru-RU" sz="1400" dirty="0"/>
              <a:t> час </a:t>
            </a:r>
            <a:r>
              <a:rPr lang="ru-RU" sz="1400" dirty="0" err="1"/>
              <a:t>панує</a:t>
            </a:r>
            <a:r>
              <a:rPr lang="ru-RU" sz="1400" dirty="0"/>
              <a:t> </a:t>
            </a:r>
            <a:r>
              <a:rPr lang="ru-RU" sz="1400" dirty="0" err="1"/>
              <a:t>східний</a:t>
            </a:r>
            <a:r>
              <a:rPr lang="ru-RU" sz="1400" dirty="0"/>
              <a:t> </a:t>
            </a:r>
            <a:r>
              <a:rPr lang="ru-RU" sz="1400" dirty="0" err="1"/>
              <a:t>вітер</a:t>
            </a:r>
            <a:r>
              <a:rPr lang="ru-RU" sz="1400" dirty="0"/>
              <a:t> — </a:t>
            </a:r>
            <a:r>
              <a:rPr lang="ru-RU" sz="1400" dirty="0" err="1"/>
              <a:t>харматтан</a:t>
            </a:r>
            <a:r>
              <a:rPr lang="ru-RU" sz="1400" dirty="0"/>
              <a:t>, </a:t>
            </a:r>
            <a:r>
              <a:rPr lang="ru-RU" sz="1400" dirty="0" err="1"/>
              <a:t>який</a:t>
            </a:r>
            <a:r>
              <a:rPr lang="ru-RU" sz="1400" dirty="0"/>
              <a:t> </a:t>
            </a:r>
            <a:r>
              <a:rPr lang="ru-RU" sz="1400" dirty="0" err="1"/>
              <a:t>досягає</a:t>
            </a:r>
            <a:r>
              <a:rPr lang="ru-RU" sz="1400" dirty="0"/>
              <a:t> </a:t>
            </a:r>
            <a:r>
              <a:rPr lang="ru-RU" sz="1400" dirty="0" err="1"/>
              <a:t>швидкості</a:t>
            </a:r>
            <a:r>
              <a:rPr lang="ru-RU" sz="1400" dirty="0"/>
              <a:t> в 10 м/с. </a:t>
            </a:r>
            <a:r>
              <a:rPr lang="ru-RU" sz="1400" dirty="0" err="1"/>
              <a:t>Хорматтан</a:t>
            </a:r>
            <a:r>
              <a:rPr lang="ru-RU" sz="1400" dirty="0"/>
              <a:t> часто </a:t>
            </a:r>
            <a:r>
              <a:rPr lang="ru-RU" sz="1400" dirty="0" err="1"/>
              <a:t>викликає</a:t>
            </a:r>
            <a:r>
              <a:rPr lang="ru-RU" sz="1400" dirty="0"/>
              <a:t> </a:t>
            </a:r>
            <a:r>
              <a:rPr lang="ru-RU" sz="1400" dirty="0" err="1"/>
              <a:t>пилові</a:t>
            </a:r>
            <a:r>
              <a:rPr lang="ru-RU" sz="1400" dirty="0"/>
              <a:t> </a:t>
            </a:r>
            <a:r>
              <a:rPr lang="ru-RU" sz="1400" dirty="0" err="1"/>
              <a:t>бурі</a:t>
            </a:r>
            <a:r>
              <a:rPr lang="ru-RU" sz="1400" dirty="0"/>
              <a:t> та </a:t>
            </a:r>
            <a:r>
              <a:rPr lang="ru-RU" sz="1400" dirty="0" err="1"/>
              <a:t>курний</a:t>
            </a:r>
            <a:r>
              <a:rPr lang="ru-RU" sz="1400" dirty="0"/>
              <a:t> туман, на </a:t>
            </a:r>
            <a:r>
              <a:rPr lang="ru-RU" sz="1400" dirty="0" err="1"/>
              <a:t>кілька</a:t>
            </a:r>
            <a:r>
              <a:rPr lang="ru-RU" sz="1400" dirty="0"/>
              <a:t> </a:t>
            </a:r>
            <a:r>
              <a:rPr lang="ru-RU" sz="1400" dirty="0" err="1"/>
              <a:t>днів</a:t>
            </a:r>
            <a:r>
              <a:rPr lang="ru-RU" sz="1400" dirty="0"/>
              <a:t> </a:t>
            </a:r>
            <a:r>
              <a:rPr lang="ru-RU" sz="1400" dirty="0" err="1"/>
              <a:t>застеляють</a:t>
            </a:r>
            <a:r>
              <a:rPr lang="ru-RU" sz="1400" dirty="0"/>
              <a:t> </a:t>
            </a:r>
            <a:r>
              <a:rPr lang="ru-RU" sz="1400" dirty="0" err="1"/>
              <a:t>навіть</a:t>
            </a:r>
            <a:r>
              <a:rPr lang="ru-RU" sz="1400" dirty="0"/>
              <a:t> </a:t>
            </a:r>
            <a:r>
              <a:rPr lang="ru-RU" sz="1400" dirty="0" err="1"/>
              <a:t>південні</a:t>
            </a:r>
            <a:r>
              <a:rPr lang="ru-RU" sz="1400" dirty="0"/>
              <a:t> </a:t>
            </a:r>
            <a:r>
              <a:rPr lang="ru-RU" sz="1400" dirty="0" err="1"/>
              <a:t>райони</a:t>
            </a:r>
            <a:r>
              <a:rPr lang="ru-RU" sz="1400" dirty="0"/>
              <a:t> </a:t>
            </a:r>
            <a:r>
              <a:rPr lang="ru-RU" sz="1400" dirty="0" err="1"/>
              <a:t>країни</a:t>
            </a:r>
            <a:r>
              <a:rPr lang="ru-RU" sz="1400" dirty="0"/>
              <a:t>. У </a:t>
            </a:r>
            <a:r>
              <a:rPr lang="ru-RU" sz="1400" dirty="0" err="1"/>
              <a:t>квітні-травні</a:t>
            </a:r>
            <a:r>
              <a:rPr lang="ru-RU" sz="1400" dirty="0"/>
              <a:t>, а на </a:t>
            </a:r>
            <a:r>
              <a:rPr lang="ru-RU" sz="1400" dirty="0" err="1"/>
              <a:t>півночі</a:t>
            </a:r>
            <a:r>
              <a:rPr lang="ru-RU" sz="1400" dirty="0"/>
              <a:t> </a:t>
            </a:r>
            <a:r>
              <a:rPr lang="ru-RU" sz="1400" dirty="0" err="1"/>
              <a:t>країни</a:t>
            </a:r>
            <a:r>
              <a:rPr lang="ru-RU" sz="1400" dirty="0"/>
              <a:t> в </a:t>
            </a:r>
            <a:r>
              <a:rPr lang="ru-RU" sz="1400" dirty="0" err="1"/>
              <a:t>червні-липні</a:t>
            </a:r>
            <a:r>
              <a:rPr lang="ru-RU" sz="1400" dirty="0"/>
              <a:t> </a:t>
            </a:r>
            <a:r>
              <a:rPr lang="ru-RU" sz="1400" dirty="0" err="1"/>
              <a:t>починається</a:t>
            </a:r>
            <a:r>
              <a:rPr lang="ru-RU" sz="1400" dirty="0"/>
              <a:t> сезон </a:t>
            </a:r>
            <a:r>
              <a:rPr lang="ru-RU" sz="1400" dirty="0" err="1"/>
              <a:t>дощів</a:t>
            </a:r>
            <a:r>
              <a:rPr lang="ru-RU" sz="1400" dirty="0"/>
              <a:t>. </a:t>
            </a:r>
            <a:r>
              <a:rPr lang="ru-RU" sz="1400" dirty="0" err="1"/>
              <a:t>Вітер</a:t>
            </a:r>
            <a:r>
              <a:rPr lang="ru-RU" sz="1400" dirty="0"/>
              <a:t> </a:t>
            </a:r>
            <a:r>
              <a:rPr lang="ru-RU" sz="1400" dirty="0" err="1"/>
              <a:t>змінюється</a:t>
            </a:r>
            <a:r>
              <a:rPr lang="ru-RU" sz="1400" dirty="0"/>
              <a:t> на </a:t>
            </a:r>
            <a:r>
              <a:rPr lang="ru-RU" sz="1400" dirty="0" err="1"/>
              <a:t>південно-західний</a:t>
            </a:r>
            <a:r>
              <a:rPr lang="ru-RU" sz="1400" dirty="0"/>
              <a:t>, </a:t>
            </a:r>
            <a:r>
              <a:rPr lang="ru-RU" sz="1400" dirty="0" err="1"/>
              <a:t>дощі</a:t>
            </a:r>
            <a:r>
              <a:rPr lang="ru-RU" sz="1400" dirty="0"/>
              <a:t> з грозою </a:t>
            </a:r>
            <a:r>
              <a:rPr lang="ru-RU" sz="1400" dirty="0" err="1"/>
              <a:t>йдуть</a:t>
            </a:r>
            <a:r>
              <a:rPr lang="ru-RU" sz="1400" dirty="0"/>
              <a:t> по </a:t>
            </a:r>
            <a:r>
              <a:rPr lang="ru-RU" sz="1400" dirty="0" err="1"/>
              <a:t>кілька</a:t>
            </a:r>
            <a:r>
              <a:rPr lang="ru-RU" sz="1400" dirty="0"/>
              <a:t> годин на день, </a:t>
            </a:r>
            <a:r>
              <a:rPr lang="ru-RU" sz="1400" dirty="0" err="1"/>
              <a:t>викликаючи</a:t>
            </a:r>
            <a:r>
              <a:rPr lang="ru-RU" sz="1400" dirty="0"/>
              <a:t> паводки. Максимум </a:t>
            </a:r>
            <a:r>
              <a:rPr lang="ru-RU" sz="1400" dirty="0" err="1"/>
              <a:t>опадів</a:t>
            </a:r>
            <a:r>
              <a:rPr lang="ru-RU" sz="1400" dirty="0"/>
              <a:t> </a:t>
            </a:r>
            <a:r>
              <a:rPr lang="ru-RU" sz="1400" dirty="0" err="1"/>
              <a:t>припадає</a:t>
            </a:r>
            <a:r>
              <a:rPr lang="ru-RU" sz="1400" dirty="0"/>
              <a:t> на </a:t>
            </a:r>
            <a:r>
              <a:rPr lang="ru-RU" sz="1400" dirty="0" err="1"/>
              <a:t>серпень</a:t>
            </a:r>
            <a:r>
              <a:rPr lang="ru-RU" sz="1400" dirty="0"/>
              <a:t>. Опади </a:t>
            </a:r>
            <a:r>
              <a:rPr lang="ru-RU" sz="1400" dirty="0" err="1"/>
              <a:t>розподіляються</a:t>
            </a:r>
            <a:r>
              <a:rPr lang="ru-RU" sz="1400" dirty="0"/>
              <a:t> </a:t>
            </a:r>
            <a:r>
              <a:rPr lang="ru-RU" sz="1400" dirty="0" err="1"/>
              <a:t>нерівномірно</a:t>
            </a:r>
            <a:r>
              <a:rPr lang="ru-RU" sz="1400" dirty="0"/>
              <a:t>: на </a:t>
            </a:r>
            <a:r>
              <a:rPr lang="ru-RU" sz="1400" dirty="0" err="1"/>
              <a:t>півночі</a:t>
            </a:r>
            <a:r>
              <a:rPr lang="ru-RU" sz="1400" dirty="0"/>
              <a:t> </a:t>
            </a:r>
            <a:r>
              <a:rPr lang="ru-RU" sz="1400" dirty="0" err="1"/>
              <a:t>країни</a:t>
            </a:r>
            <a:r>
              <a:rPr lang="ru-RU" sz="1400" dirty="0"/>
              <a:t>, в </a:t>
            </a:r>
            <a:r>
              <a:rPr lang="ru-RU" sz="1400" dirty="0" err="1"/>
              <a:t>Сахарі</a:t>
            </a:r>
            <a:r>
              <a:rPr lang="ru-RU" sz="1400" dirty="0"/>
              <a:t>, опади </a:t>
            </a:r>
            <a:r>
              <a:rPr lang="ru-RU" sz="1400" dirty="0" err="1"/>
              <a:t>йдуть</a:t>
            </a:r>
            <a:r>
              <a:rPr lang="ru-RU" sz="1400" dirty="0"/>
              <a:t> </a:t>
            </a:r>
            <a:r>
              <a:rPr lang="ru-RU" sz="1400" dirty="0" err="1"/>
              <a:t>лише</a:t>
            </a:r>
            <a:r>
              <a:rPr lang="ru-RU" sz="1400" dirty="0"/>
              <a:t> </a:t>
            </a:r>
            <a:r>
              <a:rPr lang="ru-RU" sz="1400" dirty="0" err="1"/>
              <a:t>кілька</a:t>
            </a:r>
            <a:r>
              <a:rPr lang="ru-RU" sz="1400" dirty="0"/>
              <a:t> годин </a:t>
            </a:r>
            <a:r>
              <a:rPr lang="ru-RU" sz="1400" dirty="0" err="1"/>
              <a:t>протягом</a:t>
            </a:r>
            <a:r>
              <a:rPr lang="ru-RU" sz="1400" dirty="0"/>
              <a:t> 2-3 </a:t>
            </a:r>
            <a:r>
              <a:rPr lang="ru-RU" sz="1400" dirty="0" err="1"/>
              <a:t>днів</a:t>
            </a:r>
            <a:r>
              <a:rPr lang="ru-RU" sz="1400" dirty="0"/>
              <a:t>, і </a:t>
            </a:r>
            <a:r>
              <a:rPr lang="ru-RU" sz="1400" dirty="0" err="1"/>
              <a:t>випадає</a:t>
            </a:r>
            <a:r>
              <a:rPr lang="ru-RU" sz="1400" dirty="0"/>
              <a:t> </a:t>
            </a:r>
            <a:r>
              <a:rPr lang="ru-RU" sz="1400" dirty="0" err="1"/>
              <a:t>близько</a:t>
            </a:r>
            <a:r>
              <a:rPr lang="ru-RU" sz="1400" dirty="0"/>
              <a:t> 20 мм. У </a:t>
            </a:r>
            <a:r>
              <a:rPr lang="ru-RU" sz="1400" dirty="0" err="1"/>
              <a:t>деяких</a:t>
            </a:r>
            <a:r>
              <a:rPr lang="ru-RU" sz="1400" dirty="0"/>
              <a:t> районах </a:t>
            </a:r>
            <a:r>
              <a:rPr lang="ru-RU" sz="1400" dirty="0" err="1"/>
              <a:t>дощів</a:t>
            </a:r>
            <a:r>
              <a:rPr lang="ru-RU" sz="1400" dirty="0"/>
              <a:t> не </a:t>
            </a:r>
            <a:r>
              <a:rPr lang="ru-RU" sz="1400" dirty="0" err="1"/>
              <a:t>буває</a:t>
            </a:r>
            <a:r>
              <a:rPr lang="ru-RU" sz="1400" dirty="0"/>
              <a:t> по </a:t>
            </a:r>
            <a:r>
              <a:rPr lang="ru-RU" sz="1400" dirty="0" err="1"/>
              <a:t>кілька</a:t>
            </a:r>
            <a:r>
              <a:rPr lang="ru-RU" sz="1400" dirty="0"/>
              <a:t> </a:t>
            </a:r>
            <a:r>
              <a:rPr lang="ru-RU" sz="1400" dirty="0" err="1"/>
              <a:t>років</a:t>
            </a:r>
            <a:r>
              <a:rPr lang="ru-RU" sz="1400" dirty="0"/>
              <a:t>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933056"/>
            <a:ext cx="2095500" cy="2667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868133" y="3737734"/>
            <a:ext cx="597666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500" dirty="0">
                <a:solidFill>
                  <a:prstClr val="black">
                    <a:lumMod val="85000"/>
                    <a:lumOff val="15000"/>
                  </a:prstClr>
                </a:solidFill>
              </a:rPr>
              <a:t>У </a:t>
            </a:r>
            <a:r>
              <a:rPr lang="ru-RU" sz="1500" dirty="0" err="1">
                <a:solidFill>
                  <a:prstClr val="black">
                    <a:lumMod val="85000"/>
                    <a:lumOff val="15000"/>
                  </a:prstClr>
                </a:solidFill>
              </a:rPr>
              <a:t>центральних</a:t>
            </a:r>
            <a:r>
              <a:rPr lang="ru-RU" sz="1500" dirty="0">
                <a:solidFill>
                  <a:prstClr val="black">
                    <a:lumMod val="85000"/>
                    <a:lumOff val="15000"/>
                  </a:prstClr>
                </a:solidFill>
              </a:rPr>
              <a:t> районах </a:t>
            </a:r>
            <a:r>
              <a:rPr lang="ru-RU" sz="1500" dirty="0" err="1">
                <a:solidFill>
                  <a:prstClr val="black">
                    <a:lumMod val="85000"/>
                    <a:lumOff val="15000"/>
                  </a:prstClr>
                </a:solidFill>
              </a:rPr>
              <a:t>країни</a:t>
            </a:r>
            <a:r>
              <a:rPr lang="ru-RU" sz="1500" dirty="0">
                <a:solidFill>
                  <a:prstClr val="black">
                    <a:lumMod val="85000"/>
                    <a:lumOff val="15000"/>
                  </a:prstClr>
                </a:solidFill>
              </a:rPr>
              <a:t>, в </a:t>
            </a:r>
            <a:r>
              <a:rPr lang="ru-RU" sz="1500" dirty="0" err="1">
                <a:solidFill>
                  <a:prstClr val="black">
                    <a:lumMod val="85000"/>
                    <a:lumOff val="15000"/>
                  </a:prstClr>
                </a:solidFill>
              </a:rPr>
              <a:t>Сахарі</a:t>
            </a:r>
            <a:r>
              <a:rPr lang="ru-RU" sz="1500" dirty="0">
                <a:solidFill>
                  <a:prstClr val="black">
                    <a:lumMod val="85000"/>
                    <a:lumOff val="15000"/>
                  </a:prstClr>
                </a:solidFill>
              </a:rPr>
              <a:t>, </a:t>
            </a:r>
            <a:r>
              <a:rPr lang="ru-RU" sz="1500" dirty="0" err="1">
                <a:solidFill>
                  <a:prstClr val="black">
                    <a:lumMod val="85000"/>
                    <a:lumOff val="15000"/>
                  </a:prstClr>
                </a:solidFill>
              </a:rPr>
              <a:t>середньорічні</a:t>
            </a:r>
            <a:r>
              <a:rPr lang="ru-RU" sz="1500" dirty="0">
                <a:solidFill>
                  <a:prstClr val="black">
                    <a:lumMod val="85000"/>
                    <a:lumOff val="15000"/>
                  </a:prstClr>
                </a:solidFill>
              </a:rPr>
              <a:t> опади </a:t>
            </a:r>
            <a:r>
              <a:rPr lang="ru-RU" sz="1500" dirty="0" err="1">
                <a:solidFill>
                  <a:prstClr val="black">
                    <a:lumMod val="85000"/>
                    <a:lumOff val="15000"/>
                  </a:prstClr>
                </a:solidFill>
              </a:rPr>
              <a:t>складають</a:t>
            </a:r>
            <a:r>
              <a:rPr lang="ru-RU" sz="1500" dirty="0">
                <a:solidFill>
                  <a:prstClr val="black">
                    <a:lumMod val="85000"/>
                    <a:lumOff val="15000"/>
                  </a:prstClr>
                </a:solidFill>
              </a:rPr>
              <a:t> 200–250 мм і </a:t>
            </a:r>
            <a:r>
              <a:rPr lang="ru-RU" sz="1500" dirty="0" err="1">
                <a:solidFill>
                  <a:prstClr val="black">
                    <a:lumMod val="85000"/>
                    <a:lumOff val="15000"/>
                  </a:prstClr>
                </a:solidFill>
              </a:rPr>
              <a:t>дощі</a:t>
            </a:r>
            <a:r>
              <a:rPr lang="ru-RU" sz="1500" dirty="0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ru-RU" sz="1500" dirty="0" err="1">
                <a:solidFill>
                  <a:prstClr val="black">
                    <a:lumMod val="85000"/>
                    <a:lumOff val="15000"/>
                  </a:prstClr>
                </a:solidFill>
              </a:rPr>
              <a:t>йдуть</a:t>
            </a:r>
            <a:r>
              <a:rPr lang="ru-RU" sz="1500" dirty="0">
                <a:solidFill>
                  <a:prstClr val="black">
                    <a:lumMod val="85000"/>
                    <a:lumOff val="15000"/>
                  </a:prstClr>
                </a:solidFill>
              </a:rPr>
              <a:t> два-</a:t>
            </a:r>
            <a:r>
              <a:rPr lang="ru-RU" sz="1500" dirty="0" err="1">
                <a:solidFill>
                  <a:prstClr val="black">
                    <a:lumMod val="85000"/>
                    <a:lumOff val="15000"/>
                  </a:prstClr>
                </a:solidFill>
              </a:rPr>
              <a:t>чотири</a:t>
            </a:r>
            <a:r>
              <a:rPr lang="ru-RU" sz="1500" dirty="0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ru-RU" sz="1500" dirty="0" err="1">
                <a:solidFill>
                  <a:prstClr val="black">
                    <a:lumMod val="85000"/>
                    <a:lumOff val="15000"/>
                  </a:prstClr>
                </a:solidFill>
              </a:rPr>
              <a:t>місяці</a:t>
            </a:r>
            <a:r>
              <a:rPr lang="ru-RU" sz="1500" dirty="0">
                <a:solidFill>
                  <a:prstClr val="black">
                    <a:lumMod val="85000"/>
                    <a:lumOff val="15000"/>
                  </a:prstClr>
                </a:solidFill>
              </a:rPr>
              <a:t>, </a:t>
            </a:r>
            <a:r>
              <a:rPr lang="ru-RU" sz="1500" dirty="0" err="1">
                <a:solidFill>
                  <a:prstClr val="black">
                    <a:lumMod val="85000"/>
                    <a:lumOff val="15000"/>
                  </a:prstClr>
                </a:solidFill>
              </a:rPr>
              <a:t>однак</a:t>
            </a:r>
            <a:r>
              <a:rPr lang="ru-RU" sz="1500" dirty="0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ru-RU" sz="1500" dirty="0" err="1">
                <a:solidFill>
                  <a:prstClr val="black">
                    <a:lumMod val="85000"/>
                    <a:lumOff val="15000"/>
                  </a:prstClr>
                </a:solidFill>
              </a:rPr>
              <a:t>можуть</a:t>
            </a:r>
            <a:r>
              <a:rPr lang="ru-RU" sz="1500" dirty="0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ru-RU" sz="1500" dirty="0" err="1">
                <a:solidFill>
                  <a:prstClr val="black">
                    <a:lumMod val="85000"/>
                    <a:lumOff val="15000"/>
                  </a:prstClr>
                </a:solidFill>
              </a:rPr>
              <a:t>спізнитися</a:t>
            </a:r>
            <a:r>
              <a:rPr lang="ru-RU" sz="1500" dirty="0">
                <a:solidFill>
                  <a:prstClr val="black">
                    <a:lumMod val="85000"/>
                    <a:lumOff val="15000"/>
                  </a:prstClr>
                </a:solidFill>
              </a:rPr>
              <a:t>, </a:t>
            </a:r>
            <a:r>
              <a:rPr lang="ru-RU" sz="1500" dirty="0" err="1">
                <a:solidFill>
                  <a:prstClr val="black">
                    <a:lumMod val="85000"/>
                    <a:lumOff val="15000"/>
                  </a:prstClr>
                </a:solidFill>
              </a:rPr>
              <a:t>або</a:t>
            </a:r>
            <a:r>
              <a:rPr lang="ru-RU" sz="1500" dirty="0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ru-RU" sz="1500" dirty="0" err="1">
                <a:solidFill>
                  <a:prstClr val="black">
                    <a:lumMod val="85000"/>
                    <a:lumOff val="15000"/>
                  </a:prstClr>
                </a:solidFill>
              </a:rPr>
              <a:t>випадають</a:t>
            </a:r>
            <a:r>
              <a:rPr lang="ru-RU" sz="1500" dirty="0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ru-RU" sz="1500" dirty="0" err="1">
                <a:solidFill>
                  <a:prstClr val="black">
                    <a:lumMod val="85000"/>
                    <a:lumOff val="15000"/>
                  </a:prstClr>
                </a:solidFill>
              </a:rPr>
              <a:t>дуже</a:t>
            </a:r>
            <a:r>
              <a:rPr lang="ru-RU" sz="1500" dirty="0">
                <a:solidFill>
                  <a:prstClr val="black">
                    <a:lumMod val="85000"/>
                    <a:lumOff val="15000"/>
                  </a:prstClr>
                </a:solidFill>
              </a:rPr>
              <a:t> мало. </a:t>
            </a:r>
            <a:r>
              <a:rPr lang="ru-RU" sz="1500" dirty="0" err="1">
                <a:solidFill>
                  <a:prstClr val="black">
                    <a:lumMod val="85000"/>
                    <a:lumOff val="15000"/>
                  </a:prstClr>
                </a:solidFill>
              </a:rPr>
              <a:t>Локальні</a:t>
            </a:r>
            <a:r>
              <a:rPr lang="ru-RU" sz="1500" dirty="0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ru-RU" sz="1500" dirty="0" err="1">
                <a:solidFill>
                  <a:prstClr val="black">
                    <a:lumMod val="85000"/>
                    <a:lumOff val="15000"/>
                  </a:prstClr>
                </a:solidFill>
              </a:rPr>
              <a:t>посухи</a:t>
            </a:r>
            <a:r>
              <a:rPr lang="ru-RU" sz="1500" dirty="0">
                <a:solidFill>
                  <a:prstClr val="black">
                    <a:lumMod val="85000"/>
                    <a:lumOff val="15000"/>
                  </a:prstClr>
                </a:solidFill>
              </a:rPr>
              <a:t> — </a:t>
            </a:r>
            <a:r>
              <a:rPr lang="ru-RU" sz="1500" dirty="0" err="1">
                <a:solidFill>
                  <a:prstClr val="black">
                    <a:lumMod val="85000"/>
                    <a:lumOff val="15000"/>
                  </a:prstClr>
                </a:solidFill>
              </a:rPr>
              <a:t>часте</a:t>
            </a:r>
            <a:r>
              <a:rPr lang="ru-RU" sz="1500" dirty="0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ru-RU" sz="1500" dirty="0" err="1">
                <a:solidFill>
                  <a:prstClr val="black">
                    <a:lumMod val="85000"/>
                    <a:lumOff val="15000"/>
                  </a:prstClr>
                </a:solidFill>
              </a:rPr>
              <a:t>явище</a:t>
            </a:r>
            <a:r>
              <a:rPr lang="ru-RU" sz="1500" dirty="0">
                <a:solidFill>
                  <a:prstClr val="black">
                    <a:lumMod val="85000"/>
                    <a:lumOff val="15000"/>
                  </a:prstClr>
                </a:solidFill>
              </a:rPr>
              <a:t>. </a:t>
            </a:r>
            <a:r>
              <a:rPr lang="ru-RU" sz="1500" dirty="0" smtClean="0"/>
              <a:t>Лише </a:t>
            </a:r>
            <a:r>
              <a:rPr lang="ru-RU" sz="1500" dirty="0"/>
              <a:t>на </a:t>
            </a:r>
            <a:r>
              <a:rPr lang="ru-RU" sz="1500" dirty="0" err="1"/>
              <a:t>крайньому</a:t>
            </a:r>
            <a:r>
              <a:rPr lang="ru-RU" sz="1500" dirty="0"/>
              <a:t> </a:t>
            </a:r>
            <a:r>
              <a:rPr lang="ru-RU" sz="1500" dirty="0" err="1"/>
              <a:t>півдні</a:t>
            </a:r>
            <a:r>
              <a:rPr lang="ru-RU" sz="1500" dirty="0"/>
              <a:t>, на </a:t>
            </a:r>
            <a:r>
              <a:rPr lang="ru-RU" sz="1500" dirty="0" err="1"/>
              <a:t>кордоні</a:t>
            </a:r>
            <a:r>
              <a:rPr lang="ru-RU" sz="1500" dirty="0"/>
              <a:t> з </a:t>
            </a:r>
            <a:r>
              <a:rPr lang="ru-RU" sz="1500" dirty="0" err="1"/>
              <a:t>Беніном</a:t>
            </a:r>
            <a:r>
              <a:rPr lang="ru-RU" sz="1500" dirty="0"/>
              <a:t>, </a:t>
            </a:r>
            <a:r>
              <a:rPr lang="ru-RU" sz="1500" dirty="0" err="1"/>
              <a:t>щорічно</a:t>
            </a:r>
            <a:r>
              <a:rPr lang="ru-RU" sz="1500" dirty="0"/>
              <a:t> </a:t>
            </a:r>
            <a:r>
              <a:rPr lang="ru-RU" sz="1500" dirty="0" err="1"/>
              <a:t>випадає</a:t>
            </a:r>
            <a:r>
              <a:rPr lang="ru-RU" sz="1500" dirty="0"/>
              <a:t> 600–800 мм </a:t>
            </a:r>
            <a:r>
              <a:rPr lang="ru-RU" sz="1500" dirty="0" err="1"/>
              <a:t>опадів</a:t>
            </a:r>
            <a:r>
              <a:rPr lang="ru-RU" sz="1500" dirty="0"/>
              <a:t>; число </a:t>
            </a:r>
            <a:r>
              <a:rPr lang="ru-RU" sz="1500" dirty="0" err="1"/>
              <a:t>дощових</a:t>
            </a:r>
            <a:r>
              <a:rPr lang="ru-RU" sz="1500" dirty="0"/>
              <a:t> </a:t>
            </a:r>
            <a:r>
              <a:rPr lang="ru-RU" sz="1500" dirty="0" err="1"/>
              <a:t>днів</a:t>
            </a:r>
            <a:r>
              <a:rPr lang="ru-RU" sz="1500" dirty="0"/>
              <a:t> в </a:t>
            </a:r>
            <a:r>
              <a:rPr lang="ru-RU" sz="1500" dirty="0" err="1"/>
              <a:t>році</a:t>
            </a:r>
            <a:r>
              <a:rPr lang="ru-RU" sz="1500" dirty="0"/>
              <a:t> </a:t>
            </a:r>
            <a:r>
              <a:rPr lang="ru-RU" sz="1500" dirty="0" err="1"/>
              <a:t>досягає</a:t>
            </a:r>
            <a:r>
              <a:rPr lang="ru-RU" sz="1500" dirty="0"/>
              <a:t> 65</a:t>
            </a:r>
            <a:r>
              <a:rPr lang="ru-RU" sz="1500" dirty="0" smtClean="0"/>
              <a:t>.</a:t>
            </a:r>
            <a:endParaRPr lang="ru-RU" sz="1500" dirty="0"/>
          </a:p>
          <a:p>
            <a:pPr algn="just"/>
            <a:r>
              <a:rPr lang="ru-RU" sz="1500" dirty="0"/>
              <a:t>Велика </a:t>
            </a:r>
            <a:r>
              <a:rPr lang="ru-RU" sz="1500" dirty="0" err="1"/>
              <a:t>частина</a:t>
            </a:r>
            <a:r>
              <a:rPr lang="ru-RU" sz="1500" dirty="0"/>
              <a:t> </a:t>
            </a:r>
            <a:r>
              <a:rPr lang="ru-RU" sz="1500" dirty="0" err="1"/>
              <a:t>території</a:t>
            </a:r>
            <a:r>
              <a:rPr lang="ru-RU" sz="1500" dirty="0"/>
              <a:t> </a:t>
            </a:r>
            <a:r>
              <a:rPr lang="ru-RU" sz="1500" dirty="0" err="1"/>
              <a:t>Нігеру</a:t>
            </a:r>
            <a:r>
              <a:rPr lang="ru-RU" sz="1500" dirty="0"/>
              <a:t> </a:t>
            </a:r>
            <a:r>
              <a:rPr lang="ru-RU" sz="1500" dirty="0" err="1"/>
              <a:t>відноситься</a:t>
            </a:r>
            <a:r>
              <a:rPr lang="ru-RU" sz="1500" dirty="0"/>
              <a:t> до </a:t>
            </a:r>
            <a:r>
              <a:rPr lang="ru-RU" sz="1500" dirty="0" err="1"/>
              <a:t>аридної</a:t>
            </a:r>
            <a:r>
              <a:rPr lang="ru-RU" sz="1500" dirty="0"/>
              <a:t> та </a:t>
            </a:r>
            <a:r>
              <a:rPr lang="ru-RU" sz="1500" dirty="0" err="1"/>
              <a:t>семіаридної</a:t>
            </a:r>
            <a:r>
              <a:rPr lang="ru-RU" sz="1500" dirty="0"/>
              <a:t> </a:t>
            </a:r>
            <a:r>
              <a:rPr lang="ru-RU" sz="1500" dirty="0" err="1"/>
              <a:t>зони</a:t>
            </a:r>
            <a:r>
              <a:rPr lang="ru-RU" sz="1500" dirty="0"/>
              <a:t>. </a:t>
            </a:r>
            <a:r>
              <a:rPr lang="ru-RU" sz="1500" dirty="0" err="1"/>
              <a:t>Потенційне</a:t>
            </a:r>
            <a:r>
              <a:rPr lang="ru-RU" sz="1500" dirty="0"/>
              <a:t> </a:t>
            </a:r>
            <a:r>
              <a:rPr lang="ru-RU" sz="1500" dirty="0" err="1"/>
              <a:t>випаровування</a:t>
            </a:r>
            <a:r>
              <a:rPr lang="ru-RU" sz="1500" dirty="0"/>
              <a:t> </a:t>
            </a:r>
            <a:r>
              <a:rPr lang="ru-RU" sz="1500" dirty="0" err="1"/>
              <a:t>досягає</a:t>
            </a:r>
            <a:r>
              <a:rPr lang="ru-RU" sz="1500" dirty="0"/>
              <a:t> 2000-3000 мм в </a:t>
            </a:r>
            <a:r>
              <a:rPr lang="ru-RU" sz="1500" dirty="0" err="1"/>
              <a:t>рік</a:t>
            </a:r>
            <a:r>
              <a:rPr lang="ru-RU" sz="1500" dirty="0"/>
              <a:t>, в </a:t>
            </a:r>
            <a:r>
              <a:rPr lang="ru-RU" sz="1500" dirty="0" err="1"/>
              <a:t>кілька</a:t>
            </a:r>
            <a:r>
              <a:rPr lang="ru-RU" sz="1500" dirty="0"/>
              <a:t> </a:t>
            </a:r>
            <a:r>
              <a:rPr lang="ru-RU" sz="1500" dirty="0" err="1"/>
              <a:t>разів</a:t>
            </a:r>
            <a:r>
              <a:rPr lang="ru-RU" sz="1500" dirty="0"/>
              <a:t> </a:t>
            </a:r>
            <a:r>
              <a:rPr lang="ru-RU" sz="1500" dirty="0" err="1"/>
              <a:t>перевищуючи</a:t>
            </a:r>
            <a:r>
              <a:rPr lang="ru-RU" sz="1500" dirty="0"/>
              <a:t> </a:t>
            </a:r>
            <a:r>
              <a:rPr lang="ru-RU" sz="1500" dirty="0" err="1"/>
              <a:t>кількість</a:t>
            </a:r>
            <a:r>
              <a:rPr lang="ru-RU" sz="1500" dirty="0"/>
              <a:t> </a:t>
            </a:r>
            <a:r>
              <a:rPr lang="ru-RU" sz="1500" dirty="0" err="1"/>
              <a:t>опадів</a:t>
            </a:r>
            <a:r>
              <a:rPr lang="ru-RU" sz="1500" dirty="0"/>
              <a:t>. </a:t>
            </a:r>
            <a:r>
              <a:rPr lang="ru-RU" sz="1500" dirty="0" err="1"/>
              <a:t>Періодично</a:t>
            </a:r>
            <a:r>
              <a:rPr lang="ru-RU" sz="1500" dirty="0"/>
              <a:t> </a:t>
            </a:r>
            <a:r>
              <a:rPr lang="ru-RU" sz="1500" dirty="0" err="1"/>
              <a:t>країна</a:t>
            </a:r>
            <a:r>
              <a:rPr lang="ru-RU" sz="1500" dirty="0"/>
              <a:t> </a:t>
            </a:r>
            <a:r>
              <a:rPr lang="ru-RU" sz="1500" dirty="0" err="1"/>
              <a:t>стикається</a:t>
            </a:r>
            <a:r>
              <a:rPr lang="ru-RU" sz="1500" dirty="0"/>
              <a:t> з </a:t>
            </a:r>
            <a:r>
              <a:rPr lang="ru-RU" sz="1500" dirty="0" err="1"/>
              <a:t>тривалими</a:t>
            </a:r>
            <a:r>
              <a:rPr lang="ru-RU" sz="1500" dirty="0"/>
              <a:t> засухами. Вони </a:t>
            </a:r>
            <a:r>
              <a:rPr lang="ru-RU" sz="1500" dirty="0" err="1"/>
              <a:t>спостерігалися</a:t>
            </a:r>
            <a:r>
              <a:rPr lang="ru-RU" sz="1500" dirty="0"/>
              <a:t> в 1910–1915 </a:t>
            </a:r>
            <a:r>
              <a:rPr lang="ru-RU" sz="1500" dirty="0" err="1"/>
              <a:t>рр</a:t>
            </a:r>
            <a:r>
              <a:rPr lang="ru-RU" sz="1500" dirty="0"/>
              <a:t>.., 1940–1944, 1968–1974, 1984–1985 </a:t>
            </a:r>
            <a:r>
              <a:rPr lang="ru-RU" sz="1500" dirty="0" err="1"/>
              <a:t>рр</a:t>
            </a:r>
            <a:r>
              <a:rPr lang="ru-RU" sz="1500" dirty="0"/>
              <a:t>.. </a:t>
            </a:r>
            <a:r>
              <a:rPr lang="ru-RU" sz="1500" dirty="0" err="1"/>
              <a:t>Всюди</a:t>
            </a:r>
            <a:r>
              <a:rPr lang="ru-RU" sz="1500" dirty="0"/>
              <a:t> </a:t>
            </a:r>
            <a:r>
              <a:rPr lang="ru-RU" sz="1500" dirty="0" err="1"/>
              <a:t>знижується</a:t>
            </a:r>
            <a:r>
              <a:rPr lang="ru-RU" sz="1500" dirty="0"/>
              <a:t> </a:t>
            </a:r>
            <a:r>
              <a:rPr lang="ru-RU" sz="1500" dirty="0" err="1"/>
              <a:t>рівень</a:t>
            </a:r>
            <a:r>
              <a:rPr lang="ru-RU" sz="1500" dirty="0"/>
              <a:t> </a:t>
            </a:r>
            <a:r>
              <a:rPr lang="ru-RU" sz="1500" dirty="0" err="1"/>
              <a:t>грунтових</a:t>
            </a:r>
            <a:r>
              <a:rPr lang="ru-RU" sz="1500" dirty="0"/>
              <a:t> вод, </a:t>
            </a:r>
            <a:r>
              <a:rPr lang="ru-RU" sz="1500" dirty="0" err="1"/>
              <a:t>пересихають</a:t>
            </a:r>
            <a:r>
              <a:rPr lang="ru-RU" sz="1500" dirty="0"/>
              <a:t> </a:t>
            </a:r>
            <a:r>
              <a:rPr lang="ru-RU" sz="1500" dirty="0" err="1"/>
              <a:t>колодязі</a:t>
            </a:r>
            <a:r>
              <a:rPr lang="ru-RU" sz="1500" dirty="0"/>
              <a:t>, </a:t>
            </a:r>
            <a:r>
              <a:rPr lang="ru-RU" sz="1500" dirty="0" err="1"/>
              <a:t>страждає</a:t>
            </a:r>
            <a:r>
              <a:rPr lang="ru-RU" sz="1500" dirty="0"/>
              <a:t> </a:t>
            </a:r>
            <a:r>
              <a:rPr lang="ru-RU" sz="1500" dirty="0" err="1"/>
              <a:t>землеробство</a:t>
            </a:r>
            <a:r>
              <a:rPr lang="ru-RU" sz="1500" dirty="0"/>
              <a:t> і </a:t>
            </a:r>
            <a:r>
              <a:rPr lang="ru-RU" sz="1500" dirty="0" err="1" smtClean="0"/>
              <a:t>скотарство</a:t>
            </a:r>
            <a:r>
              <a:rPr lang="ru-RU" sz="1500" dirty="0" smtClean="0"/>
              <a:t>.</a:t>
            </a:r>
            <a:endParaRPr lang="ru-RU" sz="1500" dirty="0"/>
          </a:p>
        </p:txBody>
      </p:sp>
    </p:spTree>
    <p:extLst>
      <p:ext uri="{BB962C8B-B14F-4D97-AF65-F5344CB8AC3E}">
        <p14:creationId xmlns:p14="http://schemas.microsoft.com/office/powerpoint/2010/main" val="3806217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3031572"/>
            <a:ext cx="4824536" cy="3618402"/>
          </a:xfrm>
          <a:prstGeom prst="rect">
            <a:avLst/>
          </a:prstGeom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116633"/>
            <a:ext cx="8712968" cy="3240359"/>
          </a:xfrm>
        </p:spPr>
        <p:txBody>
          <a:bodyPr>
            <a:normAutofit/>
          </a:bodyPr>
          <a:lstStyle/>
          <a:p>
            <a:r>
              <a:rPr lang="uk-UA" sz="2000" dirty="0" smtClean="0"/>
              <a:t>Флора</a:t>
            </a:r>
          </a:p>
          <a:p>
            <a:pPr marL="0" indent="0" algn="just">
              <a:buNone/>
            </a:pPr>
            <a:r>
              <a:rPr lang="ru-RU" sz="1600" dirty="0"/>
              <a:t>У </a:t>
            </a:r>
            <a:r>
              <a:rPr lang="ru-RU" sz="1600" dirty="0" err="1"/>
              <a:t>зоні</a:t>
            </a:r>
            <a:r>
              <a:rPr lang="ru-RU" sz="1600" dirty="0"/>
              <a:t> </a:t>
            </a:r>
            <a:r>
              <a:rPr lang="ru-RU" sz="1600" dirty="0" err="1"/>
              <a:t>пустель</a:t>
            </a:r>
            <a:r>
              <a:rPr lang="ru-RU" sz="1600" dirty="0"/>
              <a:t> і </a:t>
            </a:r>
            <a:r>
              <a:rPr lang="ru-RU" sz="1600" dirty="0" err="1"/>
              <a:t>напівпустель</a:t>
            </a:r>
            <a:r>
              <a:rPr lang="ru-RU" sz="1600" dirty="0"/>
              <a:t> </a:t>
            </a:r>
            <a:r>
              <a:rPr lang="ru-RU" sz="1600" dirty="0" err="1"/>
              <a:t>рослинний</a:t>
            </a:r>
            <a:r>
              <a:rPr lang="ru-RU" sz="1600" dirty="0"/>
              <a:t> </a:t>
            </a:r>
            <a:r>
              <a:rPr lang="ru-RU" sz="1600" dirty="0" err="1"/>
              <a:t>покрив</a:t>
            </a:r>
            <a:r>
              <a:rPr lang="ru-RU" sz="1600" dirty="0"/>
              <a:t> </a:t>
            </a:r>
            <a:r>
              <a:rPr lang="ru-RU" sz="1600" dirty="0" err="1"/>
              <a:t>вкрай</a:t>
            </a:r>
            <a:r>
              <a:rPr lang="ru-RU" sz="1600" dirty="0"/>
              <a:t> </a:t>
            </a:r>
            <a:r>
              <a:rPr lang="ru-RU" sz="1600" dirty="0" err="1"/>
              <a:t>розріджений</a:t>
            </a:r>
            <a:r>
              <a:rPr lang="ru-RU" sz="1600" dirty="0"/>
              <a:t>. У оазисах сходу </a:t>
            </a:r>
            <a:r>
              <a:rPr lang="ru-RU" sz="1600" dirty="0" err="1"/>
              <a:t>країни</a:t>
            </a:r>
            <a:r>
              <a:rPr lang="ru-RU" sz="1600" dirty="0"/>
              <a:t> </a:t>
            </a:r>
            <a:r>
              <a:rPr lang="ru-RU" sz="1600" dirty="0" err="1"/>
              <a:t>ростуть</a:t>
            </a:r>
            <a:r>
              <a:rPr lang="ru-RU" sz="1600" dirty="0"/>
              <a:t> </a:t>
            </a:r>
            <a:r>
              <a:rPr lang="ru-RU" sz="1600" dirty="0" err="1"/>
              <a:t>фінікові</a:t>
            </a:r>
            <a:r>
              <a:rPr lang="ru-RU" sz="1600" dirty="0"/>
              <a:t> </a:t>
            </a:r>
            <a:r>
              <a:rPr lang="ru-RU" sz="1600" dirty="0" err="1"/>
              <a:t>пальми</a:t>
            </a:r>
            <a:r>
              <a:rPr lang="ru-RU" sz="1600" dirty="0"/>
              <a:t>. У долинах плато </a:t>
            </a:r>
            <a:r>
              <a:rPr lang="ru-RU" sz="1600" dirty="0" err="1"/>
              <a:t>Аїр</a:t>
            </a:r>
            <a:r>
              <a:rPr lang="ru-RU" sz="1600" dirty="0"/>
              <a:t> </a:t>
            </a:r>
            <a:r>
              <a:rPr lang="ru-RU" sz="1600" dirty="0" err="1"/>
              <a:t>завдяки</a:t>
            </a:r>
            <a:r>
              <a:rPr lang="ru-RU" sz="1600" dirty="0"/>
              <a:t> </a:t>
            </a:r>
            <a:r>
              <a:rPr lang="ru-RU" sz="1600" dirty="0" err="1"/>
              <a:t>близькості</a:t>
            </a:r>
            <a:r>
              <a:rPr lang="ru-RU" sz="1600" dirty="0"/>
              <a:t> </a:t>
            </a:r>
            <a:r>
              <a:rPr lang="ru-RU" sz="1600" dirty="0" err="1"/>
              <a:t>ґрунтових</a:t>
            </a:r>
            <a:r>
              <a:rPr lang="ru-RU" sz="1600" dirty="0"/>
              <a:t> вод і </a:t>
            </a:r>
            <a:r>
              <a:rPr lang="ru-RU" sz="1600" dirty="0" err="1"/>
              <a:t>тимчасовим</a:t>
            </a:r>
            <a:r>
              <a:rPr lang="ru-RU" sz="1600" dirty="0"/>
              <a:t> водостокам </a:t>
            </a:r>
            <a:r>
              <a:rPr lang="ru-RU" sz="1600" dirty="0" err="1"/>
              <a:t>рослинність</a:t>
            </a:r>
            <a:r>
              <a:rPr lang="ru-RU" sz="1600" dirty="0"/>
              <a:t> </a:t>
            </a:r>
            <a:r>
              <a:rPr lang="ru-RU" sz="1600" dirty="0" err="1"/>
              <a:t>більш</a:t>
            </a:r>
            <a:r>
              <a:rPr lang="ru-RU" sz="1600" dirty="0"/>
              <a:t> </a:t>
            </a:r>
            <a:r>
              <a:rPr lang="ru-RU" sz="1600" dirty="0" err="1"/>
              <a:t>поширена</a:t>
            </a:r>
            <a:r>
              <a:rPr lang="ru-RU" sz="1600" dirty="0"/>
              <a:t>, </a:t>
            </a:r>
            <a:r>
              <a:rPr lang="ru-RU" sz="1600" dirty="0" err="1"/>
              <a:t>присутні</a:t>
            </a:r>
            <a:r>
              <a:rPr lang="ru-RU" sz="1600" dirty="0"/>
              <a:t> </a:t>
            </a:r>
            <a:r>
              <a:rPr lang="ru-RU" sz="1600" dirty="0" err="1"/>
              <a:t>високі</a:t>
            </a:r>
            <a:r>
              <a:rPr lang="ru-RU" sz="1600" dirty="0"/>
              <a:t> трави, дерева </a:t>
            </a:r>
            <a:r>
              <a:rPr lang="ru-RU" sz="1600" dirty="0" err="1"/>
              <a:t>більш</a:t>
            </a:r>
            <a:r>
              <a:rPr lang="ru-RU" sz="1600" dirty="0"/>
              <a:t> </a:t>
            </a:r>
            <a:r>
              <a:rPr lang="ru-RU" sz="1600" dirty="0" err="1"/>
              <a:t>численні</a:t>
            </a:r>
            <a:r>
              <a:rPr lang="ru-RU" sz="1600" dirty="0"/>
              <a:t>. Флора саван представлена ​​</a:t>
            </a:r>
            <a:r>
              <a:rPr lang="ru-RU" sz="1600" dirty="0" err="1"/>
              <a:t>різноманітними</a:t>
            </a:r>
            <a:r>
              <a:rPr lang="ru-RU" sz="1600" dirty="0"/>
              <a:t> </a:t>
            </a:r>
            <a:r>
              <a:rPr lang="ru-RU" sz="1600" dirty="0" err="1"/>
              <a:t>акаціями</a:t>
            </a:r>
            <a:r>
              <a:rPr lang="ru-RU" sz="1600" dirty="0"/>
              <a:t>, </a:t>
            </a:r>
            <a:r>
              <a:rPr lang="ru-RU" sz="1600" dirty="0" err="1"/>
              <a:t>низькорослими</a:t>
            </a:r>
            <a:r>
              <a:rPr lang="ru-RU" sz="1600" dirty="0"/>
              <a:t> дикими злаками, полином. Трави і </a:t>
            </a:r>
            <a:r>
              <a:rPr lang="ru-RU" sz="1600" dirty="0" err="1"/>
              <a:t>чагарники</a:t>
            </a:r>
            <a:r>
              <a:rPr lang="ru-RU" sz="1600" dirty="0"/>
              <a:t> є </a:t>
            </a:r>
            <a:r>
              <a:rPr lang="ru-RU" sz="1600" dirty="0" err="1"/>
              <a:t>основним</a:t>
            </a:r>
            <a:r>
              <a:rPr lang="ru-RU" sz="1600" dirty="0"/>
              <a:t> кормом для </a:t>
            </a:r>
            <a:r>
              <a:rPr lang="ru-RU" sz="1600" dirty="0" err="1"/>
              <a:t>верблюдів</a:t>
            </a:r>
            <a:r>
              <a:rPr lang="ru-RU" sz="1600" dirty="0"/>
              <a:t>, </a:t>
            </a:r>
            <a:r>
              <a:rPr lang="ru-RU" sz="1600" dirty="0" err="1"/>
              <a:t>овець</a:t>
            </a:r>
            <a:r>
              <a:rPr lang="ru-RU" sz="1600" dirty="0"/>
              <a:t> і </a:t>
            </a:r>
            <a:r>
              <a:rPr lang="ru-RU" sz="1600" dirty="0" err="1"/>
              <a:t>кіз</a:t>
            </a:r>
            <a:r>
              <a:rPr lang="ru-RU" sz="1600" dirty="0"/>
              <a:t>. </a:t>
            </a:r>
            <a:r>
              <a:rPr lang="ru-RU" sz="1600" dirty="0" err="1"/>
              <a:t>Більшість</a:t>
            </a:r>
            <a:r>
              <a:rPr lang="ru-RU" sz="1600" dirty="0"/>
              <a:t> дерев і </a:t>
            </a:r>
            <a:r>
              <a:rPr lang="ru-RU" sz="1600" dirty="0" err="1"/>
              <a:t>чагарників</a:t>
            </a:r>
            <a:r>
              <a:rPr lang="ru-RU" sz="1600" dirty="0"/>
              <a:t> </a:t>
            </a:r>
            <a:r>
              <a:rPr lang="ru-RU" sz="1600" dirty="0" err="1"/>
              <a:t>савани</a:t>
            </a:r>
            <a:r>
              <a:rPr lang="ru-RU" sz="1600" dirty="0"/>
              <a:t> </a:t>
            </a:r>
            <a:r>
              <a:rPr lang="ru-RU" sz="1600" dirty="0" err="1"/>
              <a:t>втрачає</a:t>
            </a:r>
            <a:r>
              <a:rPr lang="ru-RU" sz="1600" dirty="0"/>
              <a:t> </a:t>
            </a:r>
            <a:r>
              <a:rPr lang="ru-RU" sz="1600" dirty="0" err="1"/>
              <a:t>листя</a:t>
            </a:r>
            <a:r>
              <a:rPr lang="ru-RU" sz="1600" dirty="0"/>
              <a:t> на початку сухого сезону. У </a:t>
            </a:r>
            <a:r>
              <a:rPr lang="ru-RU" sz="1600" dirty="0" err="1"/>
              <a:t>період</a:t>
            </a:r>
            <a:r>
              <a:rPr lang="ru-RU" sz="1600" dirty="0"/>
              <a:t> </a:t>
            </a:r>
            <a:r>
              <a:rPr lang="ru-RU" sz="1600" dirty="0" err="1"/>
              <a:t>дощів</a:t>
            </a:r>
            <a:r>
              <a:rPr lang="ru-RU" sz="1600" dirty="0"/>
              <a:t> савана </a:t>
            </a:r>
            <a:r>
              <a:rPr lang="ru-RU" sz="1600" dirty="0" err="1"/>
              <a:t>покривається</a:t>
            </a:r>
            <a:r>
              <a:rPr lang="ru-RU" sz="1600" dirty="0"/>
              <a:t> </a:t>
            </a:r>
            <a:r>
              <a:rPr lang="ru-RU" sz="1600" dirty="0" err="1"/>
              <a:t>швидкозростаючою</a:t>
            </a:r>
            <a:r>
              <a:rPr lang="ru-RU" sz="1600" dirty="0"/>
              <a:t> травою </a:t>
            </a:r>
            <a:r>
              <a:rPr lang="ru-RU" sz="1600" dirty="0" err="1"/>
              <a:t>висотою</a:t>
            </a:r>
            <a:r>
              <a:rPr lang="ru-RU" sz="1600" dirty="0"/>
              <a:t> до </a:t>
            </a:r>
            <a:r>
              <a:rPr lang="ru-RU" sz="1600" dirty="0" err="1"/>
              <a:t>двох</a:t>
            </a:r>
            <a:r>
              <a:rPr lang="ru-RU" sz="1600" dirty="0"/>
              <a:t> </a:t>
            </a:r>
            <a:r>
              <a:rPr lang="ru-RU" sz="1600" dirty="0" err="1"/>
              <a:t>метрів</a:t>
            </a:r>
            <a:r>
              <a:rPr lang="ru-RU" sz="1600" dirty="0"/>
              <a:t>: </a:t>
            </a:r>
            <a:r>
              <a:rPr lang="ru-RU" sz="1600" dirty="0" err="1"/>
              <a:t>бороданем</a:t>
            </a:r>
            <a:r>
              <a:rPr lang="ru-RU" sz="1600" dirty="0"/>
              <a:t> і слоновою травою. </a:t>
            </a:r>
            <a:r>
              <a:rPr lang="ru-RU" sz="1600" dirty="0" err="1"/>
              <a:t>Рослинність</a:t>
            </a:r>
            <a:r>
              <a:rPr lang="ru-RU" sz="1600" dirty="0"/>
              <a:t> </a:t>
            </a:r>
            <a:r>
              <a:rPr lang="ru-RU" sz="1600" dirty="0" err="1"/>
              <a:t>напівпустель</a:t>
            </a:r>
            <a:r>
              <a:rPr lang="ru-RU" sz="1600" dirty="0"/>
              <a:t> сильно </a:t>
            </a:r>
            <a:r>
              <a:rPr lang="ru-RU" sz="1600" dirty="0" err="1"/>
              <a:t>страждає</a:t>
            </a:r>
            <a:r>
              <a:rPr lang="ru-RU" sz="1600" dirty="0"/>
              <a:t> </a:t>
            </a:r>
            <a:r>
              <a:rPr lang="ru-RU" sz="1600" dirty="0" err="1"/>
              <a:t>від</a:t>
            </a:r>
            <a:r>
              <a:rPr lang="ru-RU" sz="1600" dirty="0"/>
              <a:t> </a:t>
            </a:r>
            <a:r>
              <a:rPr lang="ru-RU" sz="1600" dirty="0" err="1"/>
              <a:t>випасу</a:t>
            </a:r>
            <a:r>
              <a:rPr lang="ru-RU" sz="1600" dirty="0"/>
              <a:t> </a:t>
            </a:r>
            <a:r>
              <a:rPr lang="ru-RU" sz="1600" dirty="0" err="1"/>
              <a:t>худоби</a:t>
            </a:r>
            <a:r>
              <a:rPr lang="ru-RU" sz="1600" dirty="0"/>
              <a:t> і </a:t>
            </a:r>
            <a:r>
              <a:rPr lang="ru-RU" sz="1600" dirty="0" err="1"/>
              <a:t>вирубки</a:t>
            </a:r>
            <a:r>
              <a:rPr lang="ru-RU" sz="1600" dirty="0"/>
              <a:t> на </a:t>
            </a:r>
            <a:r>
              <a:rPr lang="ru-RU" sz="1600" dirty="0" err="1"/>
              <a:t>паливо</a:t>
            </a:r>
            <a:r>
              <a:rPr lang="ru-RU" sz="1600" dirty="0"/>
              <a:t>. </a:t>
            </a:r>
            <a:r>
              <a:rPr lang="ru-RU" sz="1600" dirty="0" err="1"/>
              <a:t>Південь</a:t>
            </a:r>
            <a:r>
              <a:rPr lang="ru-RU" sz="1600" dirty="0"/>
              <a:t> </a:t>
            </a:r>
            <a:r>
              <a:rPr lang="ru-RU" sz="1600" dirty="0" err="1"/>
              <a:t>савани</a:t>
            </a:r>
            <a:r>
              <a:rPr lang="ru-RU" sz="1600" dirty="0"/>
              <a:t> </a:t>
            </a:r>
            <a:r>
              <a:rPr lang="ru-RU" sz="1600" dirty="0" err="1"/>
              <a:t>краще</a:t>
            </a:r>
            <a:r>
              <a:rPr lang="ru-RU" sz="1600" dirty="0"/>
              <a:t> </a:t>
            </a:r>
            <a:r>
              <a:rPr lang="ru-RU" sz="1600" dirty="0" err="1"/>
              <a:t>зрошується</a:t>
            </a:r>
            <a:r>
              <a:rPr lang="ru-RU" sz="1600" dirty="0"/>
              <a:t> в сезон </a:t>
            </a:r>
            <a:r>
              <a:rPr lang="ru-RU" sz="1600" dirty="0" err="1"/>
              <a:t>дощів</a:t>
            </a:r>
            <a:r>
              <a:rPr lang="ru-RU" sz="1600" dirty="0"/>
              <a:t>, тому </a:t>
            </a:r>
            <a:r>
              <a:rPr lang="ru-RU" sz="1600" dirty="0" err="1"/>
              <a:t>рослинність</a:t>
            </a:r>
            <a:r>
              <a:rPr lang="ru-RU" sz="1600" dirty="0"/>
              <a:t> тут </a:t>
            </a:r>
            <a:r>
              <a:rPr lang="ru-RU" sz="1600" dirty="0" err="1"/>
              <a:t>рясніше</a:t>
            </a:r>
            <a:r>
              <a:rPr lang="ru-RU" sz="1600" dirty="0"/>
              <a:t>: </a:t>
            </a:r>
            <a:r>
              <a:rPr lang="ru-RU" sz="1600" dirty="0" err="1"/>
              <a:t>ростуть</a:t>
            </a:r>
            <a:r>
              <a:rPr lang="ru-RU" sz="1600" dirty="0"/>
              <a:t> дерево ним, </a:t>
            </a:r>
            <a:r>
              <a:rPr lang="ru-RU" sz="1600" dirty="0" err="1"/>
              <a:t>завезене</a:t>
            </a:r>
            <a:r>
              <a:rPr lang="ru-RU" sz="1600" dirty="0"/>
              <a:t> з </a:t>
            </a:r>
            <a:r>
              <a:rPr lang="ru-RU" sz="1600" dirty="0" err="1"/>
              <a:t>Індії</a:t>
            </a:r>
            <a:r>
              <a:rPr lang="ru-RU" sz="1600" dirty="0"/>
              <a:t>, </a:t>
            </a:r>
            <a:r>
              <a:rPr lang="ru-RU" sz="1600" dirty="0" err="1"/>
              <a:t>сейба</a:t>
            </a:r>
            <a:r>
              <a:rPr lang="ru-RU" sz="1600" dirty="0"/>
              <a:t>, </a:t>
            </a:r>
            <a:r>
              <a:rPr lang="ru-RU" sz="1600" dirty="0" err="1"/>
              <a:t>або</a:t>
            </a:r>
            <a:r>
              <a:rPr lang="ru-RU" sz="1600" dirty="0"/>
              <a:t> </a:t>
            </a:r>
            <a:r>
              <a:rPr lang="ru-RU" sz="1600" dirty="0" err="1"/>
              <a:t>бавовняне</a:t>
            </a:r>
            <a:r>
              <a:rPr lang="ru-RU" sz="1600" dirty="0"/>
              <a:t> дерево, </a:t>
            </a:r>
            <a:r>
              <a:rPr lang="ru-RU" sz="1600" dirty="0" err="1"/>
              <a:t>баобаби</a:t>
            </a:r>
            <a:r>
              <a:rPr lang="ru-RU" sz="1600" dirty="0"/>
              <a:t>, ши. </a:t>
            </a:r>
            <a:r>
              <a:rPr lang="ru-RU" sz="1600" dirty="0" err="1"/>
              <a:t>Найбільш</a:t>
            </a:r>
            <a:r>
              <a:rPr lang="ru-RU" sz="1600" dirty="0"/>
              <a:t> </a:t>
            </a:r>
            <a:r>
              <a:rPr lang="ru-RU" sz="1600" dirty="0" err="1"/>
              <a:t>багата</a:t>
            </a:r>
            <a:r>
              <a:rPr lang="ru-RU" sz="1600" dirty="0"/>
              <a:t> і </a:t>
            </a:r>
            <a:r>
              <a:rPr lang="ru-RU" sz="1600" dirty="0" err="1"/>
              <a:t>різноманітна</a:t>
            </a:r>
            <a:r>
              <a:rPr lang="ru-RU" sz="1600" dirty="0"/>
              <a:t> флора </a:t>
            </a:r>
            <a:r>
              <a:rPr lang="ru-RU" sz="1600" dirty="0" err="1"/>
              <a:t>берегів</a:t>
            </a:r>
            <a:r>
              <a:rPr lang="ru-RU" sz="1600" dirty="0"/>
              <a:t> </a:t>
            </a:r>
            <a:r>
              <a:rPr lang="ru-RU" sz="1600" dirty="0" err="1"/>
              <a:t>річки</a:t>
            </a:r>
            <a:r>
              <a:rPr lang="ru-RU" sz="1600" dirty="0"/>
              <a:t> </a:t>
            </a:r>
            <a:r>
              <a:rPr lang="ru-RU" sz="1600" dirty="0" err="1"/>
              <a:t>Нігер</a:t>
            </a:r>
            <a:r>
              <a:rPr lang="ru-RU" sz="1600" dirty="0"/>
              <a:t>. З дерев тут </a:t>
            </a:r>
            <a:r>
              <a:rPr lang="ru-RU" sz="1600" dirty="0" err="1"/>
              <a:t>ростуть</a:t>
            </a:r>
            <a:r>
              <a:rPr lang="ru-RU" sz="1600" dirty="0"/>
              <a:t> манго і </a:t>
            </a:r>
            <a:r>
              <a:rPr lang="ru-RU" sz="1600" dirty="0" err="1"/>
              <a:t>папайї</a:t>
            </a:r>
            <a:r>
              <a:rPr lang="ru-RU" sz="1600" dirty="0"/>
              <a:t>,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/>
              <a:t>дають</a:t>
            </a:r>
            <a:r>
              <a:rPr lang="ru-RU" sz="1600" dirty="0"/>
              <a:t> </a:t>
            </a:r>
            <a:r>
              <a:rPr lang="ru-RU" sz="1600" dirty="0" err="1"/>
              <a:t>соковиті</a:t>
            </a:r>
            <a:r>
              <a:rPr lang="ru-RU" sz="1600" dirty="0"/>
              <a:t> плоди, </a:t>
            </a:r>
            <a:r>
              <a:rPr lang="ru-RU" sz="1600" dirty="0" err="1"/>
              <a:t>акації</a:t>
            </a:r>
            <a:r>
              <a:rPr lang="ru-RU" sz="1600" dirty="0"/>
              <a:t> і </a:t>
            </a:r>
            <a:r>
              <a:rPr lang="ru-RU" sz="1600" dirty="0" err="1"/>
              <a:t>пальми</a:t>
            </a:r>
            <a:r>
              <a:rPr lang="ru-RU" sz="1600" dirty="0"/>
              <a:t>. У </a:t>
            </a:r>
            <a:r>
              <a:rPr lang="ru-RU" sz="1600" dirty="0" err="1"/>
              <a:t>заплаві</a:t>
            </a:r>
            <a:r>
              <a:rPr lang="ru-RU" sz="1600" dirty="0"/>
              <a:t> </a:t>
            </a:r>
            <a:r>
              <a:rPr lang="ru-RU" sz="1600" dirty="0" err="1"/>
              <a:t>річки</a:t>
            </a:r>
            <a:r>
              <a:rPr lang="ru-RU" sz="1600" dirty="0"/>
              <a:t> росте </a:t>
            </a:r>
            <a:r>
              <a:rPr lang="ru-RU" sz="1600" dirty="0" smtClean="0"/>
              <a:t>бамбук.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409226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3356992"/>
            <a:ext cx="8784976" cy="3168352"/>
          </a:xfrm>
        </p:spPr>
        <p:txBody>
          <a:bodyPr>
            <a:normAutofit/>
          </a:bodyPr>
          <a:lstStyle/>
          <a:p>
            <a:pPr algn="just"/>
            <a:r>
              <a:rPr lang="uk-UA" sz="2000" dirty="0" smtClean="0"/>
              <a:t>Фауна</a:t>
            </a:r>
          </a:p>
          <a:p>
            <a:pPr marL="0" indent="0" algn="just">
              <a:buNone/>
            </a:pPr>
            <a:r>
              <a:rPr lang="ru-RU" sz="1600" dirty="0"/>
              <a:t>У </a:t>
            </a:r>
            <a:r>
              <a:rPr lang="ru-RU" sz="1600" dirty="0" err="1"/>
              <a:t>Нігері</a:t>
            </a:r>
            <a:r>
              <a:rPr lang="ru-RU" sz="1600" dirty="0"/>
              <a:t> </a:t>
            </a:r>
            <a:r>
              <a:rPr lang="ru-RU" sz="1600" dirty="0" err="1"/>
              <a:t>мешкає</a:t>
            </a:r>
            <a:r>
              <a:rPr lang="ru-RU" sz="1600" dirty="0"/>
              <a:t> </a:t>
            </a:r>
            <a:r>
              <a:rPr lang="ru-RU" sz="1600" dirty="0" err="1"/>
              <a:t>безліч</a:t>
            </a:r>
            <a:r>
              <a:rPr lang="ru-RU" sz="1600" dirty="0"/>
              <a:t> комах, </a:t>
            </a:r>
            <a:r>
              <a:rPr lang="ru-RU" sz="1600" dirty="0" err="1"/>
              <a:t>великої</a:t>
            </a:r>
            <a:r>
              <a:rPr lang="ru-RU" sz="1600" dirty="0"/>
              <a:t> </a:t>
            </a:r>
            <a:r>
              <a:rPr lang="ru-RU" sz="1600" dirty="0" err="1"/>
              <a:t>шкоди</a:t>
            </a:r>
            <a:r>
              <a:rPr lang="ru-RU" sz="1600" dirty="0"/>
              <a:t> </a:t>
            </a:r>
            <a:r>
              <a:rPr lang="ru-RU" sz="1600" dirty="0" err="1"/>
              <a:t>господарству</a:t>
            </a:r>
            <a:r>
              <a:rPr lang="ru-RU" sz="1600" dirty="0"/>
              <a:t> </a:t>
            </a:r>
            <a:r>
              <a:rPr lang="ru-RU" sz="1600" dirty="0" err="1"/>
              <a:t>приносять</a:t>
            </a:r>
            <a:r>
              <a:rPr lang="ru-RU" sz="1600" dirty="0"/>
              <a:t> </a:t>
            </a:r>
            <a:r>
              <a:rPr lang="ru-RU" sz="1600" dirty="0" err="1"/>
              <a:t>москіти</a:t>
            </a:r>
            <a:r>
              <a:rPr lang="ru-RU" sz="1600" dirty="0"/>
              <a:t>, сарана і </a:t>
            </a:r>
            <a:r>
              <a:rPr lang="ru-RU" sz="1600" dirty="0" err="1"/>
              <a:t>терміти</a:t>
            </a:r>
            <a:r>
              <a:rPr lang="ru-RU" sz="1600" dirty="0"/>
              <a:t>. </a:t>
            </a:r>
            <a:r>
              <a:rPr lang="ru-RU" sz="1600" dirty="0" err="1"/>
              <a:t>Нігер</a:t>
            </a:r>
            <a:r>
              <a:rPr lang="ru-RU" sz="1600" dirty="0"/>
              <a:t>, </a:t>
            </a:r>
            <a:r>
              <a:rPr lang="ru-RU" sz="1600" dirty="0" err="1"/>
              <a:t>інші</a:t>
            </a:r>
            <a:r>
              <a:rPr lang="ru-RU" sz="1600" dirty="0"/>
              <a:t> </a:t>
            </a:r>
            <a:r>
              <a:rPr lang="ru-RU" sz="1600" dirty="0" err="1"/>
              <a:t>річки</a:t>
            </a:r>
            <a:r>
              <a:rPr lang="ru-RU" sz="1600" dirty="0"/>
              <a:t>, а </a:t>
            </a:r>
            <a:r>
              <a:rPr lang="ru-RU" sz="1600" dirty="0" err="1"/>
              <a:t>також</a:t>
            </a:r>
            <a:r>
              <a:rPr lang="ru-RU" sz="1600" dirty="0"/>
              <a:t> озера </a:t>
            </a:r>
            <a:r>
              <a:rPr lang="ru-RU" sz="1600" dirty="0" err="1"/>
              <a:t>багаті</a:t>
            </a:r>
            <a:r>
              <a:rPr lang="ru-RU" sz="1600" dirty="0"/>
              <a:t> </a:t>
            </a:r>
            <a:r>
              <a:rPr lang="ru-RU" sz="1600" dirty="0" err="1"/>
              <a:t>рибою</a:t>
            </a:r>
            <a:r>
              <a:rPr lang="ru-RU" sz="1600" dirty="0"/>
              <a:t>. </a:t>
            </a:r>
            <a:r>
              <a:rPr lang="ru-RU" sz="1600" dirty="0" err="1"/>
              <a:t>Різноманітні</a:t>
            </a:r>
            <a:r>
              <a:rPr lang="ru-RU" sz="1600" dirty="0"/>
              <a:t> </a:t>
            </a:r>
            <a:r>
              <a:rPr lang="ru-RU" sz="1600" dirty="0" err="1"/>
              <a:t>рептилії</a:t>
            </a:r>
            <a:r>
              <a:rPr lang="ru-RU" sz="1600" dirty="0"/>
              <a:t> </a:t>
            </a:r>
            <a:r>
              <a:rPr lang="ru-RU" sz="1600" dirty="0" err="1"/>
              <a:t>савани</a:t>
            </a:r>
            <a:r>
              <a:rPr lang="ru-RU" sz="1600" dirty="0"/>
              <a:t>: </a:t>
            </a:r>
            <a:r>
              <a:rPr lang="ru-RU" sz="1600" dirty="0" err="1"/>
              <a:t>змії</a:t>
            </a:r>
            <a:r>
              <a:rPr lang="ru-RU" sz="1600" dirty="0"/>
              <a:t> та </a:t>
            </a:r>
            <a:r>
              <a:rPr lang="ru-RU" sz="1600" dirty="0" err="1"/>
              <a:t>ящірки</a:t>
            </a:r>
            <a:r>
              <a:rPr lang="ru-RU" sz="1600" dirty="0"/>
              <a:t>, </a:t>
            </a:r>
            <a:r>
              <a:rPr lang="ru-RU" sz="1600" dirty="0" err="1"/>
              <a:t>від</a:t>
            </a:r>
            <a:r>
              <a:rPr lang="ru-RU" sz="1600" dirty="0"/>
              <a:t> </a:t>
            </a:r>
            <a:r>
              <a:rPr lang="ru-RU" sz="1600" dirty="0" err="1"/>
              <a:t>геконів</a:t>
            </a:r>
            <a:r>
              <a:rPr lang="ru-RU" sz="1600" dirty="0"/>
              <a:t> до великих </a:t>
            </a:r>
            <a:r>
              <a:rPr lang="ru-RU" sz="1600" dirty="0" err="1"/>
              <a:t>варанів</a:t>
            </a:r>
            <a:r>
              <a:rPr lang="ru-RU" sz="1600" dirty="0"/>
              <a:t>, в </a:t>
            </a:r>
            <a:r>
              <a:rPr lang="ru-RU" sz="1600" dirty="0" err="1"/>
              <a:t>річці</a:t>
            </a:r>
            <a:r>
              <a:rPr lang="ru-RU" sz="1600" dirty="0"/>
              <a:t> </a:t>
            </a:r>
            <a:r>
              <a:rPr lang="ru-RU" sz="1600" dirty="0" err="1"/>
              <a:t>Нігер</a:t>
            </a:r>
            <a:r>
              <a:rPr lang="ru-RU" sz="1600" dirty="0"/>
              <a:t> </a:t>
            </a:r>
            <a:r>
              <a:rPr lang="ru-RU" sz="1600" dirty="0" err="1"/>
              <a:t>водяться</a:t>
            </a:r>
            <a:r>
              <a:rPr lang="ru-RU" sz="1600" dirty="0"/>
              <a:t> </a:t>
            </a:r>
            <a:r>
              <a:rPr lang="ru-RU" sz="1600" dirty="0" err="1"/>
              <a:t>крокодили</a:t>
            </a:r>
            <a:r>
              <a:rPr lang="ru-RU" sz="1600" dirty="0"/>
              <a:t>. З </a:t>
            </a:r>
            <a:r>
              <a:rPr lang="ru-RU" sz="1600" dirty="0" err="1"/>
              <a:t>птахів</a:t>
            </a:r>
            <a:r>
              <a:rPr lang="ru-RU" sz="1600" dirty="0"/>
              <a:t> </a:t>
            </a:r>
            <a:r>
              <a:rPr lang="ru-RU" sz="1600" dirty="0" err="1"/>
              <a:t>численні</a:t>
            </a:r>
            <a:r>
              <a:rPr lang="ru-RU" sz="1600" dirty="0"/>
              <a:t> </a:t>
            </a:r>
            <a:r>
              <a:rPr lang="ru-RU" sz="1600" dirty="0" err="1"/>
              <a:t>страуси</a:t>
            </a:r>
            <a:r>
              <a:rPr lang="ru-RU" sz="1600" dirty="0"/>
              <a:t>, </a:t>
            </a:r>
            <a:r>
              <a:rPr lang="ru-RU" sz="1600" dirty="0" err="1"/>
              <a:t>орли</a:t>
            </a:r>
            <a:r>
              <a:rPr lang="ru-RU" sz="1600" dirty="0"/>
              <a:t>, </a:t>
            </a:r>
            <a:r>
              <a:rPr lang="ru-RU" sz="1600" dirty="0" err="1"/>
              <a:t>білоголові</a:t>
            </a:r>
            <a:r>
              <a:rPr lang="ru-RU" sz="1600" dirty="0"/>
              <a:t> </a:t>
            </a:r>
            <a:r>
              <a:rPr lang="ru-RU" sz="1600" dirty="0" err="1"/>
              <a:t>грифи</a:t>
            </a:r>
            <a:r>
              <a:rPr lang="ru-RU" sz="1600" dirty="0"/>
              <a:t>, </a:t>
            </a:r>
            <a:r>
              <a:rPr lang="ru-RU" sz="1600" dirty="0" err="1"/>
              <a:t>шуліки</a:t>
            </a:r>
            <a:r>
              <a:rPr lang="ru-RU" sz="1600" dirty="0"/>
              <a:t>. У </a:t>
            </a:r>
            <a:r>
              <a:rPr lang="ru-RU" sz="1600" dirty="0" err="1"/>
              <a:t>південній</a:t>
            </a:r>
            <a:r>
              <a:rPr lang="ru-RU" sz="1600" dirty="0"/>
              <a:t> </a:t>
            </a:r>
            <a:r>
              <a:rPr lang="ru-RU" sz="1600" dirty="0" err="1"/>
              <a:t>савані</a:t>
            </a:r>
            <a:r>
              <a:rPr lang="ru-RU" sz="1600" dirty="0"/>
              <a:t> </a:t>
            </a:r>
            <a:r>
              <a:rPr lang="ru-RU" sz="1600" dirty="0" err="1"/>
              <a:t>мешкають</a:t>
            </a:r>
            <a:r>
              <a:rPr lang="ru-RU" sz="1600" dirty="0"/>
              <a:t> качки, гуси, кулики, </a:t>
            </a:r>
            <a:r>
              <a:rPr lang="ru-RU" sz="1600" dirty="0" err="1"/>
              <a:t>чаплі</a:t>
            </a:r>
            <a:r>
              <a:rPr lang="ru-RU" sz="1600" dirty="0"/>
              <a:t>, </a:t>
            </a:r>
            <a:r>
              <a:rPr lang="ru-RU" sz="1600" dirty="0" err="1"/>
              <a:t>журавлі</a:t>
            </a:r>
            <a:r>
              <a:rPr lang="ru-RU" sz="1600" dirty="0"/>
              <a:t>, </a:t>
            </a:r>
            <a:r>
              <a:rPr lang="ru-RU" sz="1600" dirty="0" err="1"/>
              <a:t>ібіси</a:t>
            </a:r>
            <a:r>
              <a:rPr lang="ru-RU" sz="1600" dirty="0"/>
              <a:t>, </a:t>
            </a:r>
            <a:r>
              <a:rPr lang="ru-RU" sz="1600" dirty="0" err="1"/>
              <a:t>лелеки</a:t>
            </a:r>
            <a:r>
              <a:rPr lang="ru-RU" sz="1600" dirty="0"/>
              <a:t>, марабу. З </a:t>
            </a:r>
            <a:r>
              <a:rPr lang="ru-RU" sz="1600" dirty="0" err="1"/>
              <a:t>жовтня</a:t>
            </a:r>
            <a:r>
              <a:rPr lang="ru-RU" sz="1600" dirty="0"/>
              <a:t> по </a:t>
            </a:r>
            <a:r>
              <a:rPr lang="ru-RU" sz="1600" dirty="0" err="1"/>
              <a:t>березень</a:t>
            </a:r>
            <a:r>
              <a:rPr lang="ru-RU" sz="1600" dirty="0"/>
              <a:t> в </a:t>
            </a:r>
            <a:r>
              <a:rPr lang="ru-RU" sz="1600" dirty="0" err="1"/>
              <a:t>Нігері</a:t>
            </a:r>
            <a:r>
              <a:rPr lang="ru-RU" sz="1600" dirty="0"/>
              <a:t> </a:t>
            </a:r>
            <a:r>
              <a:rPr lang="ru-RU" sz="1600" dirty="0" err="1"/>
              <a:t>зимують</a:t>
            </a:r>
            <a:r>
              <a:rPr lang="ru-RU" sz="1600" dirty="0"/>
              <a:t> </a:t>
            </a:r>
            <a:r>
              <a:rPr lang="ru-RU" sz="1600" dirty="0" err="1"/>
              <a:t>перелітні</a:t>
            </a:r>
            <a:r>
              <a:rPr lang="ru-RU" sz="1600" dirty="0"/>
              <a:t> птахи з </a:t>
            </a:r>
            <a:r>
              <a:rPr lang="ru-RU" sz="1600" dirty="0" err="1"/>
              <a:t>півночі</a:t>
            </a:r>
            <a:r>
              <a:rPr lang="ru-RU" sz="1600" dirty="0"/>
              <a:t>, в тому </a:t>
            </a:r>
            <a:r>
              <a:rPr lang="ru-RU" sz="1600" dirty="0" err="1"/>
              <a:t>числі</a:t>
            </a:r>
            <a:r>
              <a:rPr lang="ru-RU" sz="1600" dirty="0"/>
              <a:t> і з </a:t>
            </a:r>
            <a:r>
              <a:rPr lang="ru-RU" sz="1600" dirty="0" err="1"/>
              <a:t>Європи</a:t>
            </a:r>
            <a:r>
              <a:rPr lang="ru-RU" sz="1600" dirty="0"/>
              <a:t>. У </a:t>
            </a:r>
            <a:r>
              <a:rPr lang="ru-RU" sz="1600" dirty="0" err="1"/>
              <a:t>пустелі</a:t>
            </a:r>
            <a:r>
              <a:rPr lang="ru-RU" sz="1600" dirty="0"/>
              <a:t> </a:t>
            </a:r>
            <a:r>
              <a:rPr lang="ru-RU" sz="1600" dirty="0" err="1"/>
              <a:t>водяться</a:t>
            </a:r>
            <a:r>
              <a:rPr lang="ru-RU" sz="1600" dirty="0"/>
              <a:t> </a:t>
            </a:r>
            <a:r>
              <a:rPr lang="ru-RU" sz="1600" dirty="0" err="1"/>
              <a:t>антилопи</a:t>
            </a:r>
            <a:r>
              <a:rPr lang="ru-RU" sz="1600" dirty="0"/>
              <a:t> </a:t>
            </a:r>
            <a:r>
              <a:rPr lang="ru-RU" sz="1600" dirty="0" err="1"/>
              <a:t>орикс</a:t>
            </a:r>
            <a:r>
              <a:rPr lang="ru-RU" sz="1600" dirty="0"/>
              <a:t> і </a:t>
            </a:r>
            <a:r>
              <a:rPr lang="ru-RU" sz="1600" dirty="0" err="1"/>
              <a:t>аддакс</a:t>
            </a:r>
            <a:r>
              <a:rPr lang="ru-RU" sz="1600" dirty="0"/>
              <a:t>, в </a:t>
            </a:r>
            <a:r>
              <a:rPr lang="ru-RU" sz="1600" dirty="0" err="1"/>
              <a:t>савані</a:t>
            </a:r>
            <a:r>
              <a:rPr lang="ru-RU" sz="1600" dirty="0"/>
              <a:t> </a:t>
            </a:r>
            <a:r>
              <a:rPr lang="ru-RU" sz="1600" dirty="0" err="1"/>
              <a:t>також</a:t>
            </a:r>
            <a:r>
              <a:rPr lang="ru-RU" sz="1600" dirty="0"/>
              <a:t> </a:t>
            </a:r>
            <a:r>
              <a:rPr lang="ru-RU" sz="1600" dirty="0" err="1"/>
              <a:t>зустрічаються</a:t>
            </a:r>
            <a:r>
              <a:rPr lang="ru-RU" sz="1600" dirty="0"/>
              <a:t> </a:t>
            </a:r>
            <a:r>
              <a:rPr lang="ru-RU" sz="1600" dirty="0" err="1"/>
              <a:t>газелі</a:t>
            </a:r>
            <a:r>
              <a:rPr lang="ru-RU" sz="1600" dirty="0"/>
              <a:t> дама і </a:t>
            </a:r>
            <a:r>
              <a:rPr lang="ru-RU" sz="1600" dirty="0" err="1"/>
              <a:t>Корін</a:t>
            </a:r>
            <a:r>
              <a:rPr lang="ru-RU" sz="1600" dirty="0"/>
              <a:t>, </a:t>
            </a:r>
            <a:r>
              <a:rPr lang="ru-RU" sz="1600" dirty="0" err="1"/>
              <a:t>гепарди</a:t>
            </a:r>
            <a:r>
              <a:rPr lang="ru-RU" sz="1600" dirty="0"/>
              <a:t>, </a:t>
            </a:r>
            <a:r>
              <a:rPr lang="ru-RU" sz="1600" dirty="0" err="1"/>
              <a:t>гієни</a:t>
            </a:r>
            <a:r>
              <a:rPr lang="ru-RU" sz="1600" dirty="0"/>
              <a:t> і </a:t>
            </a:r>
            <a:r>
              <a:rPr lang="ru-RU" sz="1600" dirty="0" err="1"/>
              <a:t>шакали</a:t>
            </a:r>
            <a:r>
              <a:rPr lang="ru-RU" sz="1600" dirty="0"/>
              <a:t>. У </a:t>
            </a:r>
            <a:r>
              <a:rPr lang="ru-RU" sz="1600" dirty="0" err="1"/>
              <a:t>південній</a:t>
            </a:r>
            <a:r>
              <a:rPr lang="ru-RU" sz="1600" dirty="0"/>
              <a:t> </a:t>
            </a:r>
            <a:r>
              <a:rPr lang="ru-RU" sz="1600" dirty="0" err="1"/>
              <a:t>савані</a:t>
            </a:r>
            <a:r>
              <a:rPr lang="ru-RU" sz="1600" dirty="0"/>
              <a:t>, через </a:t>
            </a:r>
            <a:r>
              <a:rPr lang="ru-RU" sz="1600" dirty="0" err="1"/>
              <a:t>освоєння</a:t>
            </a:r>
            <a:r>
              <a:rPr lang="ru-RU" sz="1600" dirty="0"/>
              <a:t> </a:t>
            </a:r>
            <a:r>
              <a:rPr lang="ru-RU" sz="1600" dirty="0" err="1"/>
              <a:t>людиною</a:t>
            </a:r>
            <a:r>
              <a:rPr lang="ru-RU" sz="1600" dirty="0"/>
              <a:t>, </a:t>
            </a:r>
            <a:r>
              <a:rPr lang="ru-RU" sz="1600" dirty="0" err="1"/>
              <a:t>залишилося</a:t>
            </a:r>
            <a:r>
              <a:rPr lang="ru-RU" sz="1600" dirty="0"/>
              <a:t> не так </a:t>
            </a:r>
            <a:r>
              <a:rPr lang="ru-RU" sz="1600" dirty="0" err="1"/>
              <a:t>багато</a:t>
            </a:r>
            <a:r>
              <a:rPr lang="ru-RU" sz="1600" dirty="0"/>
              <a:t> </a:t>
            </a:r>
            <a:r>
              <a:rPr lang="ru-RU" sz="1600" dirty="0" err="1"/>
              <a:t>місць</a:t>
            </a:r>
            <a:r>
              <a:rPr lang="ru-RU" sz="1600" dirty="0"/>
              <a:t> </a:t>
            </a:r>
            <a:r>
              <a:rPr lang="ru-RU" sz="1600" dirty="0" err="1"/>
              <a:t>проживання</a:t>
            </a:r>
            <a:r>
              <a:rPr lang="ru-RU" sz="1600" dirty="0"/>
              <a:t> великих </a:t>
            </a:r>
            <a:r>
              <a:rPr lang="ru-RU" sz="1600" dirty="0" err="1"/>
              <a:t>ссавців</a:t>
            </a:r>
            <a:r>
              <a:rPr lang="ru-RU" sz="1600" dirty="0"/>
              <a:t>. Все ж тут </a:t>
            </a:r>
            <a:r>
              <a:rPr lang="ru-RU" sz="1600" dirty="0" err="1"/>
              <a:t>можна</a:t>
            </a:r>
            <a:r>
              <a:rPr lang="ru-RU" sz="1600" dirty="0"/>
              <a:t> </a:t>
            </a:r>
            <a:r>
              <a:rPr lang="ru-RU" sz="1600" dirty="0" err="1"/>
              <a:t>зустріти</a:t>
            </a:r>
            <a:r>
              <a:rPr lang="ru-RU" sz="1600" dirty="0"/>
              <a:t> </a:t>
            </a:r>
            <a:r>
              <a:rPr lang="ru-RU" sz="1600" dirty="0" err="1"/>
              <a:t>жирафів</a:t>
            </a:r>
            <a:r>
              <a:rPr lang="ru-RU" sz="1600" dirty="0"/>
              <a:t>, антилоп, </a:t>
            </a:r>
            <a:r>
              <a:rPr lang="ru-RU" sz="1600" dirty="0" err="1"/>
              <a:t>кабанів</a:t>
            </a:r>
            <a:r>
              <a:rPr lang="ru-RU" sz="1600" dirty="0"/>
              <a:t>, </a:t>
            </a:r>
            <a:r>
              <a:rPr lang="ru-RU" sz="1600" dirty="0" err="1"/>
              <a:t>левів</a:t>
            </a:r>
            <a:r>
              <a:rPr lang="ru-RU" sz="1600" dirty="0"/>
              <a:t>. </a:t>
            </a:r>
            <a:r>
              <a:rPr lang="ru-RU" sz="1600" dirty="0" err="1"/>
              <a:t>Біля</a:t>
            </a:r>
            <a:r>
              <a:rPr lang="ru-RU" sz="1600" dirty="0"/>
              <a:t> озера Чад і на </a:t>
            </a:r>
            <a:r>
              <a:rPr lang="ru-RU" sz="1600" dirty="0" err="1"/>
              <a:t>правобережжі</a:t>
            </a:r>
            <a:r>
              <a:rPr lang="ru-RU" sz="1600" dirty="0"/>
              <a:t> </a:t>
            </a:r>
            <a:r>
              <a:rPr lang="ru-RU" sz="1600" dirty="0" err="1"/>
              <a:t>річки</a:t>
            </a:r>
            <a:r>
              <a:rPr lang="ru-RU" sz="1600" dirty="0"/>
              <a:t> </a:t>
            </a:r>
            <a:r>
              <a:rPr lang="ru-RU" sz="1600" dirty="0" err="1"/>
              <a:t>Нігер</a:t>
            </a:r>
            <a:r>
              <a:rPr lang="ru-RU" sz="1600" dirty="0"/>
              <a:t> </a:t>
            </a:r>
            <a:r>
              <a:rPr lang="ru-RU" sz="1600" dirty="0" err="1"/>
              <a:t>кочують</a:t>
            </a:r>
            <a:r>
              <a:rPr lang="ru-RU" sz="1600" dirty="0"/>
              <a:t> два </a:t>
            </a:r>
            <a:r>
              <a:rPr lang="ru-RU" sz="1600" dirty="0" err="1"/>
              <a:t>стадія</a:t>
            </a:r>
            <a:r>
              <a:rPr lang="ru-RU" sz="1600" dirty="0"/>
              <a:t> </a:t>
            </a:r>
            <a:r>
              <a:rPr lang="ru-RU" sz="1600" dirty="0" err="1"/>
              <a:t>слонів</a:t>
            </a:r>
            <a:r>
              <a:rPr lang="ru-RU" sz="1600" dirty="0"/>
              <a:t>, а в </a:t>
            </a:r>
            <a:r>
              <a:rPr lang="ru-RU" sz="1600" dirty="0" err="1"/>
              <a:t>самій</a:t>
            </a:r>
            <a:r>
              <a:rPr lang="ru-RU" sz="1600" dirty="0"/>
              <a:t> </a:t>
            </a:r>
            <a:r>
              <a:rPr lang="ru-RU" sz="1600" dirty="0" err="1"/>
              <a:t>річці</a:t>
            </a:r>
            <a:r>
              <a:rPr lang="ru-RU" sz="1600" dirty="0"/>
              <a:t> </a:t>
            </a:r>
            <a:r>
              <a:rPr lang="ru-RU" sz="1600" dirty="0" err="1"/>
              <a:t>водяться</a:t>
            </a:r>
            <a:r>
              <a:rPr lang="ru-RU" sz="1600" dirty="0"/>
              <a:t> </a:t>
            </a:r>
            <a:r>
              <a:rPr lang="ru-RU" sz="1600" dirty="0" err="1"/>
              <a:t>бегемоти</a:t>
            </a:r>
            <a:r>
              <a:rPr lang="ru-RU" sz="1600" dirty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546642"/>
            <a:ext cx="1440160" cy="166813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8834" y="404664"/>
            <a:ext cx="2721980" cy="181011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218093"/>
            <a:ext cx="2664296" cy="177175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2959" y="1790532"/>
            <a:ext cx="2734896" cy="182212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956707"/>
            <a:ext cx="2627784" cy="1747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369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1340768"/>
            <a:ext cx="8784975" cy="5328592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uk-UA" sz="2200" dirty="0" smtClean="0"/>
              <a:t>Політичний устрій</a:t>
            </a:r>
          </a:p>
          <a:p>
            <a:pPr marL="0" indent="0" algn="just">
              <a:buNone/>
            </a:pPr>
            <a:r>
              <a:rPr lang="ru-RU" sz="1700" dirty="0" err="1"/>
              <a:t>Державний</a:t>
            </a:r>
            <a:r>
              <a:rPr lang="ru-RU" sz="1700" dirty="0"/>
              <a:t> лад </a:t>
            </a:r>
            <a:r>
              <a:rPr lang="ru-RU" sz="1700" dirty="0" err="1"/>
              <a:t>Нігеру</a:t>
            </a:r>
            <a:r>
              <a:rPr lang="ru-RU" sz="1700" dirty="0"/>
              <a:t> — </a:t>
            </a:r>
            <a:r>
              <a:rPr lang="ru-RU" sz="1700" dirty="0" err="1"/>
              <a:t>республіка</a:t>
            </a:r>
            <a:r>
              <a:rPr lang="ru-RU" sz="1700" dirty="0"/>
              <a:t>. Глава </a:t>
            </a:r>
            <a:r>
              <a:rPr lang="ru-RU" sz="1700" dirty="0" err="1"/>
              <a:t>держави</a:t>
            </a:r>
            <a:r>
              <a:rPr lang="ru-RU" sz="1700" dirty="0"/>
              <a:t> — ​​президент </a:t>
            </a:r>
            <a:r>
              <a:rPr lang="ru-RU" sz="1700" dirty="0" err="1"/>
              <a:t>Махамад</a:t>
            </a:r>
            <a:r>
              <a:rPr lang="ru-RU" sz="1700" dirty="0"/>
              <a:t> </a:t>
            </a:r>
            <a:r>
              <a:rPr lang="ru-RU" sz="1700" dirty="0" err="1"/>
              <a:t>Іссуфу</a:t>
            </a:r>
            <a:r>
              <a:rPr lang="ru-RU" sz="1700" dirty="0"/>
              <a:t> (з 7 </a:t>
            </a:r>
            <a:r>
              <a:rPr lang="ru-RU" sz="1700" dirty="0" err="1"/>
              <a:t>квітня</a:t>
            </a:r>
            <a:r>
              <a:rPr lang="ru-RU" sz="1700" dirty="0"/>
              <a:t> 2011</a:t>
            </a:r>
            <a:r>
              <a:rPr lang="ru-RU" sz="1700" dirty="0" smtClean="0"/>
              <a:t>).</a:t>
            </a:r>
            <a:endParaRPr lang="ru-RU" sz="1700" dirty="0"/>
          </a:p>
          <a:p>
            <a:pPr marL="0" indent="0" algn="just">
              <a:buNone/>
            </a:pPr>
            <a:r>
              <a:rPr lang="ru-RU" sz="1700" dirty="0"/>
              <a:t>Парламент — однопалатна </a:t>
            </a:r>
            <a:r>
              <a:rPr lang="ru-RU" sz="1700" dirty="0" err="1"/>
              <a:t>Національна</a:t>
            </a:r>
            <a:r>
              <a:rPr lang="ru-RU" sz="1700" dirty="0"/>
              <a:t> </a:t>
            </a:r>
            <a:r>
              <a:rPr lang="ru-RU" sz="1700" dirty="0" err="1"/>
              <a:t>Асамблея</a:t>
            </a:r>
            <a:r>
              <a:rPr lang="ru-RU" sz="1700" dirty="0"/>
              <a:t> (113 </a:t>
            </a:r>
            <a:r>
              <a:rPr lang="ru-RU" sz="1700" dirty="0" err="1"/>
              <a:t>депутатів</a:t>
            </a:r>
            <a:r>
              <a:rPr lang="ru-RU" sz="1700" dirty="0"/>
              <a:t>, </a:t>
            </a:r>
            <a:r>
              <a:rPr lang="ru-RU" sz="1700" dirty="0" err="1"/>
              <a:t>що</a:t>
            </a:r>
            <a:r>
              <a:rPr lang="ru-RU" sz="1700" dirty="0"/>
              <a:t> </a:t>
            </a:r>
            <a:r>
              <a:rPr lang="ru-RU" sz="1700" dirty="0" err="1"/>
              <a:t>обираються</a:t>
            </a:r>
            <a:r>
              <a:rPr lang="ru-RU" sz="1700" dirty="0"/>
              <a:t> </a:t>
            </a:r>
            <a:r>
              <a:rPr lang="ru-RU" sz="1700" dirty="0" err="1"/>
              <a:t>населенням</a:t>
            </a:r>
            <a:r>
              <a:rPr lang="ru-RU" sz="1700" dirty="0"/>
              <a:t> на 5-річний </a:t>
            </a:r>
            <a:r>
              <a:rPr lang="ru-RU" sz="1700" dirty="0" err="1"/>
              <a:t>термін</a:t>
            </a:r>
            <a:r>
              <a:rPr lang="ru-RU" sz="1700" dirty="0" smtClean="0"/>
              <a:t>).</a:t>
            </a:r>
            <a:endParaRPr lang="ru-RU" sz="1700" dirty="0"/>
          </a:p>
          <a:p>
            <a:pPr marL="0" indent="0" algn="just">
              <a:buNone/>
            </a:pPr>
            <a:r>
              <a:rPr lang="ru-RU" sz="1700" dirty="0" err="1"/>
              <a:t>Конституцією</a:t>
            </a:r>
            <a:r>
              <a:rPr lang="ru-RU" sz="1700" dirty="0"/>
              <a:t> </a:t>
            </a:r>
            <a:r>
              <a:rPr lang="ru-RU" sz="1700" dirty="0" err="1"/>
              <a:t>Нігеру</a:t>
            </a:r>
            <a:r>
              <a:rPr lang="ru-RU" sz="1700" dirty="0"/>
              <a:t> (ст. 167) </a:t>
            </a:r>
            <a:r>
              <a:rPr lang="ru-RU" sz="1700" dirty="0" err="1"/>
              <a:t>визнаються</a:t>
            </a:r>
            <a:r>
              <a:rPr lang="ru-RU" sz="1700" dirty="0"/>
              <a:t> </a:t>
            </a:r>
            <a:r>
              <a:rPr lang="ru-RU" sz="1700" dirty="0" err="1"/>
              <a:t>традиційні</a:t>
            </a:r>
            <a:r>
              <a:rPr lang="ru-RU" sz="1700" dirty="0"/>
              <a:t> </a:t>
            </a:r>
            <a:r>
              <a:rPr lang="ru-RU" sz="1700" dirty="0" err="1"/>
              <a:t>вожді</a:t>
            </a:r>
            <a:r>
              <a:rPr lang="ru-RU" sz="1700" dirty="0"/>
              <a:t> в </a:t>
            </a:r>
            <a:r>
              <a:rPr lang="ru-RU" sz="1700" dirty="0" err="1"/>
              <a:t>якості</a:t>
            </a:r>
            <a:r>
              <a:rPr lang="ru-RU" sz="1700" dirty="0"/>
              <a:t> </a:t>
            </a:r>
            <a:r>
              <a:rPr lang="ru-RU" sz="1700" dirty="0" err="1"/>
              <a:t>носіїв</a:t>
            </a:r>
            <a:r>
              <a:rPr lang="ru-RU" sz="1700" dirty="0"/>
              <a:t> </a:t>
            </a:r>
            <a:r>
              <a:rPr lang="ru-RU" sz="1700" dirty="0" err="1"/>
              <a:t>звичаєвого</a:t>
            </a:r>
            <a:r>
              <a:rPr lang="ru-RU" sz="1700" dirty="0"/>
              <a:t> </a:t>
            </a:r>
            <a:r>
              <a:rPr lang="ru-RU" sz="1700" dirty="0" smtClean="0"/>
              <a:t>права.</a:t>
            </a:r>
            <a:endParaRPr lang="ru-RU" sz="1700" dirty="0"/>
          </a:p>
          <a:p>
            <a:pPr algn="just"/>
            <a:r>
              <a:rPr lang="uk-UA" sz="2200" dirty="0" smtClean="0"/>
              <a:t>Адміністративно-територіальний устрій</a:t>
            </a:r>
          </a:p>
          <a:p>
            <a:pPr marL="0" indent="0" algn="just">
              <a:buNone/>
            </a:pPr>
            <a:r>
              <a:rPr lang="ru-RU" sz="1700" dirty="0"/>
              <a:t>В </a:t>
            </a:r>
            <a:r>
              <a:rPr lang="ru-RU" sz="1700" dirty="0" err="1"/>
              <a:t>адміністративному</a:t>
            </a:r>
            <a:r>
              <a:rPr lang="ru-RU" sz="1700" dirty="0"/>
              <a:t> </a:t>
            </a:r>
            <a:r>
              <a:rPr lang="ru-RU" sz="1700" dirty="0" err="1"/>
              <a:t>відношенні</a:t>
            </a:r>
            <a:r>
              <a:rPr lang="ru-RU" sz="1700" dirty="0"/>
              <a:t> </a:t>
            </a:r>
            <a:r>
              <a:rPr lang="ru-RU" sz="1700" dirty="0" err="1"/>
              <a:t>поділяється</a:t>
            </a:r>
            <a:r>
              <a:rPr lang="ru-RU" sz="1700" dirty="0"/>
              <a:t> на </a:t>
            </a:r>
            <a:r>
              <a:rPr lang="ru-RU" sz="1700" dirty="0" err="1"/>
              <a:t>столичний</a:t>
            </a:r>
            <a:r>
              <a:rPr lang="ru-RU" sz="1700" dirty="0"/>
              <a:t> округ </a:t>
            </a:r>
            <a:r>
              <a:rPr lang="ru-RU" sz="1700" dirty="0" err="1"/>
              <a:t>Ніамей</a:t>
            </a:r>
            <a:r>
              <a:rPr lang="ru-RU" sz="1700" dirty="0"/>
              <a:t> і 7 </a:t>
            </a:r>
            <a:r>
              <a:rPr lang="ru-RU" sz="1700" dirty="0" err="1"/>
              <a:t>регіонів</a:t>
            </a:r>
            <a:r>
              <a:rPr lang="ru-RU" sz="1700" dirty="0"/>
              <a:t>, </a:t>
            </a:r>
            <a:r>
              <a:rPr lang="ru-RU" sz="1700" dirty="0" err="1"/>
              <a:t>які</a:t>
            </a:r>
            <a:r>
              <a:rPr lang="ru-RU" sz="1700" dirty="0"/>
              <a:t> в свою </a:t>
            </a:r>
            <a:r>
              <a:rPr lang="ru-RU" sz="1700" dirty="0" err="1"/>
              <a:t>чергу</a:t>
            </a:r>
            <a:r>
              <a:rPr lang="ru-RU" sz="1700" dirty="0"/>
              <a:t> </a:t>
            </a:r>
            <a:r>
              <a:rPr lang="ru-RU" sz="1700" dirty="0" err="1"/>
              <a:t>поділяються</a:t>
            </a:r>
            <a:r>
              <a:rPr lang="ru-RU" sz="1700" dirty="0"/>
              <a:t> на 36 </a:t>
            </a:r>
            <a:r>
              <a:rPr lang="ru-RU" sz="1700" dirty="0" err="1"/>
              <a:t>департаментів</a:t>
            </a:r>
            <a:r>
              <a:rPr lang="ru-RU" sz="1700" dirty="0"/>
              <a:t>. </a:t>
            </a:r>
            <a:r>
              <a:rPr lang="ru-RU" sz="1700" dirty="0" err="1"/>
              <a:t>Департаменти</a:t>
            </a:r>
            <a:r>
              <a:rPr lang="ru-RU" sz="1700" dirty="0"/>
              <a:t> </a:t>
            </a:r>
            <a:r>
              <a:rPr lang="ru-RU" sz="1700" dirty="0" err="1"/>
              <a:t>складаються</a:t>
            </a:r>
            <a:r>
              <a:rPr lang="ru-RU" sz="1700" dirty="0"/>
              <a:t> з </a:t>
            </a:r>
            <a:r>
              <a:rPr lang="ru-RU" sz="1700" dirty="0" err="1"/>
              <a:t>міських</a:t>
            </a:r>
            <a:r>
              <a:rPr lang="ru-RU" sz="1700" dirty="0"/>
              <a:t> і </a:t>
            </a:r>
            <a:r>
              <a:rPr lang="ru-RU" sz="1700" dirty="0" err="1"/>
              <a:t>сільських</a:t>
            </a:r>
            <a:r>
              <a:rPr lang="ru-RU" sz="1700" dirty="0"/>
              <a:t> </a:t>
            </a:r>
            <a:r>
              <a:rPr lang="ru-RU" sz="1700" dirty="0" err="1"/>
              <a:t>комун</a:t>
            </a:r>
            <a:r>
              <a:rPr lang="ru-RU" sz="1700" dirty="0" smtClean="0"/>
              <a:t>.</a:t>
            </a:r>
          </a:p>
          <a:p>
            <a:pPr algn="just"/>
            <a:r>
              <a:rPr lang="uk-UA" sz="2200" dirty="0" smtClean="0"/>
              <a:t>Населення</a:t>
            </a:r>
          </a:p>
          <a:p>
            <a:pPr marL="0" indent="0" algn="just">
              <a:buNone/>
            </a:pPr>
            <a:r>
              <a:rPr lang="ru-RU" sz="1700" dirty="0" err="1"/>
              <a:t>Чисельність</a:t>
            </a:r>
            <a:r>
              <a:rPr lang="ru-RU" sz="1700" dirty="0"/>
              <a:t> </a:t>
            </a:r>
            <a:r>
              <a:rPr lang="ru-RU" sz="1700" dirty="0" err="1"/>
              <a:t>населення</a:t>
            </a:r>
            <a:r>
              <a:rPr lang="ru-RU" sz="1700" dirty="0"/>
              <a:t> — 15,9 млн (</a:t>
            </a:r>
            <a:r>
              <a:rPr lang="ru-RU" sz="1700" dirty="0" err="1"/>
              <a:t>оцінка</a:t>
            </a:r>
            <a:r>
              <a:rPr lang="ru-RU" sz="1700" dirty="0"/>
              <a:t> на </a:t>
            </a:r>
            <a:r>
              <a:rPr lang="ru-RU" sz="1700" dirty="0" err="1"/>
              <a:t>липень</a:t>
            </a:r>
            <a:r>
              <a:rPr lang="ru-RU" sz="1700" dirty="0"/>
              <a:t> 2010</a:t>
            </a:r>
            <a:r>
              <a:rPr lang="ru-RU" sz="1700" dirty="0" smtClean="0"/>
              <a:t>).</a:t>
            </a:r>
            <a:endParaRPr lang="ru-RU" sz="1700" dirty="0"/>
          </a:p>
          <a:p>
            <a:pPr marL="0" indent="0" algn="just">
              <a:buNone/>
            </a:pPr>
            <a:r>
              <a:rPr lang="ru-RU" sz="1700" dirty="0" err="1"/>
              <a:t>Річний</a:t>
            </a:r>
            <a:r>
              <a:rPr lang="ru-RU" sz="1700" dirty="0"/>
              <a:t> </a:t>
            </a:r>
            <a:r>
              <a:rPr lang="ru-RU" sz="1700" dirty="0" err="1"/>
              <a:t>приріст</a:t>
            </a:r>
            <a:r>
              <a:rPr lang="ru-RU" sz="1700" dirty="0"/>
              <a:t> — 3,7% (у 2010, 1-е </a:t>
            </a:r>
            <a:r>
              <a:rPr lang="ru-RU" sz="1700" dirty="0" err="1"/>
              <a:t>місце</a:t>
            </a:r>
            <a:r>
              <a:rPr lang="ru-RU" sz="1700" dirty="0"/>
              <a:t> в </a:t>
            </a:r>
            <a:r>
              <a:rPr lang="ru-RU" sz="1700" dirty="0" err="1"/>
              <a:t>світі</a:t>
            </a:r>
            <a:r>
              <a:rPr lang="ru-RU" sz="1700" dirty="0" smtClean="0"/>
              <a:t>);</a:t>
            </a:r>
            <a:endParaRPr lang="ru-RU" sz="1700" dirty="0"/>
          </a:p>
          <a:p>
            <a:pPr marL="0" indent="0" algn="just">
              <a:buNone/>
            </a:pPr>
            <a:r>
              <a:rPr lang="ru-RU" sz="1700" dirty="0" err="1"/>
              <a:t>Народжуваність</a:t>
            </a:r>
            <a:r>
              <a:rPr lang="ru-RU" sz="1700" dirty="0"/>
              <a:t> — 51,1 на 1000 (</a:t>
            </a:r>
            <a:r>
              <a:rPr lang="ru-RU" sz="1700" dirty="0" err="1"/>
              <a:t>фертильність</a:t>
            </a:r>
            <a:r>
              <a:rPr lang="ru-RU" sz="1700" dirty="0"/>
              <a:t> — 7,7 </a:t>
            </a:r>
            <a:r>
              <a:rPr lang="ru-RU" sz="1700" dirty="0" err="1"/>
              <a:t>народжень</a:t>
            </a:r>
            <a:r>
              <a:rPr lang="ru-RU" sz="1700" dirty="0"/>
              <a:t> на </a:t>
            </a:r>
            <a:r>
              <a:rPr lang="ru-RU" sz="1700" dirty="0" err="1"/>
              <a:t>жінку</a:t>
            </a:r>
            <a:r>
              <a:rPr lang="ru-RU" sz="1700" dirty="0"/>
              <a:t>, </a:t>
            </a:r>
            <a:r>
              <a:rPr lang="ru-RU" sz="1700" dirty="0" err="1"/>
              <a:t>найвищий</a:t>
            </a:r>
            <a:r>
              <a:rPr lang="ru-RU" sz="1700" dirty="0"/>
              <a:t> </a:t>
            </a:r>
            <a:r>
              <a:rPr lang="ru-RU" sz="1700" dirty="0" err="1"/>
              <a:t>рівень</a:t>
            </a:r>
            <a:r>
              <a:rPr lang="ru-RU" sz="1700" dirty="0"/>
              <a:t> у </a:t>
            </a:r>
            <a:r>
              <a:rPr lang="ru-RU" sz="1700" dirty="0" err="1"/>
              <a:t>світі</a:t>
            </a:r>
            <a:r>
              <a:rPr lang="ru-RU" sz="1700" dirty="0" smtClean="0"/>
              <a:t>);</a:t>
            </a:r>
            <a:endParaRPr lang="ru-RU" sz="1700" dirty="0"/>
          </a:p>
          <a:p>
            <a:pPr marL="0" indent="0" algn="just">
              <a:buNone/>
            </a:pPr>
            <a:r>
              <a:rPr lang="ru-RU" sz="1700" dirty="0" err="1"/>
              <a:t>Смертність</a:t>
            </a:r>
            <a:r>
              <a:rPr lang="ru-RU" sz="1700" dirty="0"/>
              <a:t> — 14,5 на 1000</a:t>
            </a:r>
            <a:r>
              <a:rPr lang="ru-RU" sz="1700" dirty="0" smtClean="0"/>
              <a:t>;</a:t>
            </a:r>
            <a:endParaRPr lang="ru-RU" sz="1700" dirty="0"/>
          </a:p>
          <a:p>
            <a:pPr marL="0" indent="0" algn="just">
              <a:buNone/>
            </a:pPr>
            <a:r>
              <a:rPr lang="ru-RU" sz="1700" dirty="0" err="1"/>
              <a:t>Середня</a:t>
            </a:r>
            <a:r>
              <a:rPr lang="ru-RU" sz="1700" dirty="0"/>
              <a:t> </a:t>
            </a:r>
            <a:r>
              <a:rPr lang="ru-RU" sz="1700" dirty="0" err="1"/>
              <a:t>тривалість</a:t>
            </a:r>
            <a:r>
              <a:rPr lang="ru-RU" sz="1700" dirty="0"/>
              <a:t> </a:t>
            </a:r>
            <a:r>
              <a:rPr lang="ru-RU" sz="1700" dirty="0" err="1"/>
              <a:t>життя</a:t>
            </a:r>
            <a:r>
              <a:rPr lang="ru-RU" sz="1700" dirty="0"/>
              <a:t> — 52 роки у </a:t>
            </a:r>
            <a:r>
              <a:rPr lang="ru-RU" sz="1700" dirty="0" err="1"/>
              <a:t>чоловіків</a:t>
            </a:r>
            <a:r>
              <a:rPr lang="ru-RU" sz="1700" dirty="0"/>
              <a:t>, 54 роки в </a:t>
            </a:r>
            <a:r>
              <a:rPr lang="ru-RU" sz="1700" dirty="0" err="1"/>
              <a:t>жінок</a:t>
            </a:r>
            <a:r>
              <a:rPr lang="ru-RU" sz="1700" dirty="0" smtClean="0"/>
              <a:t>;</a:t>
            </a:r>
            <a:endParaRPr lang="ru-RU" sz="1700" dirty="0"/>
          </a:p>
          <a:p>
            <a:pPr marL="0" indent="0" algn="just">
              <a:buNone/>
            </a:pPr>
            <a:r>
              <a:rPr lang="ru-RU" sz="1700" dirty="0" err="1"/>
              <a:t>Дитяча</a:t>
            </a:r>
            <a:r>
              <a:rPr lang="ru-RU" sz="1700" dirty="0"/>
              <a:t> </a:t>
            </a:r>
            <a:r>
              <a:rPr lang="ru-RU" sz="1700" dirty="0" err="1"/>
              <a:t>смертність</a:t>
            </a:r>
            <a:r>
              <a:rPr lang="ru-RU" sz="1700" dirty="0"/>
              <a:t> — 115 на 1000 (3-е </a:t>
            </a:r>
            <a:r>
              <a:rPr lang="ru-RU" sz="1700" dirty="0" err="1"/>
              <a:t>місце</a:t>
            </a:r>
            <a:r>
              <a:rPr lang="ru-RU" sz="1700" dirty="0"/>
              <a:t> в </a:t>
            </a:r>
            <a:r>
              <a:rPr lang="ru-RU" sz="1700" dirty="0" err="1"/>
              <a:t>світі</a:t>
            </a:r>
            <a:r>
              <a:rPr lang="ru-RU" sz="1700" dirty="0" smtClean="0"/>
              <a:t>).</a:t>
            </a:r>
            <a:endParaRPr lang="ru-RU" sz="1700" dirty="0"/>
          </a:p>
          <a:p>
            <a:pPr marL="0" indent="0" algn="just">
              <a:buNone/>
            </a:pPr>
            <a:r>
              <a:rPr lang="ru-RU" sz="1700" dirty="0" err="1"/>
              <a:t>Зараженість</a:t>
            </a:r>
            <a:r>
              <a:rPr lang="ru-RU" sz="1700" dirty="0"/>
              <a:t> </a:t>
            </a:r>
            <a:r>
              <a:rPr lang="ru-RU" sz="1700" dirty="0" err="1"/>
              <a:t>вірусом</a:t>
            </a:r>
            <a:r>
              <a:rPr lang="ru-RU" sz="1700" dirty="0"/>
              <a:t> </a:t>
            </a:r>
            <a:r>
              <a:rPr lang="ru-RU" sz="1700" dirty="0" err="1"/>
              <a:t>імунодефіциту</a:t>
            </a:r>
            <a:r>
              <a:rPr lang="ru-RU" sz="1700" dirty="0"/>
              <a:t> (ВІЛ) — 0,8% (</a:t>
            </a:r>
            <a:r>
              <a:rPr lang="ru-RU" sz="1700" dirty="0" err="1"/>
              <a:t>оцінка</a:t>
            </a:r>
            <a:r>
              <a:rPr lang="ru-RU" sz="1700" dirty="0"/>
              <a:t> на 2007 </a:t>
            </a:r>
            <a:r>
              <a:rPr lang="ru-RU" sz="1700" dirty="0" err="1"/>
              <a:t>рік</a:t>
            </a:r>
            <a:r>
              <a:rPr lang="ru-RU" sz="1700" dirty="0" smtClean="0"/>
              <a:t>).</a:t>
            </a:r>
            <a:endParaRPr lang="ru-RU" sz="1700" dirty="0"/>
          </a:p>
          <a:p>
            <a:pPr marL="0" indent="0" algn="just">
              <a:buNone/>
            </a:pPr>
            <a:r>
              <a:rPr lang="ru-RU" sz="1700" dirty="0" err="1"/>
              <a:t>Грамотність</a:t>
            </a:r>
            <a:r>
              <a:rPr lang="ru-RU" sz="1700" dirty="0"/>
              <a:t> </a:t>
            </a:r>
            <a:r>
              <a:rPr lang="ru-RU" sz="1700" dirty="0" err="1"/>
              <a:t>населення</a:t>
            </a:r>
            <a:r>
              <a:rPr lang="ru-RU" sz="1700" dirty="0"/>
              <a:t> — </a:t>
            </a:r>
            <a:r>
              <a:rPr lang="ru-RU" sz="1700" dirty="0" err="1"/>
              <a:t>близько</a:t>
            </a:r>
            <a:r>
              <a:rPr lang="ru-RU" sz="1700" dirty="0"/>
              <a:t> 28% (43% </a:t>
            </a:r>
            <a:r>
              <a:rPr lang="ru-RU" sz="1700" dirty="0" err="1"/>
              <a:t>чоловіків</a:t>
            </a:r>
            <a:r>
              <a:rPr lang="ru-RU" sz="1700" dirty="0"/>
              <a:t>, 15% </a:t>
            </a:r>
            <a:r>
              <a:rPr lang="ru-RU" sz="1700" dirty="0" err="1"/>
              <a:t>жінок</a:t>
            </a:r>
            <a:r>
              <a:rPr lang="ru-RU" sz="1700" dirty="0"/>
              <a:t>, </a:t>
            </a:r>
            <a:r>
              <a:rPr lang="ru-RU" sz="1700" dirty="0" err="1"/>
              <a:t>оцінка</a:t>
            </a:r>
            <a:r>
              <a:rPr lang="ru-RU" sz="1700" dirty="0"/>
              <a:t> 2005 року</a:t>
            </a:r>
            <a:r>
              <a:rPr lang="ru-RU" sz="1700" dirty="0" smtClean="0"/>
              <a:t>).</a:t>
            </a:r>
            <a:endParaRPr lang="ru-RU" sz="1700" dirty="0"/>
          </a:p>
          <a:p>
            <a:pPr marL="0" indent="0" algn="just">
              <a:buNone/>
            </a:pPr>
            <a:r>
              <a:rPr lang="ru-RU" sz="1700" dirty="0" err="1"/>
              <a:t>Міське</a:t>
            </a:r>
            <a:r>
              <a:rPr lang="ru-RU" sz="1700" dirty="0"/>
              <a:t> </a:t>
            </a:r>
            <a:r>
              <a:rPr lang="ru-RU" sz="1700" dirty="0" err="1"/>
              <a:t>населення</a:t>
            </a:r>
            <a:r>
              <a:rPr lang="ru-RU" sz="1700" dirty="0"/>
              <a:t> — 16% (в 2008).</a:t>
            </a:r>
            <a:endParaRPr lang="ru-RU" sz="1700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3568" y="188640"/>
            <a:ext cx="7756263" cy="1054250"/>
          </a:xfrm>
        </p:spPr>
        <p:txBody>
          <a:bodyPr/>
          <a:lstStyle/>
          <a:p>
            <a:r>
              <a:rPr lang="ru-RU" sz="3200" dirty="0" err="1" smtClean="0"/>
              <a:t>Політичний</a:t>
            </a:r>
            <a:r>
              <a:rPr lang="ru-RU" sz="3200" dirty="0" smtClean="0"/>
              <a:t> і </a:t>
            </a:r>
            <a:r>
              <a:rPr lang="ru-RU" sz="3200" dirty="0" err="1" smtClean="0"/>
              <a:t>адміністративно-територіальний</a:t>
            </a:r>
            <a:r>
              <a:rPr lang="ru-RU" sz="3200" dirty="0" smtClean="0"/>
              <a:t> </a:t>
            </a:r>
            <a:r>
              <a:rPr lang="ru-RU" sz="3200" dirty="0" err="1" smtClean="0"/>
              <a:t>устрій</a:t>
            </a:r>
            <a:r>
              <a:rPr lang="ru-RU" sz="3200" dirty="0" smtClean="0"/>
              <a:t>, </a:t>
            </a:r>
            <a:r>
              <a:rPr lang="ru-RU" sz="3200" dirty="0" err="1" smtClean="0"/>
              <a:t>населення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913639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0" descr="3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875856"/>
            <a:ext cx="2126182" cy="2147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5228230"/>
            <a:ext cx="8333362" cy="1368152"/>
          </a:xfrm>
        </p:spPr>
        <p:txBody>
          <a:bodyPr>
            <a:normAutofit/>
          </a:bodyPr>
          <a:lstStyle/>
          <a:p>
            <a:pPr algn="just"/>
            <a:r>
              <a:rPr lang="ru-RU" sz="1800" dirty="0" err="1"/>
              <a:t>Іслам</a:t>
            </a:r>
            <a:r>
              <a:rPr lang="ru-RU" sz="1800" dirty="0"/>
              <a:t> </a:t>
            </a:r>
            <a:r>
              <a:rPr lang="ru-RU" sz="1800" dirty="0" err="1"/>
              <a:t>суннітського</a:t>
            </a:r>
            <a:r>
              <a:rPr lang="ru-RU" sz="1800" dirty="0"/>
              <a:t> </a:t>
            </a:r>
            <a:r>
              <a:rPr lang="ru-RU" sz="1800" dirty="0" err="1"/>
              <a:t>спрямування</a:t>
            </a:r>
            <a:r>
              <a:rPr lang="ru-RU" sz="1800" dirty="0"/>
              <a:t> </a:t>
            </a:r>
            <a:r>
              <a:rPr lang="ru-RU" sz="1800" dirty="0" err="1"/>
              <a:t>сповідують</a:t>
            </a:r>
            <a:r>
              <a:rPr lang="ru-RU" sz="1800" dirty="0"/>
              <a:t> 80% </a:t>
            </a:r>
            <a:r>
              <a:rPr lang="ru-RU" sz="1800" dirty="0" err="1"/>
              <a:t>населення</a:t>
            </a:r>
            <a:r>
              <a:rPr lang="ru-RU" sz="1800" dirty="0"/>
              <a:t>, </a:t>
            </a:r>
            <a:r>
              <a:rPr lang="ru-RU" sz="1800" dirty="0" err="1"/>
              <a:t>аборигенні</a:t>
            </a:r>
            <a:r>
              <a:rPr lang="ru-RU" sz="1800" dirty="0"/>
              <a:t> культи і </a:t>
            </a:r>
            <a:r>
              <a:rPr lang="ru-RU" sz="1800" dirty="0" err="1"/>
              <a:t>християнство</a:t>
            </a:r>
            <a:r>
              <a:rPr lang="ru-RU" sz="1800" dirty="0"/>
              <a:t> — 20</a:t>
            </a:r>
            <a:r>
              <a:rPr lang="ru-RU" sz="1800" dirty="0" smtClean="0"/>
              <a:t>%.</a:t>
            </a:r>
            <a:endParaRPr lang="ru-RU" sz="1800" dirty="0"/>
          </a:p>
          <a:p>
            <a:pPr algn="just"/>
            <a:r>
              <a:rPr lang="ru-RU" sz="1800" dirty="0" err="1"/>
              <a:t>Більшість</a:t>
            </a:r>
            <a:r>
              <a:rPr lang="ru-RU" sz="1800" dirty="0"/>
              <a:t> </a:t>
            </a:r>
            <a:r>
              <a:rPr lang="ru-RU" sz="1800" dirty="0" err="1"/>
              <a:t>християн</a:t>
            </a:r>
            <a:r>
              <a:rPr lang="ru-RU" sz="1800" dirty="0"/>
              <a:t> — католики, але є </a:t>
            </a:r>
            <a:r>
              <a:rPr lang="ru-RU" sz="1800" dirty="0" err="1"/>
              <a:t>невеликі</a:t>
            </a:r>
            <a:r>
              <a:rPr lang="ru-RU" sz="1800" dirty="0"/>
              <a:t> </a:t>
            </a:r>
            <a:r>
              <a:rPr lang="ru-RU" sz="1800" dirty="0" err="1"/>
              <a:t>громади</a:t>
            </a:r>
            <a:r>
              <a:rPr lang="ru-RU" sz="1800" dirty="0"/>
              <a:t> </a:t>
            </a:r>
            <a:r>
              <a:rPr lang="ru-RU" sz="1800" dirty="0" err="1"/>
              <a:t>баптистів</a:t>
            </a:r>
            <a:r>
              <a:rPr lang="ru-RU" sz="1800" dirty="0"/>
              <a:t>, </a:t>
            </a:r>
            <a:r>
              <a:rPr lang="ru-RU" sz="1800" dirty="0" err="1"/>
              <a:t>методистів</a:t>
            </a:r>
            <a:r>
              <a:rPr lang="ru-RU" sz="1800" dirty="0"/>
              <a:t> та </a:t>
            </a:r>
            <a:r>
              <a:rPr lang="ru-RU" sz="1800" dirty="0" err="1"/>
              <a:t>парафіян</a:t>
            </a:r>
            <a:r>
              <a:rPr lang="ru-RU" sz="1800" dirty="0"/>
              <a:t> </a:t>
            </a:r>
            <a:r>
              <a:rPr lang="ru-RU" sz="1800" dirty="0" err="1"/>
              <a:t>Асамблей</a:t>
            </a:r>
            <a:r>
              <a:rPr lang="ru-RU" sz="1800" dirty="0"/>
              <a:t> Бога.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3568" y="260648"/>
            <a:ext cx="7756263" cy="842620"/>
          </a:xfrm>
        </p:spPr>
        <p:txBody>
          <a:bodyPr/>
          <a:lstStyle/>
          <a:p>
            <a:r>
              <a:rPr lang="uk-UA" sz="3600" dirty="0" smtClean="0"/>
              <a:t>Релігія</a:t>
            </a:r>
            <a:endParaRPr lang="ru-RU" sz="3600" dirty="0"/>
          </a:p>
        </p:txBody>
      </p:sp>
      <p:pic>
        <p:nvPicPr>
          <p:cNvPr id="5" name="Picture 11" descr="2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9020" y="1412776"/>
            <a:ext cx="2231950" cy="1874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2" descr="3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764704"/>
            <a:ext cx="2088232" cy="3023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3" descr="3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664804"/>
            <a:ext cx="1978772" cy="2952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9" descr="3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978" y="3140968"/>
            <a:ext cx="2857500" cy="191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1171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821688"/>
            <a:ext cx="8712968" cy="1944216"/>
          </a:xfrm>
        </p:spPr>
        <p:txBody>
          <a:bodyPr>
            <a:normAutofit/>
          </a:bodyPr>
          <a:lstStyle/>
          <a:p>
            <a:r>
              <a:rPr lang="uk-UA" sz="2000" dirty="0" smtClean="0"/>
              <a:t>Переваги</a:t>
            </a:r>
          </a:p>
          <a:p>
            <a:pPr marL="0" indent="0">
              <a:buNone/>
            </a:pPr>
            <a:r>
              <a:rPr lang="ru-RU" sz="1600" dirty="0" err="1" smtClean="0"/>
              <a:t>Величезні</a:t>
            </a:r>
            <a:r>
              <a:rPr lang="ru-RU" sz="1600" dirty="0" smtClean="0"/>
              <a:t> </a:t>
            </a:r>
            <a:r>
              <a:rPr lang="ru-RU" sz="1600" dirty="0"/>
              <a:t>запаси урану. В </a:t>
            </a:r>
            <a:r>
              <a:rPr lang="ru-RU" sz="1600" dirty="0" err="1"/>
              <a:t>кінці</a:t>
            </a:r>
            <a:r>
              <a:rPr lang="ru-RU" sz="1600" dirty="0"/>
              <a:t> 90-х </a:t>
            </a:r>
            <a:r>
              <a:rPr lang="ru-RU" sz="1600" dirty="0" err="1"/>
              <a:t>рр</a:t>
            </a:r>
            <a:r>
              <a:rPr lang="ru-RU" sz="1600" dirty="0"/>
              <a:t>.. </a:t>
            </a:r>
            <a:r>
              <a:rPr lang="ru-RU" sz="1600" dirty="0" err="1"/>
              <a:t>відкриті</a:t>
            </a:r>
            <a:r>
              <a:rPr lang="ru-RU" sz="1600" dirty="0"/>
              <a:t> </a:t>
            </a:r>
            <a:r>
              <a:rPr lang="ru-RU" sz="1600" dirty="0" err="1"/>
              <a:t>родовища</a:t>
            </a:r>
            <a:r>
              <a:rPr lang="ru-RU" sz="1600" dirty="0"/>
              <a:t> </a:t>
            </a:r>
            <a:r>
              <a:rPr lang="ru-RU" sz="1600" dirty="0" err="1"/>
              <a:t>нафти</a:t>
            </a:r>
            <a:r>
              <a:rPr lang="ru-RU" sz="1600" dirty="0"/>
              <a:t> і газу</a:t>
            </a:r>
            <a:r>
              <a:rPr lang="ru-RU" sz="1600" dirty="0" smtClean="0"/>
              <a:t>.</a:t>
            </a:r>
          </a:p>
          <a:p>
            <a:r>
              <a:rPr lang="ru-RU" sz="2000" dirty="0" err="1"/>
              <a:t>Слабкі</a:t>
            </a:r>
            <a:r>
              <a:rPr lang="ru-RU" sz="2000" dirty="0"/>
              <a:t> </a:t>
            </a:r>
            <a:r>
              <a:rPr lang="ru-RU" sz="2000" dirty="0" err="1" smtClean="0"/>
              <a:t>сторони</a:t>
            </a:r>
            <a:endParaRPr lang="ru-RU" sz="2000" dirty="0" smtClean="0"/>
          </a:p>
          <a:p>
            <a:pPr marL="0" indent="0" algn="just">
              <a:buNone/>
            </a:pPr>
            <a:r>
              <a:rPr lang="ru-RU" sz="1600" dirty="0" err="1" smtClean="0"/>
              <a:t>Залежність</a:t>
            </a:r>
            <a:r>
              <a:rPr lang="ru-RU" sz="1600" dirty="0" smtClean="0"/>
              <a:t> </a:t>
            </a:r>
            <a:r>
              <a:rPr lang="ru-RU" sz="1600" dirty="0" err="1"/>
              <a:t>від</a:t>
            </a:r>
            <a:r>
              <a:rPr lang="ru-RU" sz="1600" dirty="0"/>
              <a:t> </a:t>
            </a:r>
            <a:r>
              <a:rPr lang="ru-RU" sz="1600" dirty="0" err="1"/>
              <a:t>іноземної</a:t>
            </a:r>
            <a:r>
              <a:rPr lang="ru-RU" sz="1600" dirty="0"/>
              <a:t> </a:t>
            </a:r>
            <a:r>
              <a:rPr lang="ru-RU" sz="1600" dirty="0" err="1"/>
              <a:t>допомоги</a:t>
            </a:r>
            <a:r>
              <a:rPr lang="ru-RU" sz="1600" dirty="0"/>
              <a:t>. </a:t>
            </a:r>
            <a:r>
              <a:rPr lang="ru-RU" sz="1600" dirty="0" err="1"/>
              <a:t>Зростання</a:t>
            </a:r>
            <a:r>
              <a:rPr lang="ru-RU" sz="1600" dirty="0"/>
              <a:t> </a:t>
            </a:r>
            <a:r>
              <a:rPr lang="ru-RU" sz="1600" dirty="0" err="1"/>
              <a:t>боргів</a:t>
            </a:r>
            <a:r>
              <a:rPr lang="ru-RU" sz="1600" dirty="0"/>
              <a:t> </a:t>
            </a:r>
            <a:r>
              <a:rPr lang="ru-RU" sz="1600" dirty="0" err="1"/>
              <a:t>після</a:t>
            </a:r>
            <a:r>
              <a:rPr lang="ru-RU" sz="1600" dirty="0"/>
              <a:t> </a:t>
            </a:r>
            <a:r>
              <a:rPr lang="ru-RU" sz="1600" dirty="0" err="1"/>
              <a:t>падіння</a:t>
            </a:r>
            <a:r>
              <a:rPr lang="ru-RU" sz="1600" dirty="0"/>
              <a:t> </a:t>
            </a:r>
            <a:r>
              <a:rPr lang="ru-RU" sz="1600" dirty="0" err="1"/>
              <a:t>цін</a:t>
            </a:r>
            <a:r>
              <a:rPr lang="ru-RU" sz="1600" dirty="0"/>
              <a:t> на уран в 80-і </a:t>
            </a:r>
            <a:r>
              <a:rPr lang="ru-RU" sz="1600" dirty="0" err="1"/>
              <a:t>рр</a:t>
            </a:r>
            <a:r>
              <a:rPr lang="ru-RU" sz="1600" dirty="0"/>
              <a:t>.. Лише 3% </a:t>
            </a:r>
            <a:r>
              <a:rPr lang="ru-RU" sz="1600" dirty="0" err="1"/>
              <a:t>землі</a:t>
            </a:r>
            <a:r>
              <a:rPr lang="ru-RU" sz="1600" dirty="0"/>
              <a:t> </a:t>
            </a:r>
            <a:r>
              <a:rPr lang="ru-RU" sz="1600" dirty="0" err="1"/>
              <a:t>придатні</a:t>
            </a:r>
            <a:r>
              <a:rPr lang="ru-RU" sz="1600" dirty="0"/>
              <a:t> для </a:t>
            </a:r>
            <a:r>
              <a:rPr lang="ru-RU" sz="1600" dirty="0" err="1"/>
              <a:t>сільського</a:t>
            </a:r>
            <a:r>
              <a:rPr lang="ru-RU" sz="1600" dirty="0"/>
              <a:t> </a:t>
            </a:r>
            <a:r>
              <a:rPr lang="ru-RU" sz="1600" dirty="0" err="1"/>
              <a:t>господарства</a:t>
            </a:r>
            <a:r>
              <a:rPr lang="ru-RU" sz="1600" dirty="0"/>
              <a:t>. </a:t>
            </a:r>
            <a:r>
              <a:rPr lang="ru-RU" sz="1600" dirty="0" err="1"/>
              <a:t>Нерозвинена</a:t>
            </a:r>
            <a:r>
              <a:rPr lang="ru-RU" sz="1600" dirty="0"/>
              <a:t> </a:t>
            </a:r>
            <a:r>
              <a:rPr lang="ru-RU" sz="1600" dirty="0" err="1"/>
              <a:t>інфраструктура</a:t>
            </a:r>
            <a:r>
              <a:rPr lang="ru-RU" sz="1600" dirty="0"/>
              <a:t>, </a:t>
            </a:r>
            <a:r>
              <a:rPr lang="ru-RU" sz="1600" dirty="0" err="1"/>
              <a:t>часті</a:t>
            </a:r>
            <a:r>
              <a:rPr lang="ru-RU" sz="1600" dirty="0"/>
              <a:t> </a:t>
            </a:r>
            <a:r>
              <a:rPr lang="ru-RU" sz="1600" dirty="0" err="1"/>
              <a:t>посухи</a:t>
            </a:r>
            <a:r>
              <a:rPr lang="ru-RU" sz="1600" dirty="0"/>
              <a:t>, </a:t>
            </a:r>
            <a:r>
              <a:rPr lang="ru-RU" sz="1600" dirty="0" err="1"/>
              <a:t>нестабільність</a:t>
            </a:r>
            <a:r>
              <a:rPr lang="ru-RU" sz="1600" dirty="0" smtClean="0"/>
              <a:t>.</a:t>
            </a:r>
          </a:p>
          <a:p>
            <a:pPr marL="0" indent="0" algn="just">
              <a:buNone/>
            </a:pPr>
            <a:endParaRPr lang="ru-RU" sz="16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3568" y="183737"/>
            <a:ext cx="7756263" cy="720079"/>
          </a:xfrm>
        </p:spPr>
        <p:txBody>
          <a:bodyPr/>
          <a:lstStyle/>
          <a:p>
            <a:r>
              <a:rPr lang="uk-UA" sz="4800" dirty="0" smtClean="0"/>
              <a:t>Економіка</a:t>
            </a:r>
            <a:endParaRPr lang="ru-RU" sz="4800" dirty="0"/>
          </a:p>
        </p:txBody>
      </p:sp>
      <p:sp>
        <p:nvSpPr>
          <p:cNvPr id="5" name="Объект 1"/>
          <p:cNvSpPr txBox="1">
            <a:spLocks/>
          </p:cNvSpPr>
          <p:nvPr/>
        </p:nvSpPr>
        <p:spPr>
          <a:xfrm>
            <a:off x="179512" y="4437112"/>
            <a:ext cx="8712968" cy="230425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65760" indent="-3657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77240" indent="-3657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"/>
              <a:defRPr sz="2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3657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08760" indent="-32004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-32004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14884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6888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8892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0896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dirty="0" smtClean="0"/>
              <a:t>Природні ресурси</a:t>
            </a:r>
          </a:p>
          <a:p>
            <a:pPr marL="0" indent="0" algn="just">
              <a:buNone/>
            </a:pPr>
            <a:r>
              <a:rPr lang="ru-RU" sz="1900" dirty="0" err="1" smtClean="0"/>
              <a:t>Родовища</a:t>
            </a:r>
            <a:r>
              <a:rPr lang="ru-RU" sz="1900" dirty="0" smtClean="0"/>
              <a:t> </a:t>
            </a:r>
            <a:r>
              <a:rPr lang="ru-RU" sz="1900" dirty="0"/>
              <a:t>урану, </a:t>
            </a:r>
            <a:r>
              <a:rPr lang="ru-RU" sz="1900" dirty="0" err="1"/>
              <a:t>залізної</a:t>
            </a:r>
            <a:r>
              <a:rPr lang="ru-RU" sz="1900" dirty="0"/>
              <a:t> </a:t>
            </a:r>
            <a:r>
              <a:rPr lang="ru-RU" sz="1900" dirty="0" err="1"/>
              <a:t>руди</a:t>
            </a:r>
            <a:r>
              <a:rPr lang="ru-RU" sz="1900" dirty="0"/>
              <a:t>, </a:t>
            </a:r>
            <a:r>
              <a:rPr lang="ru-RU" sz="1900" dirty="0" err="1"/>
              <a:t>фосфоритів</a:t>
            </a:r>
            <a:r>
              <a:rPr lang="ru-RU" sz="1900" dirty="0"/>
              <a:t>, </a:t>
            </a:r>
            <a:r>
              <a:rPr lang="ru-RU" sz="1900" dirty="0" err="1"/>
              <a:t>вугілля</a:t>
            </a:r>
            <a:r>
              <a:rPr lang="ru-RU" sz="1900" dirty="0"/>
              <a:t>, олова, вольфраму, танталу, </a:t>
            </a:r>
            <a:r>
              <a:rPr lang="ru-RU" sz="1900" dirty="0" err="1"/>
              <a:t>молібдену</a:t>
            </a:r>
            <a:r>
              <a:rPr lang="ru-RU" sz="1900" dirty="0"/>
              <a:t>, золота, </a:t>
            </a:r>
            <a:r>
              <a:rPr lang="ru-RU" sz="1900" dirty="0" err="1"/>
              <a:t>марганцю</a:t>
            </a:r>
            <a:r>
              <a:rPr lang="ru-RU" sz="1900" dirty="0" smtClean="0"/>
              <a:t>.</a:t>
            </a:r>
          </a:p>
          <a:p>
            <a:pPr algn="just"/>
            <a:r>
              <a:rPr lang="ru-RU" sz="1900" dirty="0" err="1"/>
              <a:t>Нігер</a:t>
            </a:r>
            <a:r>
              <a:rPr lang="ru-RU" sz="1900" dirty="0"/>
              <a:t> — одна з </a:t>
            </a:r>
            <a:r>
              <a:rPr lang="ru-RU" sz="1900" dirty="0" err="1"/>
              <a:t>найбідніших</a:t>
            </a:r>
            <a:r>
              <a:rPr lang="ru-RU" sz="1900" dirty="0"/>
              <a:t> </a:t>
            </a:r>
            <a:r>
              <a:rPr lang="ru-RU" sz="1900" dirty="0" err="1"/>
              <a:t>країн</a:t>
            </a:r>
            <a:r>
              <a:rPr lang="ru-RU" sz="1900" dirty="0"/>
              <a:t> </a:t>
            </a:r>
            <a:r>
              <a:rPr lang="ru-RU" sz="1900" dirty="0" err="1"/>
              <a:t>світу</a:t>
            </a:r>
            <a:r>
              <a:rPr lang="ru-RU" sz="1900" dirty="0"/>
              <a:t>. ВВП на душу </a:t>
            </a:r>
            <a:r>
              <a:rPr lang="ru-RU" sz="1900" dirty="0" err="1"/>
              <a:t>населення</a:t>
            </a:r>
            <a:r>
              <a:rPr lang="ru-RU" sz="1900" dirty="0"/>
              <a:t> в 2009 </a:t>
            </a:r>
            <a:r>
              <a:rPr lang="ru-RU" sz="1900" dirty="0" err="1"/>
              <a:t>році</a:t>
            </a:r>
            <a:r>
              <a:rPr lang="ru-RU" sz="1900" dirty="0"/>
              <a:t> — 700 дол (222-е </a:t>
            </a:r>
            <a:r>
              <a:rPr lang="ru-RU" sz="1900" dirty="0" err="1"/>
              <a:t>місце</a:t>
            </a:r>
            <a:r>
              <a:rPr lang="ru-RU" sz="1900" dirty="0"/>
              <a:t> в </a:t>
            </a:r>
            <a:r>
              <a:rPr lang="ru-RU" sz="1900" dirty="0" err="1"/>
              <a:t>світі</a:t>
            </a:r>
            <a:r>
              <a:rPr lang="ru-RU" sz="1900" dirty="0"/>
              <a:t>). </a:t>
            </a:r>
            <a:r>
              <a:rPr lang="ru-RU" sz="1900" dirty="0" err="1"/>
              <a:t>Нижче</a:t>
            </a:r>
            <a:r>
              <a:rPr lang="ru-RU" sz="1900" dirty="0"/>
              <a:t> </a:t>
            </a:r>
            <a:r>
              <a:rPr lang="ru-RU" sz="1900" dirty="0" err="1"/>
              <a:t>межі</a:t>
            </a:r>
            <a:r>
              <a:rPr lang="ru-RU" sz="1900" dirty="0"/>
              <a:t> </a:t>
            </a:r>
            <a:r>
              <a:rPr lang="ru-RU" sz="1900" dirty="0" err="1"/>
              <a:t>бідності</a:t>
            </a:r>
            <a:r>
              <a:rPr lang="ru-RU" sz="1900" dirty="0"/>
              <a:t> — </a:t>
            </a:r>
            <a:r>
              <a:rPr lang="ru-RU" sz="1900" dirty="0" err="1"/>
              <a:t>близько</a:t>
            </a:r>
            <a:r>
              <a:rPr lang="ru-RU" sz="1900" dirty="0"/>
              <a:t> 60-70% </a:t>
            </a:r>
            <a:r>
              <a:rPr lang="ru-RU" sz="1900" dirty="0" err="1"/>
              <a:t>населення</a:t>
            </a:r>
            <a:r>
              <a:rPr lang="ru-RU" sz="1900" dirty="0"/>
              <a:t>. </a:t>
            </a:r>
            <a:r>
              <a:rPr lang="ru-RU" sz="1900" dirty="0" err="1"/>
              <a:t>Країна</a:t>
            </a:r>
            <a:r>
              <a:rPr lang="ru-RU" sz="1900" dirty="0"/>
              <a:t> </a:t>
            </a:r>
            <a:r>
              <a:rPr lang="ru-RU" sz="1900" dirty="0" err="1"/>
              <a:t>має</a:t>
            </a:r>
            <a:r>
              <a:rPr lang="ru-RU" sz="1900" dirty="0"/>
              <a:t> </a:t>
            </a:r>
            <a:r>
              <a:rPr lang="ru-RU" sz="1900" dirty="0" err="1"/>
              <a:t>найнижчий</a:t>
            </a:r>
            <a:r>
              <a:rPr lang="ru-RU" sz="1900" dirty="0"/>
              <a:t> в </a:t>
            </a:r>
            <a:r>
              <a:rPr lang="ru-RU" sz="1900" dirty="0" err="1"/>
              <a:t>світі</a:t>
            </a:r>
            <a:r>
              <a:rPr lang="ru-RU" sz="1900" dirty="0"/>
              <a:t> </a:t>
            </a:r>
            <a:r>
              <a:rPr lang="ru-RU" sz="1900" dirty="0" err="1"/>
              <a:t>індекс</a:t>
            </a:r>
            <a:r>
              <a:rPr lang="ru-RU" sz="1900" dirty="0"/>
              <a:t> </a:t>
            </a:r>
            <a:r>
              <a:rPr lang="ru-RU" sz="1900" dirty="0" err="1"/>
              <a:t>розвитку</a:t>
            </a:r>
            <a:r>
              <a:rPr lang="ru-RU" sz="1900" dirty="0"/>
              <a:t> </a:t>
            </a:r>
            <a:r>
              <a:rPr lang="ru-RU" sz="1900" dirty="0" err="1"/>
              <a:t>людського</a:t>
            </a:r>
            <a:r>
              <a:rPr lang="ru-RU" sz="1900" dirty="0"/>
              <a:t> </a:t>
            </a:r>
            <a:r>
              <a:rPr lang="ru-RU" sz="1900" dirty="0" err="1"/>
              <a:t>потенціалу</a:t>
            </a:r>
            <a:r>
              <a:rPr lang="ru-RU" sz="1900" dirty="0" smtClean="0"/>
              <a:t>.</a:t>
            </a:r>
            <a:endParaRPr lang="ru-RU" sz="1900" dirty="0"/>
          </a:p>
          <a:p>
            <a:pPr algn="just"/>
            <a:r>
              <a:rPr lang="ru-RU" sz="1900" dirty="0" err="1"/>
              <a:t>Нігер</a:t>
            </a:r>
            <a:r>
              <a:rPr lang="ru-RU" sz="1900" dirty="0"/>
              <a:t> — </a:t>
            </a:r>
            <a:r>
              <a:rPr lang="ru-RU" sz="1900" dirty="0" err="1"/>
              <a:t>аграрна</a:t>
            </a:r>
            <a:r>
              <a:rPr lang="ru-RU" sz="1900" dirty="0"/>
              <a:t> </a:t>
            </a:r>
            <a:r>
              <a:rPr lang="ru-RU" sz="1900" dirty="0" err="1"/>
              <a:t>країна</a:t>
            </a:r>
            <a:r>
              <a:rPr lang="ru-RU" sz="1900" dirty="0"/>
              <a:t> з </a:t>
            </a:r>
            <a:r>
              <a:rPr lang="ru-RU" sz="1900" dirty="0" err="1"/>
              <a:t>економікою</a:t>
            </a:r>
            <a:r>
              <a:rPr lang="ru-RU" sz="1900" dirty="0"/>
              <a:t>, </a:t>
            </a:r>
            <a:r>
              <a:rPr lang="ru-RU" sz="1900" dirty="0" err="1"/>
              <a:t>що</a:t>
            </a:r>
            <a:r>
              <a:rPr lang="ru-RU" sz="1900" dirty="0"/>
              <a:t> </a:t>
            </a:r>
            <a:r>
              <a:rPr lang="ru-RU" sz="1900" dirty="0" err="1"/>
              <a:t>розвивається</a:t>
            </a:r>
            <a:r>
              <a:rPr lang="ru-RU" sz="1900" dirty="0"/>
              <a:t> </a:t>
            </a:r>
            <a:r>
              <a:rPr lang="ru-RU" sz="1900" dirty="0" err="1"/>
              <a:t>уранодобувної</a:t>
            </a:r>
            <a:r>
              <a:rPr lang="ru-RU" sz="1900" dirty="0"/>
              <a:t> </a:t>
            </a:r>
            <a:r>
              <a:rPr lang="ru-RU" sz="1900" dirty="0" err="1"/>
              <a:t>промисловістю</a:t>
            </a:r>
            <a:r>
              <a:rPr lang="ru-RU" sz="1900" dirty="0"/>
              <a:t>. </a:t>
            </a:r>
            <a:r>
              <a:rPr lang="ru-RU" sz="1900" dirty="0" err="1"/>
              <a:t>Видобування</a:t>
            </a:r>
            <a:r>
              <a:rPr lang="ru-RU" sz="1900" dirty="0"/>
              <a:t> </a:t>
            </a:r>
            <a:r>
              <a:rPr lang="ru-RU" sz="1900" dirty="0" err="1"/>
              <a:t>уранової</a:t>
            </a:r>
            <a:r>
              <a:rPr lang="ru-RU" sz="1900" dirty="0"/>
              <a:t> </a:t>
            </a:r>
            <a:r>
              <a:rPr lang="ru-RU" sz="1900" dirty="0" err="1"/>
              <a:t>руди</a:t>
            </a:r>
            <a:r>
              <a:rPr lang="ru-RU" sz="1900" dirty="0"/>
              <a:t>, </a:t>
            </a:r>
            <a:r>
              <a:rPr lang="ru-RU" sz="1900" dirty="0" err="1"/>
              <a:t>каситериту</a:t>
            </a:r>
            <a:r>
              <a:rPr lang="ru-RU" sz="1900" dirty="0"/>
              <a:t>. </a:t>
            </a:r>
            <a:r>
              <a:rPr lang="ru-RU" sz="1900" dirty="0" err="1"/>
              <a:t>Кочове</a:t>
            </a:r>
            <a:r>
              <a:rPr lang="ru-RU" sz="1900" dirty="0"/>
              <a:t> </a:t>
            </a:r>
            <a:r>
              <a:rPr lang="ru-RU" sz="1900" dirty="0" err="1"/>
              <a:t>скотарство</a:t>
            </a:r>
            <a:r>
              <a:rPr lang="ru-RU" sz="1900" dirty="0"/>
              <a:t>. Ремесла. </a:t>
            </a:r>
            <a:r>
              <a:rPr lang="ru-RU" sz="1900" dirty="0" err="1"/>
              <a:t>Підприємства</a:t>
            </a:r>
            <a:r>
              <a:rPr lang="ru-RU" sz="1900" dirty="0"/>
              <a:t> з </a:t>
            </a:r>
            <a:r>
              <a:rPr lang="ru-RU" sz="1900" dirty="0" err="1"/>
              <a:t>переробки</a:t>
            </a:r>
            <a:r>
              <a:rPr lang="ru-RU" sz="1900" dirty="0"/>
              <a:t> </a:t>
            </a:r>
            <a:r>
              <a:rPr lang="ru-RU" sz="1900" dirty="0" err="1"/>
              <a:t>сільськогосподарської</a:t>
            </a:r>
            <a:r>
              <a:rPr lang="ru-RU" sz="1900" dirty="0"/>
              <a:t> </a:t>
            </a:r>
            <a:r>
              <a:rPr lang="ru-RU" sz="1900" dirty="0" err="1"/>
              <a:t>сировини</a:t>
            </a:r>
            <a:r>
              <a:rPr lang="ru-RU" sz="1900" dirty="0"/>
              <a:t>. </a:t>
            </a:r>
            <a:r>
              <a:rPr lang="ru-RU" sz="1900" dirty="0" err="1"/>
              <a:t>Рибальство</a:t>
            </a:r>
            <a:r>
              <a:rPr lang="ru-RU" sz="1900" dirty="0"/>
              <a:t>. </a:t>
            </a:r>
            <a:r>
              <a:rPr lang="ru-RU" sz="1900" dirty="0" err="1"/>
              <a:t>Вирощують</a:t>
            </a:r>
            <a:r>
              <a:rPr lang="ru-RU" sz="1900" dirty="0"/>
              <a:t> </a:t>
            </a:r>
            <a:r>
              <a:rPr lang="ru-RU" sz="1900" dirty="0" err="1"/>
              <a:t>цукровий</a:t>
            </a:r>
            <a:r>
              <a:rPr lang="ru-RU" sz="1900" dirty="0"/>
              <a:t> очерет, </a:t>
            </a:r>
            <a:r>
              <a:rPr lang="ru-RU" sz="1900" dirty="0" err="1"/>
              <a:t>арахіс</a:t>
            </a:r>
            <a:r>
              <a:rPr lang="ru-RU" sz="1900" dirty="0"/>
              <a:t>, сорго, </a:t>
            </a:r>
            <a:r>
              <a:rPr lang="ru-RU" sz="1900" dirty="0" err="1"/>
              <a:t>бавовник</a:t>
            </a:r>
            <a:r>
              <a:rPr lang="ru-RU" sz="1900" dirty="0"/>
              <a:t>, просо, </a:t>
            </a:r>
            <a:r>
              <a:rPr lang="ru-RU" sz="1900" dirty="0" err="1"/>
              <a:t>маніок</a:t>
            </a:r>
            <a:r>
              <a:rPr lang="ru-RU" sz="1900" dirty="0"/>
              <a:t>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1590" y="2420888"/>
            <a:ext cx="2839477" cy="188825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5939" y="2420888"/>
            <a:ext cx="2131473" cy="2143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795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260648"/>
            <a:ext cx="8784975" cy="6336703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uk-UA" sz="2200" dirty="0" smtClean="0"/>
              <a:t>Добувна промисловість</a:t>
            </a:r>
          </a:p>
          <a:p>
            <a:pPr marL="0" indent="0" algn="just">
              <a:buNone/>
            </a:pPr>
            <a:r>
              <a:rPr lang="ru-RU" sz="1700" dirty="0" err="1"/>
              <a:t>Видобуток</a:t>
            </a:r>
            <a:r>
              <a:rPr lang="ru-RU" sz="1700" dirty="0"/>
              <a:t> урану є </a:t>
            </a:r>
            <a:r>
              <a:rPr lang="ru-RU" sz="1700" dirty="0" err="1"/>
              <a:t>важливою</a:t>
            </a:r>
            <a:r>
              <a:rPr lang="ru-RU" sz="1700" dirty="0"/>
              <a:t> </a:t>
            </a:r>
            <a:r>
              <a:rPr lang="ru-RU" sz="1700" dirty="0" err="1"/>
              <a:t>галуззю</a:t>
            </a:r>
            <a:r>
              <a:rPr lang="ru-RU" sz="1700" dirty="0"/>
              <a:t> </a:t>
            </a:r>
            <a:r>
              <a:rPr lang="ru-RU" sz="1700" dirty="0" err="1"/>
              <a:t>економіки</a:t>
            </a:r>
            <a:r>
              <a:rPr lang="ru-RU" sz="1700" dirty="0"/>
              <a:t> </a:t>
            </a:r>
            <a:r>
              <a:rPr lang="ru-RU" sz="1700" dirty="0" err="1"/>
              <a:t>країни</a:t>
            </a:r>
            <a:r>
              <a:rPr lang="ru-RU" sz="1700" dirty="0"/>
              <a:t>. </a:t>
            </a:r>
            <a:r>
              <a:rPr lang="ru-RU" sz="1700" dirty="0" err="1"/>
              <a:t>Поклади</a:t>
            </a:r>
            <a:r>
              <a:rPr lang="ru-RU" sz="1700" dirty="0"/>
              <a:t> </a:t>
            </a:r>
            <a:r>
              <a:rPr lang="ru-RU" sz="1700" dirty="0" err="1"/>
              <a:t>уранової</a:t>
            </a:r>
            <a:r>
              <a:rPr lang="ru-RU" sz="1700" dirty="0"/>
              <a:t> </a:t>
            </a:r>
            <a:r>
              <a:rPr lang="ru-RU" sz="1700" dirty="0" err="1"/>
              <a:t>руди</a:t>
            </a:r>
            <a:r>
              <a:rPr lang="ru-RU" sz="1700" dirty="0"/>
              <a:t> </a:t>
            </a:r>
            <a:r>
              <a:rPr lang="ru-RU" sz="1700" dirty="0" err="1"/>
              <a:t>були</a:t>
            </a:r>
            <a:r>
              <a:rPr lang="ru-RU" sz="1700" dirty="0"/>
              <a:t> </a:t>
            </a:r>
            <a:r>
              <a:rPr lang="ru-RU" sz="1700" dirty="0" err="1"/>
              <a:t>виявлені</a:t>
            </a:r>
            <a:r>
              <a:rPr lang="ru-RU" sz="1700" dirty="0"/>
              <a:t> </a:t>
            </a:r>
            <a:r>
              <a:rPr lang="ru-RU" sz="1700" dirty="0" err="1"/>
              <a:t>зовсім</a:t>
            </a:r>
            <a:r>
              <a:rPr lang="ru-RU" sz="1700" dirty="0"/>
              <a:t> </a:t>
            </a:r>
            <a:r>
              <a:rPr lang="ru-RU" sz="1700" dirty="0" err="1"/>
              <a:t>випадково</a:t>
            </a:r>
            <a:r>
              <a:rPr lang="ru-RU" sz="1700" dirty="0"/>
              <a:t> </a:t>
            </a:r>
            <a:r>
              <a:rPr lang="ru-RU" sz="1700" dirty="0" err="1"/>
              <a:t>французької</a:t>
            </a:r>
            <a:r>
              <a:rPr lang="ru-RU" sz="1700" dirty="0"/>
              <a:t> </a:t>
            </a:r>
            <a:r>
              <a:rPr lang="ru-RU" sz="1700" dirty="0" err="1"/>
              <a:t>комісією</a:t>
            </a:r>
            <a:r>
              <a:rPr lang="ru-RU" sz="1700" dirty="0"/>
              <a:t> з </a:t>
            </a:r>
            <a:r>
              <a:rPr lang="ru-RU" sz="1700" dirty="0" err="1"/>
              <a:t>атомної</a:t>
            </a:r>
            <a:r>
              <a:rPr lang="ru-RU" sz="1700" dirty="0"/>
              <a:t> </a:t>
            </a:r>
            <a:r>
              <a:rPr lang="ru-RU" sz="1700" dirty="0" err="1"/>
              <a:t>енергії</a:t>
            </a:r>
            <a:r>
              <a:rPr lang="ru-RU" sz="1700" dirty="0"/>
              <a:t> в 1958 </a:t>
            </a:r>
            <a:r>
              <a:rPr lang="ru-RU" sz="1700" dirty="0" err="1"/>
              <a:t>році</a:t>
            </a:r>
            <a:r>
              <a:rPr lang="ru-RU" sz="1700" dirty="0"/>
              <a:t>. </a:t>
            </a:r>
            <a:r>
              <a:rPr lang="ru-RU" sz="1700" dirty="0" err="1"/>
              <a:t>Обстеження</a:t>
            </a:r>
            <a:r>
              <a:rPr lang="ru-RU" sz="1700" dirty="0"/>
              <a:t> і </a:t>
            </a:r>
            <a:r>
              <a:rPr lang="ru-RU" sz="1700" dirty="0" err="1"/>
              <a:t>оцінка</a:t>
            </a:r>
            <a:r>
              <a:rPr lang="ru-RU" sz="1700" dirty="0"/>
              <a:t> </a:t>
            </a:r>
            <a:r>
              <a:rPr lang="ru-RU" sz="1700" dirty="0" err="1"/>
              <a:t>родовища</a:t>
            </a:r>
            <a:r>
              <a:rPr lang="ru-RU" sz="1700" dirty="0"/>
              <a:t> в </a:t>
            </a:r>
            <a:r>
              <a:rPr lang="ru-RU" sz="1700" dirty="0" err="1"/>
              <a:t>Арліт</a:t>
            </a:r>
            <a:r>
              <a:rPr lang="ru-RU" sz="1700" dirty="0"/>
              <a:t>, </a:t>
            </a:r>
            <a:r>
              <a:rPr lang="ru-RU" sz="1700" dirty="0" err="1"/>
              <a:t>проведені</a:t>
            </a:r>
            <a:r>
              <a:rPr lang="ru-RU" sz="1700" dirty="0"/>
              <a:t> в 1966 </a:t>
            </a:r>
            <a:r>
              <a:rPr lang="ru-RU" sz="1700" dirty="0" err="1"/>
              <a:t>році</a:t>
            </a:r>
            <a:r>
              <a:rPr lang="ru-RU" sz="1700" dirty="0"/>
              <a:t>, </a:t>
            </a:r>
            <a:r>
              <a:rPr lang="ru-RU" sz="1700" dirty="0" err="1"/>
              <a:t>підтвердили</a:t>
            </a:r>
            <a:r>
              <a:rPr lang="ru-RU" sz="1700" dirty="0"/>
              <a:t> </a:t>
            </a:r>
            <a:r>
              <a:rPr lang="ru-RU" sz="1700" dirty="0" err="1"/>
              <a:t>можливість</a:t>
            </a:r>
            <a:r>
              <a:rPr lang="ru-RU" sz="1700" dirty="0"/>
              <a:t> </a:t>
            </a:r>
            <a:r>
              <a:rPr lang="ru-RU" sz="1700" dirty="0" err="1"/>
              <a:t>економічного</a:t>
            </a:r>
            <a:r>
              <a:rPr lang="ru-RU" sz="1700" dirty="0"/>
              <a:t> </a:t>
            </a:r>
            <a:r>
              <a:rPr lang="ru-RU" sz="1700" dirty="0" err="1"/>
              <a:t>використання</a:t>
            </a:r>
            <a:r>
              <a:rPr lang="ru-RU" sz="1700" dirty="0"/>
              <a:t> </a:t>
            </a:r>
            <a:r>
              <a:rPr lang="ru-RU" sz="1700" dirty="0" err="1"/>
              <a:t>родовищ</a:t>
            </a:r>
            <a:r>
              <a:rPr lang="ru-RU" sz="1700" dirty="0"/>
              <a:t>, і в 1971 </a:t>
            </a:r>
            <a:r>
              <a:rPr lang="ru-RU" sz="1700" dirty="0" err="1"/>
              <a:t>році</a:t>
            </a:r>
            <a:r>
              <a:rPr lang="ru-RU" sz="1700" dirty="0"/>
              <a:t> </a:t>
            </a:r>
            <a:r>
              <a:rPr lang="ru-RU" sz="1700" dirty="0" err="1"/>
              <a:t>Нігер</a:t>
            </a:r>
            <a:r>
              <a:rPr lang="ru-RU" sz="1700" dirty="0"/>
              <a:t> </a:t>
            </a:r>
            <a:r>
              <a:rPr lang="ru-RU" sz="1700" dirty="0" err="1"/>
              <a:t>відправив</a:t>
            </a:r>
            <a:r>
              <a:rPr lang="ru-RU" sz="1700" dirty="0"/>
              <a:t> на </a:t>
            </a:r>
            <a:r>
              <a:rPr lang="ru-RU" sz="1700" dirty="0" err="1"/>
              <a:t>експорт</a:t>
            </a:r>
            <a:r>
              <a:rPr lang="ru-RU" sz="1700" dirty="0"/>
              <a:t> першу </a:t>
            </a:r>
            <a:r>
              <a:rPr lang="ru-RU" sz="1700" dirty="0" err="1"/>
              <a:t>партію</a:t>
            </a:r>
            <a:r>
              <a:rPr lang="ru-RU" sz="1700" dirty="0"/>
              <a:t> </a:t>
            </a:r>
            <a:r>
              <a:rPr lang="ru-RU" sz="1700" dirty="0" err="1"/>
              <a:t>уранової</a:t>
            </a:r>
            <a:r>
              <a:rPr lang="ru-RU" sz="1700" dirty="0"/>
              <a:t> </a:t>
            </a:r>
            <a:r>
              <a:rPr lang="ru-RU" sz="1700" dirty="0" err="1"/>
              <a:t>руди</a:t>
            </a:r>
            <a:r>
              <a:rPr lang="ru-RU" sz="1700" dirty="0"/>
              <a:t> в 400 тонн. </a:t>
            </a:r>
            <a:r>
              <a:rPr lang="ru-RU" sz="1700" dirty="0" err="1"/>
              <a:t>Обсяг</a:t>
            </a:r>
            <a:r>
              <a:rPr lang="ru-RU" sz="1700" dirty="0"/>
              <a:t> </a:t>
            </a:r>
            <a:r>
              <a:rPr lang="ru-RU" sz="1700" dirty="0" err="1"/>
              <a:t>видобутого</a:t>
            </a:r>
            <a:r>
              <a:rPr lang="ru-RU" sz="1700" dirty="0"/>
              <a:t> урану </a:t>
            </a:r>
            <a:r>
              <a:rPr lang="ru-RU" sz="1700" dirty="0" err="1"/>
              <a:t>постійно</a:t>
            </a:r>
            <a:r>
              <a:rPr lang="ru-RU" sz="1700" dirty="0"/>
              <a:t> </a:t>
            </a:r>
            <a:r>
              <a:rPr lang="ru-RU" sz="1700" dirty="0" err="1"/>
              <a:t>збільшувався</a:t>
            </a:r>
            <a:r>
              <a:rPr lang="ru-RU" sz="1700" dirty="0"/>
              <a:t>, досягнувши 4,5 </a:t>
            </a:r>
            <a:r>
              <a:rPr lang="ru-RU" sz="1700" dirty="0" err="1"/>
              <a:t>тисяч</a:t>
            </a:r>
            <a:r>
              <a:rPr lang="ru-RU" sz="1700" dirty="0"/>
              <a:t> тонн в 1980 </a:t>
            </a:r>
            <a:r>
              <a:rPr lang="ru-RU" sz="1700" dirty="0" err="1"/>
              <a:t>році</a:t>
            </a:r>
            <a:r>
              <a:rPr lang="ru-RU" sz="1700" dirty="0"/>
              <a:t>, при </a:t>
            </a:r>
            <a:r>
              <a:rPr lang="ru-RU" sz="1700" dirty="0" err="1"/>
              <a:t>цьому</a:t>
            </a:r>
            <a:r>
              <a:rPr lang="ru-RU" sz="1700" dirty="0"/>
              <a:t> </a:t>
            </a:r>
            <a:r>
              <a:rPr lang="ru-RU" sz="1700" dirty="0" err="1"/>
              <a:t>Нігер</a:t>
            </a:r>
            <a:r>
              <a:rPr lang="ru-RU" sz="1700" dirty="0"/>
              <a:t> </a:t>
            </a:r>
            <a:r>
              <a:rPr lang="ru-RU" sz="1700" dirty="0" err="1"/>
              <a:t>вийшов</a:t>
            </a:r>
            <a:r>
              <a:rPr lang="ru-RU" sz="1700" dirty="0"/>
              <a:t> на друге </a:t>
            </a:r>
            <a:r>
              <a:rPr lang="ru-RU" sz="1700" dirty="0" err="1"/>
              <a:t>місце</a:t>
            </a:r>
            <a:r>
              <a:rPr lang="ru-RU" sz="1700" dirty="0"/>
              <a:t> в </a:t>
            </a:r>
            <a:r>
              <a:rPr lang="ru-RU" sz="1700" dirty="0" err="1"/>
              <a:t>світі</a:t>
            </a:r>
            <a:r>
              <a:rPr lang="ru-RU" sz="1700" dirty="0"/>
              <a:t> з </a:t>
            </a:r>
            <a:r>
              <a:rPr lang="ru-RU" sz="1700" dirty="0" err="1"/>
              <a:t>видобутку</a:t>
            </a:r>
            <a:r>
              <a:rPr lang="ru-RU" sz="1700" dirty="0"/>
              <a:t> урану, а доходи </a:t>
            </a:r>
            <a:r>
              <a:rPr lang="ru-RU" sz="1700" dirty="0" err="1"/>
              <a:t>від</a:t>
            </a:r>
            <a:r>
              <a:rPr lang="ru-RU" sz="1700" dirty="0"/>
              <a:t> </a:t>
            </a:r>
            <a:r>
              <a:rPr lang="ru-RU" sz="1700" dirty="0" err="1"/>
              <a:t>його</a:t>
            </a:r>
            <a:r>
              <a:rPr lang="ru-RU" sz="1700" dirty="0"/>
              <a:t> </a:t>
            </a:r>
            <a:r>
              <a:rPr lang="ru-RU" sz="1700" dirty="0" err="1"/>
              <a:t>експорту</a:t>
            </a:r>
            <a:r>
              <a:rPr lang="ru-RU" sz="1700" dirty="0"/>
              <a:t> </a:t>
            </a:r>
            <a:r>
              <a:rPr lang="ru-RU" sz="1700" dirty="0" err="1"/>
              <a:t>склали</a:t>
            </a:r>
            <a:r>
              <a:rPr lang="ru-RU" sz="1700" dirty="0"/>
              <a:t> до 50% державного </a:t>
            </a:r>
            <a:r>
              <a:rPr lang="ru-RU" sz="1700" dirty="0" smtClean="0"/>
              <a:t>бюджету. </a:t>
            </a:r>
            <a:r>
              <a:rPr lang="ru-RU" sz="1700" dirty="0"/>
              <a:t>У 1980-х роках </a:t>
            </a:r>
            <a:r>
              <a:rPr lang="ru-RU" sz="1700" dirty="0" err="1"/>
              <a:t>трапився</a:t>
            </a:r>
            <a:r>
              <a:rPr lang="ru-RU" sz="1700" dirty="0"/>
              <a:t> </a:t>
            </a:r>
            <a:r>
              <a:rPr lang="ru-RU" sz="1700" dirty="0" err="1"/>
              <a:t>урановий</a:t>
            </a:r>
            <a:r>
              <a:rPr lang="ru-RU" sz="1700" dirty="0"/>
              <a:t> крах — </a:t>
            </a:r>
            <a:r>
              <a:rPr lang="ru-RU" sz="1700" dirty="0" err="1"/>
              <a:t>зниження</a:t>
            </a:r>
            <a:r>
              <a:rPr lang="ru-RU" sz="1700" dirty="0"/>
              <a:t> </a:t>
            </a:r>
            <a:r>
              <a:rPr lang="ru-RU" sz="1700" dirty="0" err="1"/>
              <a:t>світового</a:t>
            </a:r>
            <a:r>
              <a:rPr lang="ru-RU" sz="1700" dirty="0"/>
              <a:t> </a:t>
            </a:r>
            <a:r>
              <a:rPr lang="ru-RU" sz="1700" dirty="0" err="1"/>
              <a:t>попиту</a:t>
            </a:r>
            <a:r>
              <a:rPr lang="ru-RU" sz="1700" dirty="0"/>
              <a:t> разом з </a:t>
            </a:r>
            <a:r>
              <a:rPr lang="ru-RU" sz="1700" dirty="0" err="1"/>
              <a:t>надмірністю</a:t>
            </a:r>
            <a:r>
              <a:rPr lang="ru-RU" sz="1700" dirty="0"/>
              <a:t> </a:t>
            </a:r>
            <a:r>
              <a:rPr lang="ru-RU" sz="1700" dirty="0" err="1"/>
              <a:t>виробництва</a:t>
            </a:r>
            <a:r>
              <a:rPr lang="ru-RU" sz="1700" dirty="0"/>
              <a:t> в </a:t>
            </a:r>
            <a:r>
              <a:rPr lang="ru-RU" sz="1700" dirty="0" err="1"/>
              <a:t>інших</a:t>
            </a:r>
            <a:r>
              <a:rPr lang="ru-RU" sz="1700" dirty="0"/>
              <a:t> </a:t>
            </a:r>
            <a:r>
              <a:rPr lang="ru-RU" sz="1700" dirty="0" err="1"/>
              <a:t>країнах</a:t>
            </a:r>
            <a:r>
              <a:rPr lang="ru-RU" sz="1700" dirty="0"/>
              <a:t> </a:t>
            </a:r>
            <a:r>
              <a:rPr lang="ru-RU" sz="1700" dirty="0" err="1"/>
              <a:t>призвели</a:t>
            </a:r>
            <a:r>
              <a:rPr lang="ru-RU" sz="1700" dirty="0"/>
              <a:t> до </a:t>
            </a:r>
            <a:r>
              <a:rPr lang="ru-RU" sz="1700" dirty="0" err="1"/>
              <a:t>падіння</a:t>
            </a:r>
            <a:r>
              <a:rPr lang="ru-RU" sz="1700" dirty="0"/>
              <a:t> </a:t>
            </a:r>
            <a:r>
              <a:rPr lang="ru-RU" sz="1700" dirty="0" err="1"/>
              <a:t>світових</a:t>
            </a:r>
            <a:r>
              <a:rPr lang="ru-RU" sz="1700" dirty="0"/>
              <a:t> </a:t>
            </a:r>
            <a:r>
              <a:rPr lang="ru-RU" sz="1700" dirty="0" err="1"/>
              <a:t>цін</a:t>
            </a:r>
            <a:r>
              <a:rPr lang="ru-RU" sz="1700" dirty="0"/>
              <a:t>. </a:t>
            </a:r>
            <a:r>
              <a:rPr lang="ru-RU" sz="1700" dirty="0" err="1"/>
              <a:t>Видобуток</a:t>
            </a:r>
            <a:r>
              <a:rPr lang="ru-RU" sz="1700" dirty="0"/>
              <a:t> урану в </a:t>
            </a:r>
            <a:r>
              <a:rPr lang="ru-RU" sz="1700" dirty="0" err="1"/>
              <a:t>Нігері</a:t>
            </a:r>
            <a:r>
              <a:rPr lang="ru-RU" sz="1700" dirty="0"/>
              <a:t> </a:t>
            </a:r>
            <a:r>
              <a:rPr lang="ru-RU" sz="1700" dirty="0" err="1"/>
              <a:t>знизилася</a:t>
            </a:r>
            <a:r>
              <a:rPr lang="ru-RU" sz="1700" dirty="0"/>
              <a:t> до 2 </a:t>
            </a:r>
            <a:r>
              <a:rPr lang="ru-RU" sz="1700" dirty="0" err="1"/>
              <a:t>тисяч</a:t>
            </a:r>
            <a:r>
              <a:rPr lang="ru-RU" sz="1700" dirty="0"/>
              <a:t> тонн на початку 1990-х роках. До 1990-го року </a:t>
            </a:r>
            <a:r>
              <a:rPr lang="ru-RU" sz="1700" dirty="0" err="1"/>
              <a:t>країну</a:t>
            </a:r>
            <a:r>
              <a:rPr lang="ru-RU" sz="1700" dirty="0"/>
              <a:t> покинули до 80% </a:t>
            </a:r>
            <a:r>
              <a:rPr lang="ru-RU" sz="1700" dirty="0" err="1"/>
              <a:t>іноземців</a:t>
            </a:r>
            <a:r>
              <a:rPr lang="ru-RU" sz="1700" dirty="0"/>
              <a:t>, </a:t>
            </a:r>
            <a:r>
              <a:rPr lang="ru-RU" sz="1700" dirty="0" err="1"/>
              <a:t>більшість</a:t>
            </a:r>
            <a:r>
              <a:rPr lang="ru-RU" sz="1700" dirty="0"/>
              <a:t> з </a:t>
            </a:r>
            <a:r>
              <a:rPr lang="ru-RU" sz="1700" dirty="0" err="1"/>
              <a:t>яких</a:t>
            </a:r>
            <a:r>
              <a:rPr lang="ru-RU" sz="1700" dirty="0"/>
              <a:t> </a:t>
            </a:r>
            <a:r>
              <a:rPr lang="ru-RU" sz="1700" dirty="0" err="1"/>
              <a:t>було</a:t>
            </a:r>
            <a:r>
              <a:rPr lang="ru-RU" sz="1700" dirty="0"/>
              <a:t> </a:t>
            </a:r>
            <a:r>
              <a:rPr lang="ru-RU" sz="1700" dirty="0" err="1"/>
              <a:t>пов'язане</a:t>
            </a:r>
            <a:r>
              <a:rPr lang="ru-RU" sz="1700" dirty="0"/>
              <a:t> з </a:t>
            </a:r>
            <a:r>
              <a:rPr lang="ru-RU" sz="1700" dirty="0" err="1"/>
              <a:t>видобутком</a:t>
            </a:r>
            <a:r>
              <a:rPr lang="ru-RU" sz="1700" dirty="0"/>
              <a:t> </a:t>
            </a:r>
            <a:r>
              <a:rPr lang="ru-RU" sz="1700" dirty="0" smtClean="0"/>
              <a:t>урану. </a:t>
            </a:r>
            <a:r>
              <a:rPr lang="ru-RU" sz="1700" dirty="0"/>
              <a:t>В </a:t>
            </a:r>
            <a:r>
              <a:rPr lang="ru-RU" sz="1700" dirty="0" err="1"/>
              <a:t>даний</a:t>
            </a:r>
            <a:r>
              <a:rPr lang="ru-RU" sz="1700" dirty="0"/>
              <a:t> час </a:t>
            </a:r>
            <a:r>
              <a:rPr lang="ru-RU" sz="1700" dirty="0" err="1"/>
              <a:t>уранова</a:t>
            </a:r>
            <a:r>
              <a:rPr lang="ru-RU" sz="1700" dirty="0"/>
              <a:t> </a:t>
            </a:r>
            <a:r>
              <a:rPr lang="ru-RU" sz="1700" dirty="0" err="1"/>
              <a:t>галузь</a:t>
            </a:r>
            <a:r>
              <a:rPr lang="ru-RU" sz="1700" dirty="0"/>
              <a:t> </a:t>
            </a:r>
            <a:r>
              <a:rPr lang="ru-RU" sz="1700" dirty="0" err="1"/>
              <a:t>повільно</a:t>
            </a:r>
            <a:r>
              <a:rPr lang="ru-RU" sz="1700" dirty="0"/>
              <a:t> приходить до </a:t>
            </a:r>
            <a:r>
              <a:rPr lang="ru-RU" sz="1700" dirty="0" err="1"/>
              <a:t>тями</a:t>
            </a:r>
            <a:r>
              <a:rPr lang="ru-RU" sz="1700" dirty="0"/>
              <a:t>, </a:t>
            </a:r>
            <a:r>
              <a:rPr lang="ru-RU" sz="1700" dirty="0" err="1"/>
              <a:t>річний</a:t>
            </a:r>
            <a:r>
              <a:rPr lang="ru-RU" sz="1700" dirty="0"/>
              <a:t> </a:t>
            </a:r>
            <a:r>
              <a:rPr lang="ru-RU" sz="1700" dirty="0" err="1"/>
              <a:t>видобуток</a:t>
            </a:r>
            <a:r>
              <a:rPr lang="ru-RU" sz="1700" dirty="0"/>
              <a:t> </a:t>
            </a:r>
            <a:r>
              <a:rPr lang="ru-RU" sz="1700" dirty="0" err="1"/>
              <a:t>уранової</a:t>
            </a:r>
            <a:r>
              <a:rPr lang="ru-RU" sz="1700" dirty="0"/>
              <a:t> </a:t>
            </a:r>
            <a:r>
              <a:rPr lang="ru-RU" sz="1700" dirty="0" err="1"/>
              <a:t>руди</a:t>
            </a:r>
            <a:r>
              <a:rPr lang="ru-RU" sz="1700" dirty="0"/>
              <a:t> </a:t>
            </a:r>
            <a:r>
              <a:rPr lang="ru-RU" sz="1700" dirty="0" err="1"/>
              <a:t>перевищила</a:t>
            </a:r>
            <a:r>
              <a:rPr lang="ru-RU" sz="1700" dirty="0"/>
              <a:t> 3,5 </a:t>
            </a:r>
            <a:r>
              <a:rPr lang="ru-RU" sz="1700" dirty="0" err="1"/>
              <a:t>тисяч</a:t>
            </a:r>
            <a:r>
              <a:rPr lang="ru-RU" sz="1700" dirty="0"/>
              <a:t> тонн, а </a:t>
            </a:r>
            <a:r>
              <a:rPr lang="ru-RU" sz="1700" dirty="0" err="1"/>
              <a:t>відповідна</a:t>
            </a:r>
            <a:r>
              <a:rPr lang="ru-RU" sz="1700" dirty="0"/>
              <a:t> </a:t>
            </a:r>
            <a:r>
              <a:rPr lang="ru-RU" sz="1700" dirty="0" err="1"/>
              <a:t>частка</a:t>
            </a:r>
            <a:r>
              <a:rPr lang="ru-RU" sz="1700" dirty="0"/>
              <a:t> </a:t>
            </a:r>
            <a:r>
              <a:rPr lang="ru-RU" sz="1700" dirty="0" err="1"/>
              <a:t>доходів</a:t>
            </a:r>
            <a:r>
              <a:rPr lang="ru-RU" sz="1700" dirty="0"/>
              <a:t> </a:t>
            </a:r>
            <a:r>
              <a:rPr lang="ru-RU" sz="1700" dirty="0" err="1"/>
              <a:t>держави</a:t>
            </a:r>
            <a:r>
              <a:rPr lang="ru-RU" sz="1700" dirty="0"/>
              <a:t> </a:t>
            </a:r>
            <a:r>
              <a:rPr lang="ru-RU" sz="1700" dirty="0" err="1"/>
              <a:t>зросла</a:t>
            </a:r>
            <a:r>
              <a:rPr lang="ru-RU" sz="1700" dirty="0"/>
              <a:t> до 8</a:t>
            </a:r>
            <a:r>
              <a:rPr lang="ru-RU" sz="1700" dirty="0" smtClean="0"/>
              <a:t>%.</a:t>
            </a:r>
          </a:p>
          <a:p>
            <a:pPr algn="just"/>
            <a:r>
              <a:rPr lang="uk-UA" sz="2200" dirty="0" smtClean="0"/>
              <a:t>Транспорт</a:t>
            </a:r>
          </a:p>
          <a:p>
            <a:pPr marL="0" indent="0" algn="just">
              <a:buNone/>
            </a:pPr>
            <a:r>
              <a:rPr lang="ru-RU" sz="1700" dirty="0" err="1"/>
              <a:t>Залізниць</a:t>
            </a:r>
            <a:r>
              <a:rPr lang="ru-RU" sz="1700" dirty="0"/>
              <a:t> в </a:t>
            </a:r>
            <a:r>
              <a:rPr lang="ru-RU" sz="1700" dirty="0" err="1"/>
              <a:t>Нігері</a:t>
            </a:r>
            <a:r>
              <a:rPr lang="ru-RU" sz="1700" dirty="0"/>
              <a:t> </a:t>
            </a:r>
            <a:r>
              <a:rPr lang="ru-RU" sz="1700" dirty="0" err="1"/>
              <a:t>немає</a:t>
            </a:r>
            <a:r>
              <a:rPr lang="ru-RU" sz="1700" dirty="0"/>
              <a:t>. </a:t>
            </a:r>
            <a:r>
              <a:rPr lang="ru-RU" sz="1700" dirty="0" err="1"/>
              <a:t>Експортні</a:t>
            </a:r>
            <a:r>
              <a:rPr lang="ru-RU" sz="1700" dirty="0"/>
              <a:t> та </a:t>
            </a:r>
            <a:r>
              <a:rPr lang="ru-RU" sz="1700" dirty="0" err="1"/>
              <a:t>імпортні</a:t>
            </a:r>
            <a:r>
              <a:rPr lang="ru-RU" sz="1700" dirty="0"/>
              <a:t> </a:t>
            </a:r>
            <a:r>
              <a:rPr lang="ru-RU" sz="1700" dirty="0" err="1"/>
              <a:t>товари</a:t>
            </a:r>
            <a:r>
              <a:rPr lang="ru-RU" sz="1700" dirty="0"/>
              <a:t> </a:t>
            </a:r>
            <a:r>
              <a:rPr lang="ru-RU" sz="1700" dirty="0" err="1"/>
              <a:t>везуться</a:t>
            </a:r>
            <a:r>
              <a:rPr lang="ru-RU" sz="1700" dirty="0"/>
              <a:t> </a:t>
            </a:r>
            <a:r>
              <a:rPr lang="ru-RU" sz="1700" dirty="0" err="1"/>
              <a:t>автомобільним</a:t>
            </a:r>
            <a:r>
              <a:rPr lang="ru-RU" sz="1700" dirty="0"/>
              <a:t> транспортом до </a:t>
            </a:r>
            <a:r>
              <a:rPr lang="ru-RU" sz="1700" dirty="0" err="1"/>
              <a:t>міст</a:t>
            </a:r>
            <a:r>
              <a:rPr lang="ru-RU" sz="1700" dirty="0"/>
              <a:t> </a:t>
            </a:r>
            <a:r>
              <a:rPr lang="ru-RU" sz="1700" dirty="0" err="1"/>
              <a:t>Параку</a:t>
            </a:r>
            <a:r>
              <a:rPr lang="ru-RU" sz="1700" dirty="0"/>
              <a:t> в </a:t>
            </a:r>
            <a:r>
              <a:rPr lang="ru-RU" sz="1700" dirty="0" err="1"/>
              <a:t>Беніні</a:t>
            </a:r>
            <a:r>
              <a:rPr lang="ru-RU" sz="1700" dirty="0"/>
              <a:t> і </a:t>
            </a:r>
            <a:r>
              <a:rPr lang="ru-RU" sz="1700" dirty="0" err="1"/>
              <a:t>Кано</a:t>
            </a:r>
            <a:r>
              <a:rPr lang="ru-RU" sz="1700" dirty="0"/>
              <a:t> в </a:t>
            </a:r>
            <a:r>
              <a:rPr lang="ru-RU" sz="1700" dirty="0" err="1"/>
              <a:t>Нігерії</a:t>
            </a:r>
            <a:r>
              <a:rPr lang="ru-RU" sz="1700" dirty="0"/>
              <a:t>, а </a:t>
            </a:r>
            <a:r>
              <a:rPr lang="ru-RU" sz="1700" dirty="0" err="1"/>
              <a:t>звідти</a:t>
            </a:r>
            <a:r>
              <a:rPr lang="ru-RU" sz="1700" dirty="0"/>
              <a:t> — </a:t>
            </a:r>
            <a:r>
              <a:rPr lang="ru-RU" sz="1700" dirty="0" err="1"/>
              <a:t>залізницею</a:t>
            </a:r>
            <a:r>
              <a:rPr lang="ru-RU" sz="1700" dirty="0"/>
              <a:t> до </a:t>
            </a:r>
            <a:r>
              <a:rPr lang="ru-RU" sz="1700" dirty="0" err="1"/>
              <a:t>портів</a:t>
            </a:r>
            <a:r>
              <a:rPr lang="ru-RU" sz="1700" dirty="0"/>
              <a:t> Котону і Лагосу. </a:t>
            </a:r>
            <a:r>
              <a:rPr lang="ru-RU" sz="1700" dirty="0" err="1"/>
              <a:t>Будівництво</a:t>
            </a:r>
            <a:r>
              <a:rPr lang="ru-RU" sz="1700" dirty="0"/>
              <a:t> </a:t>
            </a:r>
            <a:r>
              <a:rPr lang="ru-RU" sz="1700" dirty="0" err="1"/>
              <a:t>залізниць</a:t>
            </a:r>
            <a:r>
              <a:rPr lang="ru-RU" sz="1700" dirty="0"/>
              <a:t> і </a:t>
            </a:r>
            <a:r>
              <a:rPr lang="ru-RU" sz="1700" dirty="0" err="1"/>
              <a:t>забезпечення</a:t>
            </a:r>
            <a:r>
              <a:rPr lang="ru-RU" sz="1700" dirty="0"/>
              <a:t> </a:t>
            </a:r>
            <a:r>
              <a:rPr lang="ru-RU" sz="1700" dirty="0" err="1"/>
              <a:t>виходу</a:t>
            </a:r>
            <a:r>
              <a:rPr lang="ru-RU" sz="1700" dirty="0"/>
              <a:t> до моря — </a:t>
            </a:r>
            <a:r>
              <a:rPr lang="ru-RU" sz="1700" dirty="0" err="1"/>
              <a:t>найважливіше</a:t>
            </a:r>
            <a:r>
              <a:rPr lang="ru-RU" sz="1700" dirty="0"/>
              <a:t> </a:t>
            </a:r>
            <a:r>
              <a:rPr lang="ru-RU" sz="1700" dirty="0" err="1"/>
              <a:t>завдання</a:t>
            </a:r>
            <a:r>
              <a:rPr lang="ru-RU" sz="1700" dirty="0"/>
              <a:t> </a:t>
            </a:r>
            <a:r>
              <a:rPr lang="ru-RU" sz="1700" dirty="0" err="1"/>
              <a:t>розвитку</a:t>
            </a:r>
            <a:r>
              <a:rPr lang="ru-RU" sz="1700" dirty="0"/>
              <a:t> транспорту в </a:t>
            </a:r>
            <a:r>
              <a:rPr lang="ru-RU" sz="1700" dirty="0" err="1" smtClean="0"/>
              <a:t>Нігері</a:t>
            </a:r>
            <a:r>
              <a:rPr lang="ru-RU" sz="1700" dirty="0" smtClean="0"/>
              <a:t>. </a:t>
            </a:r>
            <a:r>
              <a:rPr lang="ru-RU" sz="1700" dirty="0" err="1"/>
              <a:t>Існують</a:t>
            </a:r>
            <a:r>
              <a:rPr lang="ru-RU" sz="1700" dirty="0"/>
              <a:t> </a:t>
            </a:r>
            <a:r>
              <a:rPr lang="ru-RU" sz="1700" dirty="0" err="1"/>
              <a:t>проекти</a:t>
            </a:r>
            <a:r>
              <a:rPr lang="ru-RU" sz="1700" dirty="0"/>
              <a:t> </a:t>
            </a:r>
            <a:r>
              <a:rPr lang="ru-RU" sz="1700" dirty="0" err="1"/>
              <a:t>продовження</a:t>
            </a:r>
            <a:r>
              <a:rPr lang="ru-RU" sz="1700" dirty="0"/>
              <a:t> </a:t>
            </a:r>
            <a:r>
              <a:rPr lang="ru-RU" sz="1700" dirty="0" err="1"/>
              <a:t>залізничних</a:t>
            </a:r>
            <a:r>
              <a:rPr lang="ru-RU" sz="1700" dirty="0"/>
              <a:t> </a:t>
            </a:r>
            <a:r>
              <a:rPr lang="ru-RU" sz="1700" dirty="0" err="1"/>
              <a:t>гілок</a:t>
            </a:r>
            <a:r>
              <a:rPr lang="ru-RU" sz="1700" dirty="0"/>
              <a:t> з </a:t>
            </a:r>
            <a:r>
              <a:rPr lang="ru-RU" sz="1700" dirty="0" err="1"/>
              <a:t>Беніну</a:t>
            </a:r>
            <a:r>
              <a:rPr lang="ru-RU" sz="1700" dirty="0"/>
              <a:t>, з </a:t>
            </a:r>
            <a:r>
              <a:rPr lang="ru-RU" sz="1700" dirty="0" err="1"/>
              <a:t>Нігерії</a:t>
            </a:r>
            <a:r>
              <a:rPr lang="ru-RU" sz="1700" dirty="0"/>
              <a:t>, а </a:t>
            </a:r>
            <a:r>
              <a:rPr lang="ru-RU" sz="1700" dirty="0" err="1"/>
              <a:t>також</a:t>
            </a:r>
            <a:r>
              <a:rPr lang="ru-RU" sz="1700" dirty="0"/>
              <a:t> </a:t>
            </a:r>
            <a:r>
              <a:rPr lang="ru-RU" sz="1700" dirty="0" err="1"/>
              <a:t>будівництва</a:t>
            </a:r>
            <a:r>
              <a:rPr lang="ru-RU" sz="1700" dirty="0"/>
              <a:t> </a:t>
            </a:r>
            <a:r>
              <a:rPr lang="ru-RU" sz="1700" dirty="0" err="1"/>
              <a:t>транссахарського</a:t>
            </a:r>
            <a:r>
              <a:rPr lang="ru-RU" sz="1700" dirty="0"/>
              <a:t> і </a:t>
            </a:r>
            <a:r>
              <a:rPr lang="ru-RU" sz="1700" dirty="0" err="1"/>
              <a:t>транссахельской</a:t>
            </a:r>
            <a:r>
              <a:rPr lang="ru-RU" sz="1700" dirty="0"/>
              <a:t> </a:t>
            </a:r>
            <a:r>
              <a:rPr lang="ru-RU" sz="1700" dirty="0" err="1" smtClean="0"/>
              <a:t>залізниць</a:t>
            </a:r>
            <a:r>
              <a:rPr lang="ru-RU" sz="1700" dirty="0" smtClean="0"/>
              <a:t>.</a:t>
            </a:r>
          </a:p>
          <a:p>
            <a:pPr algn="just"/>
            <a:r>
              <a:rPr lang="uk-UA" sz="2200" dirty="0" smtClean="0"/>
              <a:t>Зовнішня торгівля</a:t>
            </a:r>
          </a:p>
          <a:p>
            <a:pPr marL="0" indent="0" algn="just">
              <a:buNone/>
            </a:pPr>
            <a:r>
              <a:rPr lang="ru-RU" sz="1700" dirty="0" err="1" smtClean="0"/>
              <a:t>Експорт</a:t>
            </a:r>
            <a:r>
              <a:rPr lang="ru-RU" sz="1700" dirty="0" smtClean="0"/>
              <a:t> </a:t>
            </a:r>
            <a:r>
              <a:rPr lang="ru-RU" sz="1700" dirty="0"/>
              <a:t>(0,4 млрд дол): </a:t>
            </a:r>
            <a:r>
              <a:rPr lang="ru-RU" sz="1700" dirty="0" err="1"/>
              <a:t>уранові</a:t>
            </a:r>
            <a:r>
              <a:rPr lang="ru-RU" sz="1700" dirty="0"/>
              <a:t> </a:t>
            </a:r>
            <a:r>
              <a:rPr lang="ru-RU" sz="1700" dirty="0" err="1"/>
              <a:t>концентрати</a:t>
            </a:r>
            <a:r>
              <a:rPr lang="ru-RU" sz="1700" dirty="0"/>
              <a:t>, </a:t>
            </a:r>
            <a:r>
              <a:rPr lang="ru-RU" sz="1700" dirty="0" err="1"/>
              <a:t>бавовна</a:t>
            </a:r>
            <a:r>
              <a:rPr lang="ru-RU" sz="1700" dirty="0"/>
              <a:t>, живу худобу, </a:t>
            </a:r>
            <a:r>
              <a:rPr lang="ru-RU" sz="1700" dirty="0" err="1"/>
              <a:t>шкіри</a:t>
            </a:r>
            <a:r>
              <a:rPr lang="ru-RU" sz="1700" dirty="0"/>
              <a:t>, </a:t>
            </a:r>
            <a:r>
              <a:rPr lang="ru-RU" sz="1700" dirty="0" err="1"/>
              <a:t>шкури</a:t>
            </a:r>
            <a:r>
              <a:rPr lang="ru-RU" sz="1700" dirty="0"/>
              <a:t>, </a:t>
            </a:r>
            <a:r>
              <a:rPr lang="ru-RU" sz="1700" dirty="0" err="1" smtClean="0"/>
              <a:t>арахіс</a:t>
            </a:r>
            <a:r>
              <a:rPr lang="ru-RU" sz="1700" dirty="0" smtClean="0"/>
              <a:t>. </a:t>
            </a:r>
            <a:r>
              <a:rPr lang="ru-RU" sz="1700" dirty="0" err="1" smtClean="0"/>
              <a:t>Основні</a:t>
            </a:r>
            <a:r>
              <a:rPr lang="ru-RU" sz="1700" dirty="0" smtClean="0"/>
              <a:t> </a:t>
            </a:r>
            <a:r>
              <a:rPr lang="ru-RU" sz="1700" dirty="0" err="1"/>
              <a:t>покупці</a:t>
            </a:r>
            <a:r>
              <a:rPr lang="ru-RU" sz="1700" dirty="0"/>
              <a:t> </a:t>
            </a:r>
            <a:r>
              <a:rPr lang="ru-RU" sz="1700" dirty="0" err="1"/>
              <a:t>товарів</a:t>
            </a:r>
            <a:r>
              <a:rPr lang="ru-RU" sz="1700" dirty="0"/>
              <a:t> з </a:t>
            </a:r>
            <a:r>
              <a:rPr lang="ru-RU" sz="1700" dirty="0" err="1"/>
              <a:t>Нігеру</a:t>
            </a:r>
            <a:r>
              <a:rPr lang="ru-RU" sz="1700" dirty="0"/>
              <a:t> (в 2008 </a:t>
            </a:r>
            <a:r>
              <a:rPr lang="ru-RU" sz="1700" dirty="0" err="1"/>
              <a:t>році</a:t>
            </a:r>
            <a:r>
              <a:rPr lang="ru-RU" sz="1700" dirty="0"/>
              <a:t>) — </a:t>
            </a:r>
            <a:r>
              <a:rPr lang="ru-RU" sz="1700" dirty="0" err="1"/>
              <a:t>Японія</a:t>
            </a:r>
            <a:r>
              <a:rPr lang="ru-RU" sz="1700" dirty="0"/>
              <a:t> 80,8%, </a:t>
            </a:r>
            <a:r>
              <a:rPr lang="ru-RU" sz="1700" dirty="0" err="1"/>
              <a:t>Нігерія</a:t>
            </a:r>
            <a:r>
              <a:rPr lang="ru-RU" sz="1700" dirty="0"/>
              <a:t> 8,5%, </a:t>
            </a:r>
            <a:r>
              <a:rPr lang="ru-RU" sz="1700" dirty="0" err="1"/>
              <a:t>Франція</a:t>
            </a:r>
            <a:r>
              <a:rPr lang="ru-RU" sz="1700" dirty="0"/>
              <a:t> 2,9</a:t>
            </a:r>
            <a:r>
              <a:rPr lang="ru-RU" sz="1700" dirty="0" smtClean="0"/>
              <a:t>%. </a:t>
            </a:r>
            <a:r>
              <a:rPr lang="ru-RU" sz="1700" dirty="0" err="1" smtClean="0"/>
              <a:t>Імпорт</a:t>
            </a:r>
            <a:r>
              <a:rPr lang="ru-RU" sz="1700" dirty="0" smtClean="0"/>
              <a:t> </a:t>
            </a:r>
            <a:r>
              <a:rPr lang="ru-RU" sz="1700" dirty="0"/>
              <a:t>(0,8 млрд дол): </a:t>
            </a:r>
            <a:r>
              <a:rPr lang="ru-RU" sz="1700" dirty="0" err="1"/>
              <a:t>продовольчі</a:t>
            </a:r>
            <a:r>
              <a:rPr lang="ru-RU" sz="1700" dirty="0"/>
              <a:t> </a:t>
            </a:r>
            <a:r>
              <a:rPr lang="ru-RU" sz="1700" dirty="0" err="1"/>
              <a:t>товари</a:t>
            </a:r>
            <a:r>
              <a:rPr lang="ru-RU" sz="1700" dirty="0"/>
              <a:t>, </a:t>
            </a:r>
            <a:r>
              <a:rPr lang="ru-RU" sz="1700" dirty="0" err="1"/>
              <a:t>продукція</a:t>
            </a:r>
            <a:r>
              <a:rPr lang="ru-RU" sz="1700" dirty="0"/>
              <a:t> </a:t>
            </a:r>
            <a:r>
              <a:rPr lang="ru-RU" sz="1700" dirty="0" err="1"/>
              <a:t>машинобудування</a:t>
            </a:r>
            <a:r>
              <a:rPr lang="ru-RU" sz="1700" dirty="0"/>
              <a:t> та </a:t>
            </a:r>
            <a:r>
              <a:rPr lang="ru-RU" sz="1700" dirty="0" err="1"/>
              <a:t>хімічної</a:t>
            </a:r>
            <a:r>
              <a:rPr lang="ru-RU" sz="1700" dirty="0"/>
              <a:t> </a:t>
            </a:r>
            <a:r>
              <a:rPr lang="ru-RU" sz="1700" dirty="0" err="1"/>
              <a:t>промисловості</a:t>
            </a:r>
            <a:r>
              <a:rPr lang="ru-RU" sz="1700" dirty="0"/>
              <a:t>, </a:t>
            </a:r>
            <a:r>
              <a:rPr lang="ru-RU" sz="1700" dirty="0" err="1"/>
              <a:t>транспортне</a:t>
            </a:r>
            <a:r>
              <a:rPr lang="ru-RU" sz="1700" dirty="0"/>
              <a:t> </a:t>
            </a:r>
            <a:r>
              <a:rPr lang="ru-RU" sz="1700" dirty="0" err="1"/>
              <a:t>обладнання</a:t>
            </a:r>
            <a:r>
              <a:rPr lang="ru-RU" sz="1700" dirty="0"/>
              <a:t>, </a:t>
            </a:r>
            <a:r>
              <a:rPr lang="ru-RU" sz="1700" dirty="0" err="1"/>
              <a:t>нафтопродукти</a:t>
            </a:r>
            <a:r>
              <a:rPr lang="ru-RU" sz="1700" dirty="0"/>
              <a:t>, </a:t>
            </a:r>
            <a:r>
              <a:rPr lang="ru-RU" sz="1700" dirty="0" err="1"/>
              <a:t>промислові</a:t>
            </a:r>
            <a:r>
              <a:rPr lang="ru-RU" sz="1700" dirty="0"/>
              <a:t> </a:t>
            </a:r>
            <a:r>
              <a:rPr lang="ru-RU" sz="1700" dirty="0" err="1" smtClean="0"/>
              <a:t>товари</a:t>
            </a:r>
            <a:r>
              <a:rPr lang="ru-RU" sz="1700" dirty="0" smtClean="0"/>
              <a:t>. </a:t>
            </a:r>
            <a:r>
              <a:rPr lang="ru-RU" sz="1700" dirty="0" err="1" smtClean="0"/>
              <a:t>Основні</a:t>
            </a:r>
            <a:r>
              <a:rPr lang="ru-RU" sz="1700" dirty="0" smtClean="0"/>
              <a:t> </a:t>
            </a:r>
            <a:r>
              <a:rPr lang="ru-RU" sz="1700" dirty="0" err="1"/>
              <a:t>постачальники</a:t>
            </a:r>
            <a:r>
              <a:rPr lang="ru-RU" sz="1700" dirty="0"/>
              <a:t> — </a:t>
            </a:r>
            <a:r>
              <a:rPr lang="ru-RU" sz="1700" dirty="0" err="1"/>
              <a:t>Франція</a:t>
            </a:r>
            <a:r>
              <a:rPr lang="ru-RU" sz="1700" dirty="0"/>
              <a:t> 16,9%, Китай 11%, Алжир 9,7%, </a:t>
            </a:r>
            <a:r>
              <a:rPr lang="ru-RU" sz="1700" dirty="0" err="1"/>
              <a:t>Нігерія</a:t>
            </a:r>
            <a:r>
              <a:rPr lang="ru-RU" sz="1700" dirty="0"/>
              <a:t> 7,5%, </a:t>
            </a:r>
            <a:r>
              <a:rPr lang="ru-RU" sz="1700" dirty="0" err="1"/>
              <a:t>Французька</a:t>
            </a:r>
            <a:r>
              <a:rPr lang="ru-RU" sz="1700" dirty="0"/>
              <a:t> </a:t>
            </a:r>
            <a:r>
              <a:rPr lang="ru-RU" sz="1700" dirty="0" err="1"/>
              <a:t>Полінезія</a:t>
            </a:r>
            <a:r>
              <a:rPr lang="ru-RU" sz="1700" dirty="0"/>
              <a:t> 6,6%, </a:t>
            </a:r>
            <a:r>
              <a:rPr lang="ru-RU" sz="1700" dirty="0" err="1"/>
              <a:t>Бельгія</a:t>
            </a:r>
            <a:r>
              <a:rPr lang="ru-RU" sz="1700" dirty="0"/>
              <a:t> 4,3</a:t>
            </a:r>
            <a:r>
              <a:rPr lang="ru-RU" sz="1700" dirty="0" smtClean="0"/>
              <a:t>%. </a:t>
            </a:r>
            <a:r>
              <a:rPr lang="ru-RU" sz="1700" dirty="0"/>
              <a:t> </a:t>
            </a:r>
            <a:r>
              <a:rPr lang="ru-RU" sz="1700" dirty="0" smtClean="0"/>
              <a:t>Входить </a:t>
            </a:r>
            <a:r>
              <a:rPr lang="ru-RU" sz="1700" dirty="0"/>
              <a:t>у </a:t>
            </a:r>
            <a:r>
              <a:rPr lang="ru-RU" sz="1700" dirty="0" err="1"/>
              <a:t>міжнародну</a:t>
            </a:r>
            <a:r>
              <a:rPr lang="ru-RU" sz="1700" dirty="0"/>
              <a:t> </a:t>
            </a:r>
            <a:r>
              <a:rPr lang="ru-RU" sz="1700" dirty="0" err="1"/>
              <a:t>організацію</a:t>
            </a:r>
            <a:r>
              <a:rPr lang="ru-RU" sz="1700" dirty="0"/>
              <a:t> </a:t>
            </a:r>
            <a:r>
              <a:rPr lang="ru-RU" sz="1700" dirty="0" err="1"/>
              <a:t>країн</a:t>
            </a:r>
            <a:r>
              <a:rPr lang="ru-RU" sz="1700" dirty="0"/>
              <a:t> АКТ.</a:t>
            </a:r>
          </a:p>
        </p:txBody>
      </p:sp>
    </p:spTree>
    <p:extLst>
      <p:ext uri="{BB962C8B-B14F-4D97-AF65-F5344CB8AC3E}">
        <p14:creationId xmlns:p14="http://schemas.microsoft.com/office/powerpoint/2010/main" val="2205318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3568" y="2564904"/>
            <a:ext cx="7756263" cy="1054250"/>
          </a:xfrm>
        </p:spPr>
        <p:txBody>
          <a:bodyPr/>
          <a:lstStyle/>
          <a:p>
            <a:r>
              <a:rPr lang="uk-UA" dirty="0" smtClean="0"/>
              <a:t>Дякую за увагу!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2334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вердый переплет">
  <a:themeElements>
    <a:clrScheme name="Твердый переплет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Твердый переплет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96</TotalTime>
  <Words>3058</Words>
  <Application>Microsoft Office PowerPoint</Application>
  <PresentationFormat>Экран (4:3)</PresentationFormat>
  <Paragraphs>75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Твердый переплет</vt:lpstr>
      <vt:lpstr>Республіка Ніґер</vt:lpstr>
      <vt:lpstr>Республіка Ніґер</vt:lpstr>
      <vt:lpstr>Символи Ніґеру</vt:lpstr>
      <vt:lpstr>Презентация PowerPoint</vt:lpstr>
      <vt:lpstr>Географія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Політичний і адміністративно-територіальний устрій, населення</vt:lpstr>
      <vt:lpstr>Релігія</vt:lpstr>
      <vt:lpstr>Економіка</vt:lpstr>
      <vt:lpstr>Презентация PowerPoint</vt:lpstr>
      <vt:lpstr>Дякую за увагу!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Республіка Ніґер</dc:title>
  <dc:creator>admin</dc:creator>
  <cp:lastModifiedBy>admin</cp:lastModifiedBy>
  <cp:revision>13</cp:revision>
  <dcterms:created xsi:type="dcterms:W3CDTF">2014-05-04T08:30:20Z</dcterms:created>
  <dcterms:modified xsi:type="dcterms:W3CDTF">2014-05-04T10:18:37Z</dcterms:modified>
</cp:coreProperties>
</file>