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63" r:id="rId9"/>
    <p:sldId id="264" r:id="rId10"/>
    <p:sldId id="257" r:id="rId11"/>
    <p:sldId id="261" r:id="rId12"/>
    <p:sldId id="262" r:id="rId13"/>
    <p:sldId id="280" r:id="rId14"/>
    <p:sldId id="281" r:id="rId15"/>
    <p:sldId id="271" r:id="rId16"/>
    <p:sldId id="272" r:id="rId17"/>
    <p:sldId id="276" r:id="rId18"/>
    <p:sldId id="273" r:id="rId19"/>
    <p:sldId id="274" r:id="rId20"/>
    <p:sldId id="275" r:id="rId21"/>
    <p:sldId id="277" r:id="rId22"/>
    <p:sldId id="278" r:id="rId23"/>
    <p:sldId id="279" r:id="rId24"/>
    <p:sldId id="282" r:id="rId25"/>
    <p:sldId id="286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DC724-4F16-4F60-8EEE-821AA1D8783C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D23590-3C3C-4644-856F-F99DDE4A1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64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23590-3C3C-4644-856F-F99DDE4A129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491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23590-3C3C-4644-856F-F99DDE4A129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624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Q</a:t>
            </a:r>
            <a:r>
              <a:rPr lang="en-US" sz="8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Basi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c</a:t>
            </a:r>
            <a:endParaRPr lang="ru-RU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7154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9512" y="116632"/>
            <a:ext cx="8784976" cy="6480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Слово алгоритм возникло от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algorithm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- латинской формы имени великого математика IX века аль- Хорезми, который сформулировал правила выполнения 4 арифметических  действий над  многозначными числами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Алгоритм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- это организованная последовательность действий, понятных для некоторого исполнителя, ведущая к решению поставленной задачи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Алгоритм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- это конечная последовательность однозначных предписаний, исполнение которых  позволяет с помощью конечного числа шагов получить решение задачи, однозначно определяемое исходными данными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Алгоритм может быть предназначен для выполнения его человеком или компьютером.</a:t>
            </a:r>
          </a:p>
        </p:txBody>
      </p:sp>
    </p:spTree>
    <p:extLst>
      <p:ext uri="{BB962C8B-B14F-4D97-AF65-F5344CB8AC3E}">
        <p14:creationId xmlns:p14="http://schemas.microsoft.com/office/powerpoint/2010/main" val="77662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Свойства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алгоритма:</a:t>
            </a:r>
          </a:p>
          <a:p>
            <a:pPr algn="l"/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Массовость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- алгоритм должен быть применен для класса подобных задач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l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Дискретность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алгоритм состоит из ряда шагов.</a:t>
            </a:r>
          </a:p>
          <a:p>
            <a:pPr lvl="0" algn="l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Определенность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- каждый шаг алгоритма должен пониматься однозначно и не допускать произвола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l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Результативность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- алгоритм должен приводить к решению поставленной задачи за конечное число шагов</a:t>
            </a:r>
          </a:p>
        </p:txBody>
      </p:sp>
    </p:spTree>
    <p:extLst>
      <p:ext uri="{BB962C8B-B14F-4D97-AF65-F5344CB8AC3E}">
        <p14:creationId xmlns:p14="http://schemas.microsoft.com/office/powerpoint/2010/main" val="228423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9512" y="116632"/>
            <a:ext cx="8784976" cy="6480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300" b="1" dirty="0"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sz="5300" b="1" dirty="0" smtClean="0">
                <a:latin typeface="Times New Roman" pitchFamily="18" charset="0"/>
                <a:cs typeface="Times New Roman" pitchFamily="18" charset="0"/>
              </a:rPr>
              <a:t>алгоритма:</a:t>
            </a:r>
          </a:p>
          <a:p>
            <a:pPr algn="l"/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Линейный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- алгоритм, в котором все предписания (шаги) выполняются так, как записаны, без изменения порядка следования, строго друг за другом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l"/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Разветвляющийся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- алгоритм, в котором выполнение того или иного действия (шага) зависит от выполнения или не выполнения какого-либо условия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l"/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Циклический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- алгоритм, в котором некоторая последовательность действий повторяется несколько раз.</a:t>
            </a:r>
          </a:p>
        </p:txBody>
      </p:sp>
    </p:spTree>
    <p:extLst>
      <p:ext uri="{BB962C8B-B14F-4D97-AF65-F5344CB8AC3E}">
        <p14:creationId xmlns:p14="http://schemas.microsoft.com/office/powerpoint/2010/main" val="301559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9512" y="116632"/>
            <a:ext cx="8784976" cy="6480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6000" b="1" dirty="0">
                <a:latin typeface="Times New Roman" pitchFamily="18" charset="0"/>
                <a:cs typeface="Times New Roman" pitchFamily="18" charset="0"/>
              </a:rPr>
              <a:t>Способы записи 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алгоритма:</a:t>
            </a:r>
          </a:p>
          <a:p>
            <a:pPr marL="742950" indent="-742950" algn="l">
              <a:buFont typeface="Wingdings" pitchFamily="2" charset="2"/>
              <a:buChar char="ü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742950" lvl="0" indent="-742950" algn="l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Словесно-формульное описание (на естественном языке с использованием математических формул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742950" lvl="0" indent="-742950" algn="l">
              <a:buFont typeface="Wingdings" pitchFamily="2" charset="2"/>
              <a:buChar char="ü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742950" lvl="0" indent="-742950" algn="l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Графическое описание в виде блок-схемы (набор связанных между собой геометрических фигур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742950" lvl="0" indent="-742950" algn="l">
              <a:buFont typeface="Wingdings" pitchFamily="2" charset="2"/>
              <a:buChar char="ü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742950" lvl="0" indent="-742950" algn="l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Описание на каком-либо языке программирования (программа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742950" lvl="0" indent="-742950" algn="l">
              <a:buFont typeface="Wingdings" pitchFamily="2" charset="2"/>
              <a:buChar char="ü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742950" lvl="0" indent="-742950" algn="l">
              <a:buFont typeface="Wingdings" pitchFamily="2" charset="2"/>
              <a:buChar char="ü"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Программа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 это набор машинных команд, который следует выполнить компьютеру для реализации того или иного алгоритма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742950" lvl="0" indent="-742950" algn="l">
              <a:buFont typeface="Wingdings" pitchFamily="2" charset="2"/>
              <a:buChar char="ü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742950" lvl="0" indent="-742950" algn="l">
              <a:buFont typeface="Wingdings" pitchFamily="2" charset="2"/>
              <a:buChar char="ü"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Программа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это форма представления алгоритма для исполнения его машиной.</a:t>
            </a:r>
          </a:p>
        </p:txBody>
      </p:sp>
    </p:spTree>
    <p:extLst>
      <p:ext uri="{BB962C8B-B14F-4D97-AF65-F5344CB8AC3E}">
        <p14:creationId xmlns:p14="http://schemas.microsoft.com/office/powerpoint/2010/main" val="339636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9512" y="116632"/>
            <a:ext cx="8784976" cy="6480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62" y="188640"/>
            <a:ext cx="8819326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80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07504" y="0"/>
            <a:ext cx="9036496" cy="6813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«Горячие клавиши»</a:t>
            </a:r>
          </a:p>
          <a:p>
            <a:pPr algn="l"/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5 – запуск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программы</a:t>
            </a:r>
          </a:p>
          <a:p>
            <a:pPr algn="l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Shift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5 – Перезапуск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программы</a:t>
            </a:r>
          </a:p>
          <a:p>
            <a:pPr algn="l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Ctrl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Break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Прерывание программы</a:t>
            </a:r>
          </a:p>
          <a:p>
            <a:pPr algn="l"/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Ctrl+Insert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Копировать</a:t>
            </a:r>
          </a:p>
          <a:p>
            <a:pPr algn="l"/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Shift+Insert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Вставить</a:t>
            </a:r>
          </a:p>
        </p:txBody>
      </p:sp>
    </p:spTree>
    <p:extLst>
      <p:ext uri="{BB962C8B-B14F-4D97-AF65-F5344CB8AC3E}">
        <p14:creationId xmlns:p14="http://schemas.microsoft.com/office/powerpoint/2010/main" val="118359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5962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Константы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71500" lvl="0" indent="-571500" algn="l">
              <a:buFont typeface="Wingdings" pitchFamily="2" charset="2"/>
              <a:buChar char="ü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Числовые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(1, 2, 125, 5632)</a:t>
            </a:r>
          </a:p>
          <a:p>
            <a:pPr marL="571500" lvl="0" indent="-571500" algn="l">
              <a:buFont typeface="Wingdings" pitchFamily="2" charset="2"/>
              <a:buChar char="ü"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Символьные (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в1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6006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61786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Операторы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CLS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– оператор очистки экрана. Ставится в начале программы.</a:t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Input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– оператор ввода данных.</a:t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Print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– оператор вывода данных на экран.</a:t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57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92896"/>
            <a:ext cx="8229600" cy="3816424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CLS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Input “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Vvedite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4isla”;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a,b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C=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a+b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Print “Summa=”; c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2146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Задача №1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Сложите две переменные, результат выведите на экран.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37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92896"/>
            <a:ext cx="8229600" cy="3816424"/>
          </a:xfrm>
        </p:spPr>
        <p:txBody>
          <a:bodyPr>
            <a:noAutofit/>
          </a:bodyPr>
          <a:lstStyle/>
          <a:p>
            <a:pPr algn="l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CLS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Input “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Vvedite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4islo”; a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Input b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C=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a+b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Print c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Print “Summa=”; c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2146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100" dirty="0">
                <a:latin typeface="Times New Roman" pitchFamily="18" charset="0"/>
                <a:cs typeface="Times New Roman" pitchFamily="18" charset="0"/>
              </a:rPr>
              <a:t>Видоизмените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задачу.</a:t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9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51520" y="2636912"/>
                <a:ext cx="8229600" cy="3816424"/>
              </a:xfrm>
            </p:spPr>
            <p:txBody>
              <a:bodyPr>
                <a:noAutofit/>
              </a:bodyPr>
              <a:lstStyle/>
              <a:p>
                <a:pPr algn="l"/>
                <a:r>
                  <a:rPr lang="ru-RU" sz="40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ru-RU" sz="4000" dirty="0" smtClean="0">
                    <a:latin typeface="Times New Roman" pitchFamily="18" charset="0"/>
                    <a:cs typeface="Times New Roman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4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4000" i="1">
                              <a:latin typeface="Cambria Math"/>
                            </a:rPr>
                            <m:t>(1+</m:t>
                          </m:r>
                          <m:f>
                            <m:fPr>
                              <m:ctrlPr>
                                <a:rPr lang="ru-RU" sz="4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40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ru-RU" sz="4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4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4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40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40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4000" i="1">
                          <a:latin typeface="Cambria Math"/>
                        </a:rPr>
                        <m:t>−12</m:t>
                      </m:r>
                      <m:sSup>
                        <m:sSupPr>
                          <m:ctrlPr>
                            <a:rPr lang="ru-RU" sz="4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4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4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4000" i="1">
                          <a:latin typeface="Cambria Math"/>
                        </a:rPr>
                        <m:t>𝑦</m:t>
                      </m:r>
                      <m:r>
                        <a:rPr lang="en-US" sz="4000" i="1">
                          <a:latin typeface="Cambria Math"/>
                        </a:rPr>
                        <m:t>− </m:t>
                      </m:r>
                      <m:f>
                        <m:fPr>
                          <m:ctrlPr>
                            <a:rPr lang="ru-RU" sz="4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4000" i="1">
                              <a:latin typeface="Cambria Math"/>
                            </a:rPr>
                            <m:t>16,1</m:t>
                          </m:r>
                          <m:r>
                            <a:rPr lang="ru-RU" sz="4000" b="0" i="1" smtClean="0">
                              <a:latin typeface="Cambria Math"/>
                            </a:rPr>
                            <m:t>∗</m:t>
                          </m:r>
                          <m:sSup>
                            <m:sSupPr>
                              <m:ctrlPr>
                                <a:rPr lang="ru-RU" sz="4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4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40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4000" i="1">
                              <a:latin typeface="Cambria Math"/>
                            </a:rPr>
                            <m:t>21</m:t>
                          </m:r>
                          <m:func>
                            <m:funcPr>
                              <m:ctrlPr>
                                <a:rPr lang="ru-RU" sz="40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4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sSup>
                                <m:sSupPr>
                                  <m:ctrlPr>
                                    <a:rPr lang="ru-RU" sz="4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4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4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func>
                        </m:den>
                      </m:f>
                    </m:oMath>
                  </m:oMathPara>
                </a14:m>
                <a:r>
                  <a:rPr lang="ru-RU" sz="40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ru-RU" sz="4000" dirty="0">
                    <a:latin typeface="Times New Roman" pitchFamily="18" charset="0"/>
                    <a:cs typeface="Times New Roman" pitchFamily="18" charset="0"/>
                  </a:rPr>
                </a:br>
                <a:endParaRPr lang="ru-RU" sz="4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1520" y="2636912"/>
                <a:ext cx="8229600" cy="3816424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2146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Задача №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Решите уравнение, результат выведите на экран.</a:t>
            </a:r>
          </a:p>
        </p:txBody>
      </p:sp>
    </p:spTree>
    <p:extLst>
      <p:ext uri="{BB962C8B-B14F-4D97-AF65-F5344CB8AC3E}">
        <p14:creationId xmlns:p14="http://schemas.microsoft.com/office/powerpoint/2010/main" val="150284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12776"/>
            <a:ext cx="9144000" cy="2376264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Задание №1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Вычислить высоту треугольника, если его площадь равна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а основание больше высоты на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-99392"/>
            <a:ext cx="9144000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Самостоятельная работа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3941440"/>
            <a:ext cx="9144000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Задание №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Радиус окружности, вписанной в равносторонний треугольник, равен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Составить программу вычисления стороны, высоты и площади треугольника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13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223" y="764704"/>
            <a:ext cx="8964488" cy="2376264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Задание №3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Четырехугольник задан сторонами и длинами отрезков, соединяющих вершины с внутренней точкой. Составить программу вычисления площади четырехугольника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9512" y="3941440"/>
            <a:ext cx="8964488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Задание №4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Составить программу вычисления площади поверхности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и объема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конуса, заданного диаметра основания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D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 высотой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12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19184" y="188640"/>
                <a:ext cx="9124815" cy="3240360"/>
              </a:xfrm>
            </p:spPr>
            <p:txBody>
              <a:bodyPr>
                <a:noAutofit/>
              </a:bodyPr>
              <a:lstStyle/>
              <a:p>
                <a:pPr algn="l"/>
                <a:r>
                  <a:rPr lang="ru-RU" sz="40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ru-RU" sz="4000" dirty="0" smtClean="0">
                    <a:latin typeface="Times New Roman" pitchFamily="18" charset="0"/>
                    <a:cs typeface="Times New Roman" pitchFamily="18" charset="0"/>
                  </a:rPr>
                </a:br>
                <a:r>
                  <a:rPr lang="ru-RU" sz="3200" b="1" dirty="0" smtClean="0">
                    <a:latin typeface="Times New Roman" pitchFamily="18" charset="0"/>
                    <a:cs typeface="Times New Roman" pitchFamily="18" charset="0"/>
                  </a:rPr>
                  <a:t>Задача №5</a:t>
                </a:r>
                <a:br>
                  <a:rPr lang="ru-RU" sz="3200" b="1" dirty="0" smtClean="0">
                    <a:latin typeface="Times New Roman" pitchFamily="18" charset="0"/>
                    <a:cs typeface="Times New Roman" pitchFamily="18" charset="0"/>
                  </a:rPr>
                </a:br>
                <a:r>
                  <a:rPr lang="ru-RU" sz="40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ru-RU" sz="4000" dirty="0" smtClean="0">
                    <a:latin typeface="Times New Roman" pitchFamily="18" charset="0"/>
                    <a:cs typeface="Times New Roman" pitchFamily="18" charset="0"/>
                  </a:rPr>
                </a:br>
                <a:r>
                  <a:rPr lang="en-US" sz="6600" dirty="0" smtClean="0">
                    <a:latin typeface="Times New Roman" pitchFamily="18" charset="0"/>
                    <a:cs typeface="Times New Roman" pitchFamily="18" charset="0"/>
                  </a:rPr>
                  <a:t>T=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60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sz="66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660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66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66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6600" b="0" i="1" smtClean="0">
                                <a:latin typeface="Cambria Math"/>
                                <a:cs typeface="Times New Roman" pitchFamily="18" charset="0"/>
                              </a:rPr>
                              <m:t>−3</m:t>
                            </m:r>
                            <m:r>
                              <a:rPr lang="en-US" sz="6600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sz="66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660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66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66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sz="6600" b="0" i="1" smtClean="0">
                                <a:latin typeface="Cambria Math"/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a:rPr lang="en-US" sz="6600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  <m:r>
                              <a:rPr lang="en-US" sz="6600" b="0" i="1" smtClean="0">
                                <a:latin typeface="Cambria Math"/>
                                <a:cs typeface="Times New Roman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6600" b="0" i="1" smtClean="0">
                            <a:latin typeface="Cambria Math"/>
                            <a:cs typeface="Times New Roman" pitchFamily="18" charset="0"/>
                          </a:rPr>
                          <m:t>+4</m:t>
                        </m:r>
                        <m:sSup>
                          <m:sSupPr>
                            <m:ctrlPr>
                              <a:rPr lang="en-US" sz="66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6600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66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ru-RU" sz="40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ru-RU" sz="4000" dirty="0">
                    <a:latin typeface="Times New Roman" pitchFamily="18" charset="0"/>
                    <a:cs typeface="Times New Roman" pitchFamily="18" charset="0"/>
                  </a:rPr>
                </a:br>
                <a:endParaRPr lang="ru-RU" sz="4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9184" y="188640"/>
                <a:ext cx="9124815" cy="3240360"/>
              </a:xfrm>
              <a:blipFill rotWithShape="1">
                <a:blip r:embed="rId2"/>
                <a:stretch>
                  <a:fillRect l="-45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Заголовок 1"/>
              <p:cNvSpPr txBox="1">
                <a:spLocks/>
              </p:cNvSpPr>
              <p:nvPr/>
            </p:nvSpPr>
            <p:spPr>
              <a:xfrm>
                <a:off x="0" y="3639128"/>
                <a:ext cx="9124815" cy="324036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ru-RU" sz="40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ru-RU" sz="4000" dirty="0" smtClean="0">
                    <a:latin typeface="Times New Roman" pitchFamily="18" charset="0"/>
                    <a:cs typeface="Times New Roman" pitchFamily="18" charset="0"/>
                  </a:rPr>
                </a:br>
                <a:r>
                  <a:rPr lang="ru-RU" sz="3200" b="1" dirty="0" smtClean="0">
                    <a:latin typeface="Times New Roman" pitchFamily="18" charset="0"/>
                    <a:cs typeface="Times New Roman" pitchFamily="18" charset="0"/>
                  </a:rPr>
                  <a:t>Задача №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</a:rPr>
                  <a:t>6</a:t>
                </a:r>
                <a:r>
                  <a:rPr lang="ru-RU" sz="3200" b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ru-RU" sz="3200" b="1" dirty="0" smtClean="0">
                    <a:latin typeface="Times New Roman" pitchFamily="18" charset="0"/>
                    <a:cs typeface="Times New Roman" pitchFamily="18" charset="0"/>
                  </a:rPr>
                </a:br>
                <a:r>
                  <a:rPr lang="ru-RU" sz="40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ru-RU" sz="4000" dirty="0" smtClean="0">
                    <a:latin typeface="Times New Roman" pitchFamily="18" charset="0"/>
                    <a:cs typeface="Times New Roman" pitchFamily="18" charset="0"/>
                  </a:rPr>
                </a:br>
                <a:r>
                  <a:rPr lang="en-US" sz="6600" dirty="0" smtClean="0">
                    <a:latin typeface="Times New Roman" pitchFamily="18" charset="0"/>
                    <a:cs typeface="Times New Roman" pitchFamily="18" charset="0"/>
                  </a:rPr>
                  <a:t>T=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60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6600" i="1" smtClean="0">
                            <a:latin typeface="Cambria Math"/>
                            <a:cs typeface="Times New Roman" pitchFamily="18" charset="0"/>
                          </a:rPr>
                          <m:t>8</m:t>
                        </m:r>
                        <m:sSup>
                          <m:sSupPr>
                            <m:ctrlPr>
                              <a:rPr lang="en-US" sz="66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6600" i="1" smtClean="0">
                                <a:latin typeface="Cambria Math"/>
                                <a:cs typeface="Times New Roman" pitchFamily="18" charset="0"/>
                              </a:rPr>
                              <m:t>𝑠𝑖𝑛</m:t>
                            </m:r>
                          </m:e>
                          <m:sup>
                            <m:r>
                              <a:rPr lang="en-US" sz="6600" i="1" smtClean="0">
                                <a:latin typeface="Cambria Math"/>
                                <a:cs typeface="Times New Roman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ru-RU" sz="6600" i="1" smtClean="0">
                            <a:latin typeface="Cambria Math"/>
                            <a:cs typeface="Times New Roman" pitchFamily="18" charset="0"/>
                          </a:rPr>
                          <m:t>х </m:t>
                        </m:r>
                        <m:rad>
                          <m:radPr>
                            <m:degHide m:val="on"/>
                            <m:ctrlPr>
                              <a:rPr lang="en-US" sz="66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6600" i="1" smtClean="0">
                                <a:latin typeface="Cambria Math"/>
                                <a:cs typeface="Times New Roman" pitchFamily="18" charset="0"/>
                              </a:rPr>
                              <m:t>3,14∗</m:t>
                            </m:r>
                            <m:r>
                              <a:rPr lang="en-US" sz="6600" i="1" smtClean="0">
                                <a:latin typeface="Cambria Math"/>
                                <a:cs typeface="Times New Roman" pitchFamily="18" charset="0"/>
                              </a:rPr>
                              <m:t>𝑡𝑔</m:t>
                            </m:r>
                            <m:r>
                              <a:rPr lang="en-US" sz="6600" i="1" smtClean="0">
                                <a:latin typeface="Cambria Math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a:rPr lang="en-US" sz="660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</m:rad>
                        <m:r>
                          <a:rPr lang="en-US" sz="6600" i="1" smtClean="0">
                            <a:latin typeface="Cambria Math"/>
                            <a:cs typeface="Times New Roman" pitchFamily="18" charset="0"/>
                          </a:rPr>
                          <m:t>/3</m:t>
                        </m:r>
                        <m:r>
                          <a:rPr lang="en-US" sz="660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en-US" sz="66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6600" i="1" smtClean="0">
                                <a:latin typeface="Cambria Math"/>
                                <a:cs typeface="Times New Roman" pitchFamily="18" charset="0"/>
                              </a:rPr>
                              <m:t>𝐿𝑛</m:t>
                            </m:r>
                          </m:e>
                          <m:sup>
                            <m:r>
                              <a:rPr lang="en-US" sz="660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begChr m:val="|"/>
                            <m:endChr m:val="|"/>
                            <m:ctrlPr>
                              <a:rPr lang="en-US" sz="66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sz="6600" i="1" smtClean="0">
                                <a:latin typeface="Cambria Math"/>
                                <a:cs typeface="Times New Roman" pitchFamily="18" charset="0"/>
                              </a:rPr>
                              <m:t>𝑥𝑦</m:t>
                            </m:r>
                          </m:e>
                        </m:d>
                      </m:den>
                    </m:f>
                  </m:oMath>
                </a14:m>
                <a:r>
                  <a:rPr lang="ru-RU" sz="40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ru-RU" sz="4000" dirty="0">
                    <a:latin typeface="Times New Roman" pitchFamily="18" charset="0"/>
                    <a:cs typeface="Times New Roman" pitchFamily="18" charset="0"/>
                  </a:rPr>
                </a:br>
                <a:endParaRPr lang="ru-RU" sz="4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Заголовок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39128"/>
                <a:ext cx="9124815" cy="3240360"/>
              </a:xfrm>
              <a:prstGeom prst="rect">
                <a:avLst/>
              </a:prstGeom>
              <a:blipFill rotWithShape="1">
                <a:blip r:embed="rId3"/>
                <a:stretch>
                  <a:fillRect l="-45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120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00808"/>
            <a:ext cx="8229600" cy="475252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ОСНОВНЫЕ ОПЕРАТОРЫ: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(Если)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(И)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(Или)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THEN (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Тогда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(Иначе)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END IF (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Конец условия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116632"/>
            <a:ext cx="822960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ВЕТВЛЕНИЕ</a:t>
            </a:r>
          </a:p>
        </p:txBody>
      </p:sp>
    </p:spTree>
    <p:extLst>
      <p:ext uri="{BB962C8B-B14F-4D97-AF65-F5344CB8AC3E}">
        <p14:creationId xmlns:p14="http://schemas.microsoft.com/office/powerpoint/2010/main" val="268816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700808"/>
            <a:ext cx="8856984" cy="4752528"/>
          </a:xfrm>
        </p:spPr>
        <p:txBody>
          <a:bodyPr>
            <a:noAutofit/>
          </a:bodyPr>
          <a:lstStyle/>
          <a:p>
            <a:pPr algn="l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результат с дробью (10/3=3,3333)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\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- округление результата (10\3=3)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- неравенство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- больше или равно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- меньше или равно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7504" y="116632"/>
            <a:ext cx="8856984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АЛГЕБРАИЧЕСКИЕ ЗНАКИ</a:t>
            </a:r>
          </a:p>
        </p:txBody>
      </p:sp>
    </p:spTree>
    <p:extLst>
      <p:ext uri="{BB962C8B-B14F-4D97-AF65-F5344CB8AC3E}">
        <p14:creationId xmlns:p14="http://schemas.microsoft.com/office/powerpoint/2010/main" val="339006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060848"/>
            <a:ext cx="8928992" cy="1368152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условие 1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 &lt;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блок операторов 1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2146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Оператор </a:t>
            </a: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(Если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7504" y="3933056"/>
            <a:ext cx="8928992" cy="27363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Пример: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даны 2 переменные. Сравните их и наибольшую выведите на экран.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a&gt;b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PRINT “a&gt;”</a:t>
            </a:r>
          </a:p>
          <a:p>
            <a:pPr algn="l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a&lt;b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PRINT “b&gt;”</a:t>
            </a:r>
          </a:p>
          <a:p>
            <a:pPr algn="l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a=b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PRINT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“a=b”</a:t>
            </a:r>
          </a:p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END IF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19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060848"/>
            <a:ext cx="8928992" cy="136815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условие 1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&lt;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блок операторов 1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ELSE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блок операторов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2&gt;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END IF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2146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Оператор </a:t>
            </a: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ELSE (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Иначе</a:t>
            </a: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2060" y="3879769"/>
            <a:ext cx="8928992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Пример: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средний балл ученика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 триместр не будет ниже 4, то родители подарят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iPhone 5s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676" y="130234"/>
            <a:ext cx="2534896" cy="42335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89" y="130234"/>
            <a:ext cx="3011922" cy="40426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054" y="5517232"/>
            <a:ext cx="4107946" cy="3807927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2060" y="4921836"/>
            <a:ext cx="6318355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если ниже, то </a:t>
            </a:r>
            <a:r>
              <a:rPr lang="en-US" sz="2800" dirty="0" err="1" smtClean="0"/>
              <a:t>TeXet</a:t>
            </a:r>
            <a:r>
              <a:rPr lang="en-US" sz="2800" dirty="0" smtClean="0"/>
              <a:t> TM-B111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867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60848"/>
            <a:ext cx="9144000" cy="2448272"/>
          </a:xfrm>
        </p:spPr>
        <p:txBody>
          <a:bodyPr>
            <a:noAutofit/>
          </a:bodyPr>
          <a:lstStyle/>
          <a:p>
            <a:pPr algn="l"/>
            <a:r>
              <a:rPr lang="en-US" sz="2700" b="1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sb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 &gt;= 4 </a:t>
            </a:r>
            <a:r>
              <a:rPr lang="en-US" sz="2700" b="1" dirty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PRINT “iPhone 5s” 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PRINT “TEXET”</a:t>
            </a:r>
            <a:br>
              <a:rPr lang="en-US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END IF</a:t>
            </a:r>
            <a:endParaRPr lang="en-US" sz="2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2146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РЕШЕНИЕ</a:t>
            </a:r>
            <a:endParaRPr lang="en-US" sz="5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50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56792"/>
            <a:ext cx="9144000" cy="1152128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условие 1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&lt;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условие 2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&lt;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блок операторов 1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END IF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210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Оператор </a:t>
            </a: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(И)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-17225" y="3008854"/>
            <a:ext cx="914400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Пример: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если ученик получит за триместр оценку 5 по русскому языку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(r)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математике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(m)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то родители подарят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iPhone.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4797152"/>
            <a:ext cx="914400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r =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m =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PRINT  “iPhone”</a:t>
            </a:r>
          </a:p>
          <a:p>
            <a:pPr algn="l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END IF 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81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56792"/>
            <a:ext cx="9144000" cy="1152128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условие 1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&lt;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условие 2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&lt;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блок операторов 1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END IF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210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Оператор </a:t>
            </a: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(ИЛИ)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2981145"/>
            <a:ext cx="914400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Пример: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поступления в ВУЗ, абитуриенту необходимо преодолеть минимальный порог в 30 баллов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по одному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 двух вступительных экзаменов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4797152"/>
            <a:ext cx="914400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 e1 &gt;= 30 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 e2 &gt;= 30 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 PRINT  “Adopted”</a:t>
            </a:r>
          </a:p>
          <a:p>
            <a:pPr algn="l"/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END IF  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05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40768"/>
            <a:ext cx="9144000" cy="1440160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Задание №1</a:t>
            </a:r>
            <a:br>
              <a:rPr lang="ru-RU" sz="3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Заданы размеры обуви трех мужчин. Определить, есть ли среди них мужчины с одинаковым размером обуви.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16020"/>
            <a:ext cx="9144000" cy="12101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ЗАДАНИЯ ДЛЯ САМОСТОЯТЕЛЬНОЙ РАБОТЫ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3212976"/>
            <a:ext cx="914400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Задание №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Составить программу поиска большего из трех чисел.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4941168"/>
            <a:ext cx="914400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Задание №3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Найти квадрат наибольшего из двух чисел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b.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62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70" y="16202"/>
            <a:ext cx="9144000" cy="1440160"/>
          </a:xfrm>
        </p:spPr>
        <p:txBody>
          <a:bodyPr>
            <a:noAutofit/>
          </a:bodyPr>
          <a:lstStyle/>
          <a:p>
            <a:pPr algn="l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Задание №4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Заданы координаты трех точек на плоскости. Найти, какая из них наиболее удалена от начала координат.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4834" y="1700808"/>
            <a:ext cx="914400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Задание №5</a:t>
            </a: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Составьте программу, которая из трех введенных чисел возводит в квадрат положительные, а отрицательные оставляет без изменения.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4936" y="3140968"/>
            <a:ext cx="9144000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Задание №6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Даны 2 конверта прямоугольной формы с длинами сторон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a,b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c,d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Определить, можно ли положить один конверт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другой.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-14043" y="5031717"/>
            <a:ext cx="9144000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Задание №7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Составьте программу, которая определяла бы вид треугольника по длинам его сторон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a,b,c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29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70" y="16202"/>
            <a:ext cx="9144000" cy="1540590"/>
          </a:xfrm>
        </p:spPr>
        <p:txBody>
          <a:bodyPr>
            <a:noAutofit/>
          </a:bodyPr>
          <a:lstStyle/>
          <a:p>
            <a:pPr algn="l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Задание №8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Даны 3 различных целых числа. Найти среднее из них.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0" y="1628800"/>
            <a:ext cx="9144000" cy="15405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Задание №9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Составьте программу нахождения произведения двух наибольших из трех введенных чисел.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72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56792"/>
            <a:ext cx="9144000" cy="1152128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Делит одно число на другое и выводит на экран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ОСТАТОК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между делимым и частным. Если делитель не целый – округляет его.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210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 MOD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3284984"/>
            <a:ext cx="914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MOD =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делимое – частное * делитель (округленный)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5013176"/>
            <a:ext cx="914400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Пример</a:t>
            </a:r>
          </a:p>
          <a:p>
            <a:pPr algn="l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19 MOD  6.7</a:t>
            </a:r>
          </a:p>
          <a:p>
            <a:pPr algn="l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Вывод 5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55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84784"/>
            <a:ext cx="9144000" cy="1440160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Задание №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Задано двузначное число. Определить, состоит ли оно из одинаковых цифр.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16020"/>
            <a:ext cx="9144000" cy="12101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ЗАДАНИЯ ДЛЯ САМОСТОЯТЕЛЬНОЙ РАБОТЫ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3212976"/>
            <a:ext cx="914400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Задание №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Заданы номера трех домов улицы. Определить, сколько из них расположены на четной стороне.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4941168"/>
            <a:ext cx="914400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Задание №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Задано двузначное число. Определить сумму цифр этого числа.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2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6" y="0"/>
            <a:ext cx="9144000" cy="1440160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Задание №4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Определить количество целых чисел среди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a,b,c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-18931" y="1844824"/>
            <a:ext cx="9144000" cy="30554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Задание №5</a:t>
            </a:r>
          </a:p>
          <a:p>
            <a:pPr algn="l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Дано двузначное число. Написать программу определения: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1) является ли сумма его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цифр двузначным числом</a:t>
            </a:r>
          </a:p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2) Превышает ли сумма его цифр число Х</a:t>
            </a:r>
          </a:p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3) Кратна ли сумма его цифр 6</a:t>
            </a:r>
          </a:p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4) Оканчивается ли число цифрой 5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5085184"/>
            <a:ext cx="914400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Задание №6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Дано трёхзначное числа. Написать программу определения, является ли оно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полиндромом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72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545</Words>
  <Application>Microsoft Office PowerPoint</Application>
  <PresentationFormat>Экран (4:3)</PresentationFormat>
  <Paragraphs>118</Paragraphs>
  <Slides>28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QBasic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CLS Input “Vvedite 4isla”; a,b C=a+b Print “Summa=”; c </vt:lpstr>
      <vt:lpstr>CLS Input “Vvedite 4islo”; a Input b C=a+b Print c Print “Summa=”; c</vt:lpstr>
      <vt:lpstr> 〖(1+1/x^2 )〗^x-12x^2 y-  (16,1∗e^x)/(21 ln⁡〖y^2 〗 ) </vt:lpstr>
      <vt:lpstr>Задание №1 Вычислить высоту треугольника, если его площадь равна S, а основание больше высоты на A </vt:lpstr>
      <vt:lpstr>Задание №3 Четырехугольник задан сторонами и длинами отрезков, соединяющих вершины с внутренней точкой. Составить программу вычисления площади четырехугольника </vt:lpstr>
      <vt:lpstr> Задача №5  T= |x^2-3x|/(|x^3+x+1|+4x^2 ) </vt:lpstr>
      <vt:lpstr>ОСНОВНЫЕ ОПЕРАТОРЫ:  IF (Если) AND (И) OR (Или) THEN (Тогда) ELSE (Иначе) END IF (Конец условия)</vt:lpstr>
      <vt:lpstr>/ - результат с дробью (10/3=3,3333) \ - округление результата (10\3=3) &lt; &gt; - неравенство &gt; = - больше или равно &lt; = - меньше или равно</vt:lpstr>
      <vt:lpstr>IF &lt;условие 1&gt; THEN &lt;блок операторов 1&gt; </vt:lpstr>
      <vt:lpstr>IF &lt;условие 1&gt; THEN &lt;блок операторов 1&gt; ELSE &lt;блок операторов 2&gt;  END IF</vt:lpstr>
      <vt:lpstr>IF sb &gt;= 4 THEN PRINT “iPhone 5s” ELSE PRINT “TEXET” END IF</vt:lpstr>
      <vt:lpstr>IF &lt;условие 1&gt; AND &lt;условие 2&gt; THEN &lt;блок операторов 1&gt;  END IF </vt:lpstr>
      <vt:lpstr>IF &lt;условие 1&gt; OR &lt;условие 2&gt; THEN &lt;блок операторов 1&gt;  END IF </vt:lpstr>
      <vt:lpstr>Задание №1 Заданы размеры обуви трех мужчин. Определить, есть ли среди них мужчины с одинаковым размером обуви.</vt:lpstr>
      <vt:lpstr>Задание №4 Заданы координаты трех точек на плоскости. Найти, какая из них наиболее удалена от начала координат.</vt:lpstr>
      <vt:lpstr>Задание №8 Даны 3 различных целых числа. Найти среднее из них.</vt:lpstr>
      <vt:lpstr>Делит одно число на другое и выводит на экран ОСТАТОК между делимым и частным. Если делитель не целый – округляет его.</vt:lpstr>
      <vt:lpstr>Задание №1 Задано двузначное число. Определить, состоит ли оно из одинаковых цифр.</vt:lpstr>
      <vt:lpstr>Задание №4 Определить количество целых чисел среди a,b,c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QBasic</dc:title>
  <dc:creator>Учитель</dc:creator>
  <cp:lastModifiedBy>Учитель</cp:lastModifiedBy>
  <cp:revision>75</cp:revision>
  <dcterms:created xsi:type="dcterms:W3CDTF">2014-01-27T09:27:59Z</dcterms:created>
  <dcterms:modified xsi:type="dcterms:W3CDTF">2014-03-24T09:03:04Z</dcterms:modified>
</cp:coreProperties>
</file>