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5" r:id="rId8"/>
    <p:sldId id="262" r:id="rId9"/>
    <p:sldId id="264" r:id="rId10"/>
    <p:sldId id="263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-29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15.04.2014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15.04.2014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15.04.2014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15.04.2014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15.04.2014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15.04.2014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15.04.2014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15.04.2014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15.04.2014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15.04.2014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15.04.2014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15.04.2014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астрология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571500"/>
            <a:ext cx="9144000" cy="5715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211960" y="188640"/>
            <a:ext cx="3672408" cy="1023392"/>
          </a:xfrm>
        </p:spPr>
        <p:txBody>
          <a:bodyPr/>
          <a:lstStyle/>
          <a:p>
            <a:r>
              <a:rPr lang="ru-RU" dirty="0" smtClean="0"/>
              <a:t>Астрология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5589240"/>
            <a:ext cx="2880320" cy="692696"/>
          </a:xfrm>
        </p:spPr>
        <p:txBody>
          <a:bodyPr>
            <a:normAutofit fontScale="92500"/>
          </a:bodyPr>
          <a:lstStyle/>
          <a:p>
            <a:r>
              <a:rPr lang="ru-RU" dirty="0" smtClean="0"/>
              <a:t>Подготовила </a:t>
            </a:r>
            <a:r>
              <a:rPr lang="ru-RU" dirty="0" err="1" smtClean="0"/>
              <a:t>Соломасова</a:t>
            </a:r>
            <a:r>
              <a:rPr lang="ru-RU" dirty="0" smtClean="0"/>
              <a:t> Алена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99792" y="0"/>
            <a:ext cx="3744416" cy="444664"/>
          </a:xfrm>
        </p:spPr>
        <p:txBody>
          <a:bodyPr>
            <a:normAutofit/>
          </a:bodyPr>
          <a:lstStyle/>
          <a:p>
            <a:r>
              <a:rPr lang="ru-RU" sz="2000" b="0" cap="none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Что такое астрология?</a:t>
            </a:r>
            <a:endParaRPr lang="ru-RU" sz="2000" b="0" cap="none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4" name="Содержимое 3" descr="images (1)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23810" y="557916"/>
            <a:ext cx="2914650" cy="15621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Прямоугольник 4"/>
          <p:cNvSpPr/>
          <p:nvPr/>
        </p:nvSpPr>
        <p:spPr>
          <a:xfrm>
            <a:off x="3275856" y="548680"/>
            <a:ext cx="4572000" cy="341632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b="1" dirty="0" err="1" smtClean="0">
                <a:solidFill>
                  <a:schemeClr val="accent4">
                    <a:lumMod val="20000"/>
                    <a:lumOff val="80000"/>
                  </a:schemeClr>
                </a:solidFill>
              </a:rPr>
              <a:t>Астроло́гия</a:t>
            </a:r>
            <a:r>
              <a:rPr lang="ru-RU" sz="2400" dirty="0" smtClean="0">
                <a:solidFill>
                  <a:schemeClr val="accent4">
                    <a:lumMod val="20000"/>
                    <a:lumOff val="80000"/>
                  </a:schemeClr>
                </a:solidFill>
              </a:rPr>
              <a:t> -группа предсказательных практик, традиций и верований, постулирующих воздействие небесных тел на земной мир и человека (на его темперамент, характер, поступки и будущее).</a:t>
            </a:r>
            <a:endParaRPr lang="ru-RU" sz="2400" dirty="0">
              <a:solidFill>
                <a:schemeClr val="accent4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07504" y="2348880"/>
            <a:ext cx="3275856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chemeClr val="accent4">
                    <a:lumMod val="20000"/>
                    <a:lumOff val="80000"/>
                  </a:schemeClr>
                </a:solidFill>
              </a:rPr>
              <a:t>Возможность предсказания будущего по расположению небесных тел на небесной сфере.</a:t>
            </a:r>
            <a:endParaRPr lang="ru-RU" sz="2400" dirty="0"/>
          </a:p>
        </p:txBody>
      </p:sp>
      <p:pic>
        <p:nvPicPr>
          <p:cNvPr id="7" name="Рисунок 6" descr="zodiak 10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88024" y="4077072"/>
            <a:ext cx="3240360" cy="243321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</p:pic>
      <p:pic>
        <p:nvPicPr>
          <p:cNvPr id="8" name="Рисунок 7" descr="Space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987824" y="4365104"/>
            <a:ext cx="2459766" cy="1844824"/>
          </a:xfrm>
          <a:prstGeom prst="rect">
            <a:avLst/>
          </a:prstGeom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79512" y="260648"/>
            <a:ext cx="3744416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chemeClr val="accent4">
                    <a:lumMod val="20000"/>
                    <a:lumOff val="80000"/>
                  </a:schemeClr>
                </a:solidFill>
              </a:rPr>
              <a:t>Гороскоп</a:t>
            </a:r>
            <a:r>
              <a:rPr lang="ru-RU" sz="2400" dirty="0" smtClean="0">
                <a:solidFill>
                  <a:schemeClr val="accent4">
                    <a:lumMod val="20000"/>
                    <a:lumOff val="80000"/>
                  </a:schemeClr>
                </a:solidFill>
              </a:rPr>
              <a:t> — схематическая карта неба, видимого в определённый момент времени в некоторой географической точке земного шара. Используется для предсказания событий, связанных с этой точкой пространства и моментом времени; является основой многих традиций астрологии.</a:t>
            </a:r>
            <a:endParaRPr lang="ru-RU" sz="2400" dirty="0">
              <a:solidFill>
                <a:schemeClr val="accent4">
                  <a:lumMod val="20000"/>
                  <a:lumOff val="80000"/>
                </a:schemeClr>
              </a:solidFill>
            </a:endParaRPr>
          </a:p>
        </p:txBody>
      </p:sp>
      <p:pic>
        <p:nvPicPr>
          <p:cNvPr id="5" name="Рисунок 4" descr="adventure-time-Jake-ты-просто-космос-adventure-time-art-483701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067944" y="260648"/>
            <a:ext cx="3765510" cy="235344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Рисунок 5" descr="astro-nn-nn-bigstockphoto-astrology-symbol-3080278-plgx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139952" y="2852936"/>
            <a:ext cx="3744416" cy="374441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0"/>
            <a:ext cx="3178696" cy="554320"/>
          </a:xfrm>
        </p:spPr>
        <p:txBody>
          <a:bodyPr>
            <a:normAutofit/>
          </a:bodyPr>
          <a:lstStyle/>
          <a:p>
            <a:r>
              <a:rPr lang="ru-RU" sz="2000" dirty="0" smtClean="0"/>
              <a:t>Разделы астрологии</a:t>
            </a:r>
            <a:endParaRPr lang="ru-RU" sz="20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79512" y="620688"/>
            <a:ext cx="2952328" cy="51125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err="1" smtClean="0">
                <a:solidFill>
                  <a:schemeClr val="accent4">
                    <a:lumMod val="20000"/>
                    <a:lumOff val="80000"/>
                  </a:schemeClr>
                </a:solidFill>
              </a:rPr>
              <a:t>Натальная</a:t>
            </a:r>
            <a:r>
              <a:rPr lang="ru-RU" sz="2000" b="1" dirty="0" smtClean="0">
                <a:solidFill>
                  <a:schemeClr val="accent4">
                    <a:lumMod val="20000"/>
                    <a:lumOff val="80000"/>
                  </a:schemeClr>
                </a:solidFill>
              </a:rPr>
              <a:t> астрология</a:t>
            </a:r>
            <a:r>
              <a:rPr lang="ru-RU" sz="2000" dirty="0" smtClean="0">
                <a:solidFill>
                  <a:schemeClr val="accent4">
                    <a:lumMod val="20000"/>
                    <a:lumOff val="80000"/>
                  </a:schemeClr>
                </a:solidFill>
              </a:rPr>
              <a:t> астрология рождения — раздел астрологии, занимающийся предсказанием основных тенденций в судьбе человека</a:t>
            </a:r>
          </a:p>
          <a:p>
            <a:r>
              <a:rPr lang="ru-RU" sz="2000" b="1" dirty="0" smtClean="0">
                <a:solidFill>
                  <a:schemeClr val="accent4">
                    <a:lumMod val="20000"/>
                    <a:lumOff val="80000"/>
                  </a:schemeClr>
                </a:solidFill>
              </a:rPr>
              <a:t>Предсказательная астрология</a:t>
            </a:r>
            <a:r>
              <a:rPr lang="ru-RU" sz="2000" dirty="0" smtClean="0">
                <a:solidFill>
                  <a:schemeClr val="accent4">
                    <a:lumMod val="20000"/>
                    <a:lumOff val="80000"/>
                  </a:schemeClr>
                </a:solidFill>
              </a:rPr>
              <a:t> — раздел астрологии, посвящённый предсказанию событий в жизни человека;</a:t>
            </a:r>
          </a:p>
        </p:txBody>
      </p:sp>
      <p:pic>
        <p:nvPicPr>
          <p:cNvPr id="6" name="Рисунок 5" descr="x_2158230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491880" y="188640"/>
            <a:ext cx="4114800" cy="408622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Рисунок 6" descr="na_horar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067944" y="4509120"/>
            <a:ext cx="3024336" cy="198304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139952" y="332656"/>
            <a:ext cx="4536504" cy="1944216"/>
          </a:xfrm>
        </p:spPr>
        <p:txBody>
          <a:bodyPr>
            <a:normAutofit fontScale="70000" lnSpcReduction="20000"/>
          </a:bodyPr>
          <a:lstStyle/>
          <a:p>
            <a:r>
              <a:rPr lang="ru-RU" sz="2800" b="1" dirty="0" smtClean="0">
                <a:solidFill>
                  <a:schemeClr val="accent4">
                    <a:lumMod val="20000"/>
                    <a:lumOff val="80000"/>
                  </a:schemeClr>
                </a:solidFill>
              </a:rPr>
              <a:t>Элективная астрология</a:t>
            </a:r>
            <a:r>
              <a:rPr lang="ru-RU" sz="2800" dirty="0" smtClean="0">
                <a:solidFill>
                  <a:schemeClr val="accent4">
                    <a:lumMod val="20000"/>
                    <a:lumOff val="80000"/>
                  </a:schemeClr>
                </a:solidFill>
              </a:rPr>
              <a:t> — раздел астрологии, занимающийся поиском благоприятного момента для начала какого-либо дела с целью добиться в нём успеха.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51520" y="260648"/>
            <a:ext cx="2915816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err="1" smtClean="0">
                <a:solidFill>
                  <a:schemeClr val="accent4">
                    <a:lumMod val="20000"/>
                    <a:lumOff val="80000"/>
                  </a:schemeClr>
                </a:solidFill>
              </a:rPr>
              <a:t>Синастрическая</a:t>
            </a:r>
            <a:r>
              <a:rPr lang="ru-RU" b="1" dirty="0" smtClean="0">
                <a:solidFill>
                  <a:schemeClr val="accent4">
                    <a:lumMod val="20000"/>
                    <a:lumOff val="80000"/>
                  </a:schemeClr>
                </a:solidFill>
              </a:rPr>
              <a:t> астрология</a:t>
            </a:r>
            <a:r>
              <a:rPr lang="ru-RU" dirty="0" smtClean="0">
                <a:solidFill>
                  <a:schemeClr val="accent4">
                    <a:lumMod val="20000"/>
                    <a:lumOff val="80000"/>
                  </a:schemeClr>
                </a:solidFill>
              </a:rPr>
              <a:t> — раздел астрологии, предсказывающий характер взаимоотношений;</a:t>
            </a:r>
          </a:p>
          <a:p>
            <a:r>
              <a:rPr lang="ru-RU" b="1" dirty="0" smtClean="0">
                <a:solidFill>
                  <a:schemeClr val="accent4">
                    <a:lumMod val="20000"/>
                    <a:lumOff val="80000"/>
                  </a:schemeClr>
                </a:solidFill>
              </a:rPr>
              <a:t>Медицинская астрология</a:t>
            </a:r>
            <a:r>
              <a:rPr lang="ru-RU" dirty="0" smtClean="0">
                <a:solidFill>
                  <a:schemeClr val="accent4">
                    <a:lumMod val="20000"/>
                    <a:lumOff val="80000"/>
                  </a:schemeClr>
                </a:solidFill>
              </a:rPr>
              <a:t> — направление астрологии, посвящённое вопросам здоровья человека;</a:t>
            </a:r>
          </a:p>
          <a:p>
            <a:r>
              <a:rPr lang="ru-RU" b="1" dirty="0" err="1" smtClean="0">
                <a:solidFill>
                  <a:schemeClr val="accent4">
                    <a:lumMod val="20000"/>
                    <a:lumOff val="80000"/>
                  </a:schemeClr>
                </a:solidFill>
              </a:rPr>
              <a:t>Хорарная</a:t>
            </a:r>
            <a:r>
              <a:rPr lang="ru-RU" b="1" dirty="0" smtClean="0">
                <a:solidFill>
                  <a:schemeClr val="accent4">
                    <a:lumMod val="20000"/>
                    <a:lumOff val="80000"/>
                  </a:schemeClr>
                </a:solidFill>
              </a:rPr>
              <a:t> астрология</a:t>
            </a:r>
            <a:r>
              <a:rPr lang="ru-RU" dirty="0" smtClean="0">
                <a:solidFill>
                  <a:schemeClr val="accent4">
                    <a:lumMod val="20000"/>
                    <a:lumOff val="80000"/>
                  </a:schemeClr>
                </a:solidFill>
              </a:rPr>
              <a:t> — раздел астрологии, занимающийся поиском ответа на заданный вопрос.</a:t>
            </a:r>
          </a:p>
        </p:txBody>
      </p:sp>
      <p:pic>
        <p:nvPicPr>
          <p:cNvPr id="5" name="Рисунок 4" descr="astrology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347864" y="2060848"/>
            <a:ext cx="5470120" cy="414105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188640"/>
            <a:ext cx="3960440" cy="60939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accent4">
                    <a:lumMod val="20000"/>
                    <a:lumOff val="80000"/>
                  </a:schemeClr>
                </a:solidFill>
              </a:rPr>
              <a:t>Отношение современной науки к астрологии</a:t>
            </a:r>
          </a:p>
          <a:p>
            <a:r>
              <a:rPr lang="ru-RU" b="1" dirty="0" smtClean="0">
                <a:solidFill>
                  <a:schemeClr val="accent4">
                    <a:lumMod val="20000"/>
                    <a:lumOff val="80000"/>
                  </a:schemeClr>
                </a:solidFill>
              </a:rPr>
              <a:t>Критика</a:t>
            </a:r>
          </a:p>
          <a:p>
            <a:r>
              <a:rPr lang="ru-RU" sz="2400" dirty="0" smtClean="0">
                <a:solidFill>
                  <a:schemeClr val="accent4">
                    <a:lumMod val="20000"/>
                    <a:lumOff val="80000"/>
                  </a:schemeClr>
                </a:solidFill>
              </a:rPr>
              <a:t>За астрологией закрепилось название, включающее в  состав корень греческого слова «логос», и применяемый для названий наук, современная наука постоянно разъясняет, что с позиции современного научного знания астрология носит название науки только в дань традиции. </a:t>
            </a:r>
            <a:endParaRPr lang="ru-RU" sz="2400" dirty="0">
              <a:solidFill>
                <a:schemeClr val="accent4">
                  <a:lumMod val="20000"/>
                  <a:lumOff val="80000"/>
                </a:schemeClr>
              </a:solidFill>
            </a:endParaRPr>
          </a:p>
        </p:txBody>
      </p:sp>
      <p:pic>
        <p:nvPicPr>
          <p:cNvPr id="6" name="Рисунок 5" descr="astro5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067944" y="620688"/>
            <a:ext cx="3851920" cy="224181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Рисунок 7" descr="monument_pacholka_96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427984" y="3356992"/>
            <a:ext cx="3225552" cy="218934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116632"/>
            <a:ext cx="4824536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solidFill>
                  <a:schemeClr val="accent4">
                    <a:lumMod val="20000"/>
                    <a:lumOff val="80000"/>
                  </a:schemeClr>
                </a:solidFill>
              </a:rPr>
              <a:t>Утверждение о том, что астрология — не наука учёные основывают на </a:t>
            </a:r>
            <a:r>
              <a:rPr lang="ru-RU" sz="2800" dirty="0" smtClean="0">
                <a:solidFill>
                  <a:schemeClr val="accent4">
                    <a:lumMod val="20000"/>
                    <a:lumOff val="80000"/>
                  </a:schemeClr>
                </a:solidFill>
              </a:rPr>
              <a:t>том, что</a:t>
            </a:r>
            <a:r>
              <a:rPr lang="ru-RU" sz="2800" dirty="0" smtClean="0">
                <a:solidFill>
                  <a:schemeClr val="accent4">
                    <a:lumMod val="20000"/>
                    <a:lumOff val="80000"/>
                  </a:schemeClr>
                </a:solidFill>
              </a:rPr>
              <a:t> методология </a:t>
            </a:r>
            <a:endParaRPr lang="ru-RU" sz="2800" dirty="0" smtClean="0">
              <a:solidFill>
                <a:schemeClr val="accent4">
                  <a:lumMod val="20000"/>
                  <a:lumOff val="80000"/>
                </a:schemeClr>
              </a:solidFill>
            </a:endParaRPr>
          </a:p>
          <a:p>
            <a:r>
              <a:rPr lang="ru-RU" sz="2800" dirty="0" smtClean="0">
                <a:solidFill>
                  <a:schemeClr val="accent4">
                    <a:lumMod val="20000"/>
                    <a:lumOff val="80000"/>
                  </a:schemeClr>
                </a:solidFill>
              </a:rPr>
              <a:t>астрологии </a:t>
            </a:r>
            <a:r>
              <a:rPr lang="ru-RU" sz="2800" dirty="0" smtClean="0">
                <a:solidFill>
                  <a:schemeClr val="accent4">
                    <a:lumMod val="20000"/>
                    <a:lumOff val="80000"/>
                  </a:schemeClr>
                </a:solidFill>
              </a:rPr>
              <a:t>несовместима с современной научной </a:t>
            </a:r>
            <a:r>
              <a:rPr lang="ru-RU" sz="2800" dirty="0" smtClean="0">
                <a:solidFill>
                  <a:schemeClr val="accent4">
                    <a:lumMod val="20000"/>
                    <a:lumOff val="80000"/>
                  </a:schemeClr>
                </a:solidFill>
              </a:rPr>
              <a:t>методологией</a:t>
            </a:r>
            <a:r>
              <a:rPr lang="ru-RU" sz="2800" dirty="0" smtClean="0">
                <a:solidFill>
                  <a:schemeClr val="accent4">
                    <a:lumMod val="20000"/>
                    <a:lumOff val="80000"/>
                  </a:schemeClr>
                </a:solidFill>
              </a:rPr>
              <a:t>, и поэтому астрологию относят к суевериям, </a:t>
            </a:r>
            <a:r>
              <a:rPr lang="ru-RU" sz="2800" dirty="0" smtClean="0">
                <a:solidFill>
                  <a:schemeClr val="accent4">
                    <a:lumMod val="20000"/>
                    <a:lumOff val="80000"/>
                  </a:schemeClr>
                </a:solidFill>
              </a:rPr>
              <a:t>разновидности гадательной магии. </a:t>
            </a:r>
            <a:endParaRPr lang="ru-RU" sz="2800" dirty="0"/>
          </a:p>
        </p:txBody>
      </p:sp>
      <p:pic>
        <p:nvPicPr>
          <p:cNvPr id="7" name="Рисунок 6" descr="images (1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932040" y="3789040"/>
            <a:ext cx="2466975" cy="18478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Рисунок 7" descr="talisma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88024" y="1052736"/>
            <a:ext cx="3240360" cy="206066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23528" y="404664"/>
            <a:ext cx="741682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chemeClr val="accent4">
                    <a:lumMod val="20000"/>
                    <a:lumOff val="80000"/>
                  </a:schemeClr>
                </a:solidFill>
              </a:rPr>
              <a:t>Астрологические близнецы</a:t>
            </a:r>
            <a:endParaRPr lang="ru-RU" sz="2400" i="1" dirty="0" smtClean="0">
              <a:solidFill>
                <a:schemeClr val="accent4">
                  <a:lumMod val="20000"/>
                  <a:lumOff val="80000"/>
                </a:schemeClr>
              </a:solidFill>
            </a:endParaRPr>
          </a:p>
          <a:p>
            <a:r>
              <a:rPr lang="ru-RU" sz="2400" dirty="0" smtClean="0">
                <a:solidFill>
                  <a:schemeClr val="accent4">
                    <a:lumMod val="20000"/>
                    <a:lumOff val="80000"/>
                  </a:schemeClr>
                </a:solidFill>
              </a:rPr>
              <a:t>Одним из наиболее убедительных </a:t>
            </a:r>
            <a:r>
              <a:rPr lang="ru-RU" sz="2400" dirty="0" smtClean="0">
                <a:solidFill>
                  <a:schemeClr val="accent4">
                    <a:lumMod val="20000"/>
                    <a:lumOff val="80000"/>
                  </a:schemeClr>
                </a:solidFill>
              </a:rPr>
              <a:t>доказательств</a:t>
            </a:r>
            <a:r>
              <a:rPr lang="ru-RU" sz="2400" dirty="0" smtClean="0">
                <a:solidFill>
                  <a:schemeClr val="accent4">
                    <a:lumMod val="20000"/>
                    <a:lumOff val="80000"/>
                  </a:schemeClr>
                </a:solidFill>
              </a:rPr>
              <a:t> ложности астрологии считается эксперимент, начатый в 1958 году английскими учёными и продолжающийся по настоящее время. </a:t>
            </a:r>
            <a:endParaRPr lang="ru-RU" sz="2400" dirty="0">
              <a:solidFill>
                <a:schemeClr val="accent4">
                  <a:lumMod val="20000"/>
                  <a:lumOff val="80000"/>
                </a:schemeClr>
              </a:solidFill>
            </a:endParaRPr>
          </a:p>
        </p:txBody>
      </p:sp>
      <p:pic>
        <p:nvPicPr>
          <p:cNvPr id="5" name="Рисунок 4" descr="5204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63688" y="3068960"/>
            <a:ext cx="5040560" cy="341732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16632"/>
            <a:ext cx="4788024" cy="5760640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chemeClr val="accent4">
                    <a:lumMod val="20000"/>
                    <a:lumOff val="80000"/>
                  </a:schemeClr>
                </a:solidFill>
              </a:rPr>
              <a:t>Учёные изучали более 2000 </a:t>
            </a:r>
            <a:r>
              <a:rPr lang="ru-RU" dirty="0" smtClean="0">
                <a:solidFill>
                  <a:schemeClr val="accent4">
                    <a:lumMod val="20000"/>
                    <a:lumOff val="80000"/>
                  </a:schemeClr>
                </a:solidFill>
              </a:rPr>
              <a:t>человек, </a:t>
            </a:r>
            <a:r>
              <a:rPr lang="ru-RU" dirty="0" smtClean="0">
                <a:solidFill>
                  <a:schemeClr val="accent4">
                    <a:lumMod val="20000"/>
                    <a:lumOff val="80000"/>
                  </a:schemeClr>
                </a:solidFill>
              </a:rPr>
              <a:t>родившихся с интервалом в среднем около 4,8 минуты и проследили их дальнейшую </a:t>
            </a:r>
            <a:r>
              <a:rPr lang="ru-RU" dirty="0" smtClean="0">
                <a:solidFill>
                  <a:schemeClr val="accent4">
                    <a:lumMod val="20000"/>
                    <a:lumOff val="80000"/>
                  </a:schemeClr>
                </a:solidFill>
              </a:rPr>
              <a:t>судьбу</a:t>
            </a:r>
            <a:endParaRPr lang="ru-RU" dirty="0"/>
          </a:p>
        </p:txBody>
      </p:sp>
      <p:pic>
        <p:nvPicPr>
          <p:cNvPr id="4" name="Рисунок 3" descr="загруженное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076056" y="476672"/>
            <a:ext cx="2066925" cy="2209800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5" name="Прямоугольник 4"/>
          <p:cNvSpPr/>
          <p:nvPr/>
        </p:nvSpPr>
        <p:spPr>
          <a:xfrm>
            <a:off x="3275856" y="3140968"/>
            <a:ext cx="4572000" cy="304698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dirty="0" smtClean="0">
                <a:solidFill>
                  <a:schemeClr val="accent4">
                    <a:lumMod val="20000"/>
                    <a:lumOff val="80000"/>
                  </a:schemeClr>
                </a:solidFill>
              </a:rPr>
              <a:t>Такие </a:t>
            </a:r>
            <a:r>
              <a:rPr lang="ru-RU" sz="2400" dirty="0" smtClean="0">
                <a:solidFill>
                  <a:schemeClr val="accent4">
                    <a:lumMod val="20000"/>
                    <a:lumOff val="80000"/>
                  </a:schemeClr>
                </a:solidFill>
              </a:rPr>
              <a:t>люди должны быть близки по профессии, по уму, по привычкам и т. д. Они оказались столь же отличны друг от друга, как и люди, родившиеся в разное время под любыми другими созвездиями</a:t>
            </a:r>
            <a:endParaRPr lang="ru-RU" sz="2400" dirty="0"/>
          </a:p>
        </p:txBody>
      </p:sp>
      <p:pic>
        <p:nvPicPr>
          <p:cNvPr id="6" name="Рисунок 5" descr="fot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7544" y="3501008"/>
            <a:ext cx="2381250" cy="2381250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47000" b="-4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55576" y="548680"/>
            <a:ext cx="711444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Спасибо за внимание</a:t>
            </a:r>
            <a:endParaRPr lang="ru-RU" sz="4800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Другая 3">
      <a:dk1>
        <a:srgbClr val="101F0A"/>
      </a:dk1>
      <a:lt1>
        <a:srgbClr val="09231F"/>
      </a:lt1>
      <a:dk2>
        <a:srgbClr val="09231F"/>
      </a:dk2>
      <a:lt2>
        <a:srgbClr val="09231F"/>
      </a:lt2>
      <a:accent1>
        <a:srgbClr val="101F0A"/>
      </a:accent1>
      <a:accent2>
        <a:srgbClr val="09231F"/>
      </a:accent2>
      <a:accent3>
        <a:srgbClr val="09231F"/>
      </a:accent3>
      <a:accent4>
        <a:srgbClr val="AAE8DE"/>
      </a:accent4>
      <a:accent5>
        <a:srgbClr val="101F0A"/>
      </a:accent5>
      <a:accent6>
        <a:srgbClr val="101F0A"/>
      </a:accent6>
      <a:hlink>
        <a:srgbClr val="101F0A"/>
      </a:hlink>
      <a:folHlink>
        <a:srgbClr val="85DFD0"/>
      </a:folHlink>
    </a:clrScheme>
    <a:fontScheme name="Ярк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74</TotalTime>
  <Words>112</Words>
  <Application>Microsoft Office PowerPoint</Application>
  <PresentationFormat>Экран (4:3)</PresentationFormat>
  <Paragraphs>23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Изящная</vt:lpstr>
      <vt:lpstr>Астрология</vt:lpstr>
      <vt:lpstr>Что такое астрология?</vt:lpstr>
      <vt:lpstr>Слайд 3</vt:lpstr>
      <vt:lpstr>Разделы астрологии</vt:lpstr>
      <vt:lpstr>Слайд 5</vt:lpstr>
      <vt:lpstr>Слайд 6</vt:lpstr>
      <vt:lpstr>Слайд 7</vt:lpstr>
      <vt:lpstr>Слайд 8</vt:lpstr>
      <vt:lpstr>Слайд 9</vt:lpstr>
      <vt:lpstr>Слайд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Астрология</dc:title>
  <dc:creator>ArikaSan</dc:creator>
  <cp:lastModifiedBy>Натали</cp:lastModifiedBy>
  <cp:revision>9</cp:revision>
  <dcterms:created xsi:type="dcterms:W3CDTF">2014-04-07T03:44:28Z</dcterms:created>
  <dcterms:modified xsi:type="dcterms:W3CDTF">2014-04-14T20:33:58Z</dcterms:modified>
</cp:coreProperties>
</file>