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02" y="-6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5A6A-66DB-42C0-8991-11DB33B55F0D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2F299-63F6-40FE-9674-7E8A592D14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578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5A6A-66DB-42C0-8991-11DB33B55F0D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2F299-63F6-40FE-9674-7E8A592D140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6309320"/>
            <a:ext cx="75565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6460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5A6A-66DB-42C0-8991-11DB33B55F0D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2F299-63F6-40FE-9674-7E8A592D14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863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5A6A-66DB-42C0-8991-11DB33B55F0D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2F299-63F6-40FE-9674-7E8A592D14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818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5A6A-66DB-42C0-8991-11DB33B55F0D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2F299-63F6-40FE-9674-7E8A592D14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739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5A6A-66DB-42C0-8991-11DB33B55F0D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2F299-63F6-40FE-9674-7E8A592D14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6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5A6A-66DB-42C0-8991-11DB33B55F0D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2F299-63F6-40FE-9674-7E8A592D14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316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5A6A-66DB-42C0-8991-11DB33B55F0D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2F299-63F6-40FE-9674-7E8A592D14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347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5A6A-66DB-42C0-8991-11DB33B55F0D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2F299-63F6-40FE-9674-7E8A592D14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06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5A6A-66DB-42C0-8991-11DB33B55F0D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2F299-63F6-40FE-9674-7E8A592D14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85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5A6A-66DB-42C0-8991-11DB33B55F0D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2F299-63F6-40FE-9674-7E8A592D14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072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85A6A-66DB-42C0-8991-11DB33B55F0D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2F299-63F6-40FE-9674-7E8A592D14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19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" y="0"/>
            <a:ext cx="109743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</a:rPr>
              <a:t>Видеореклама</a:t>
            </a:r>
            <a:r>
              <a:rPr lang="ru-RU" sz="3200" b="1" dirty="0" smtClean="0">
                <a:solidFill>
                  <a:schemeClr val="bg1"/>
                </a:solidFill>
              </a:rPr>
              <a:t> в России</a:t>
            </a:r>
            <a:r>
              <a:rPr lang="en-US" sz="3200" b="1" dirty="0" smtClean="0">
                <a:solidFill>
                  <a:schemeClr val="bg1"/>
                </a:solidFill>
              </a:rPr>
              <a:t>: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ru-RU" sz="3200" b="1" dirty="0" smtClean="0">
                <a:solidFill>
                  <a:schemeClr val="bg1"/>
                </a:solidFill>
              </a:rPr>
              <a:t>на пороге рынка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</a:rPr>
              <a:t>А.Беляев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IAB Russia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АЦВИ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24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07504" y="1268761"/>
            <a:ext cx="8928992" cy="547260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Видеореклама</a:t>
            </a:r>
            <a:r>
              <a:rPr lang="ru-RU" dirty="0" smtClean="0"/>
              <a:t> – горячая тема года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7"/>
            <a:ext cx="8208912" cy="266429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347864" y="6430952"/>
            <a:ext cx="4464496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Источник</a:t>
            </a:r>
            <a:r>
              <a:rPr lang="en-US" dirty="0" smtClean="0">
                <a:solidFill>
                  <a:schemeClr val="tx2"/>
                </a:solidFill>
              </a:rPr>
              <a:t>: 2010 Digital </a:t>
            </a:r>
            <a:r>
              <a:rPr lang="en-US" dirty="0" err="1" smtClean="0">
                <a:solidFill>
                  <a:schemeClr val="tx2"/>
                </a:solidFill>
              </a:rPr>
              <a:t>Adspend</a:t>
            </a:r>
            <a:r>
              <a:rPr lang="en-US" dirty="0" smtClean="0">
                <a:solidFill>
                  <a:schemeClr val="tx2"/>
                </a:solidFill>
              </a:rPr>
              <a:t>, IAB Europe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en-US" dirty="0" smtClean="0">
                <a:solidFill>
                  <a:schemeClr val="tx2"/>
                </a:solidFill>
              </a:rPr>
              <a:t>PwC, </a:t>
            </a:r>
            <a:r>
              <a:rPr lang="ru-RU" dirty="0" smtClean="0">
                <a:solidFill>
                  <a:schemeClr val="tx2"/>
                </a:solidFill>
              </a:rPr>
              <a:t>2011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023"/>
            <a:ext cx="8136904" cy="240119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8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Анализ инвентаря на рынке</a:t>
            </a:r>
            <a:r>
              <a:rPr lang="en-US" dirty="0" smtClean="0"/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Предварительные оценки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Исходный набор – </a:t>
            </a:r>
            <a:r>
              <a:rPr lang="ru-RU" dirty="0" smtClean="0">
                <a:solidFill>
                  <a:srgbClr val="FF0000"/>
                </a:solidFill>
              </a:rPr>
              <a:t>около 600 сайтов </a:t>
            </a:r>
            <a:r>
              <a:rPr lang="ru-RU" dirty="0" smtClean="0"/>
              <a:t>Рунета, предлагающие просмотр видео</a:t>
            </a:r>
          </a:p>
          <a:p>
            <a:r>
              <a:rPr lang="ru-RU" dirty="0" smtClean="0"/>
              <a:t>Отбираем «приличные» ресурсы</a:t>
            </a:r>
          </a:p>
          <a:p>
            <a:pPr lvl="1"/>
            <a:r>
              <a:rPr lang="ru-RU" dirty="0" smtClean="0">
                <a:solidFill>
                  <a:srgbClr val="FF0000"/>
                </a:solidFill>
              </a:rPr>
              <a:t>Две трети сайтов </a:t>
            </a:r>
            <a:r>
              <a:rPr lang="ru-RU" dirty="0" smtClean="0"/>
              <a:t>прошли этот фильтр</a:t>
            </a:r>
          </a:p>
          <a:p>
            <a:r>
              <a:rPr lang="ru-RU" dirty="0" smtClean="0"/>
              <a:t>Для анализа отобраны </a:t>
            </a:r>
            <a:r>
              <a:rPr lang="ru-RU" dirty="0" smtClean="0">
                <a:solidFill>
                  <a:srgbClr val="FF0000"/>
                </a:solidFill>
              </a:rPr>
              <a:t>100 сайтов </a:t>
            </a:r>
          </a:p>
          <a:p>
            <a:pPr lvl="1"/>
            <a:r>
              <a:rPr lang="ru-RU" dirty="0" smtClean="0"/>
              <a:t>на которые приходится </a:t>
            </a:r>
            <a:r>
              <a:rPr lang="ru-RU" i="1" dirty="0" smtClean="0"/>
              <a:t>примерно </a:t>
            </a:r>
            <a:r>
              <a:rPr lang="ru-RU" dirty="0" smtClean="0">
                <a:solidFill>
                  <a:srgbClr val="FF0000"/>
                </a:solidFill>
              </a:rPr>
              <a:t>три четверти </a:t>
            </a:r>
            <a:r>
              <a:rPr lang="ru-RU" dirty="0" smtClean="0"/>
              <a:t>всех «приличных» просмотров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337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все эти </a:t>
            </a:r>
            <a:r>
              <a:rPr lang="ru-RU" strike="sngStrike" dirty="0" smtClean="0"/>
              <a:t>люди</a:t>
            </a:r>
            <a:r>
              <a:rPr lang="en-US" strike="sngStrike" dirty="0" smtClean="0"/>
              <a:t> </a:t>
            </a:r>
            <a:r>
              <a:rPr lang="ru-RU" dirty="0" smtClean="0"/>
              <a:t>сайты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Треть</a:t>
            </a:r>
            <a:r>
              <a:rPr lang="ru-RU" dirty="0" smtClean="0"/>
              <a:t> – сайты телеканалов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Четверть</a:t>
            </a:r>
            <a:r>
              <a:rPr lang="ru-RU" dirty="0" smtClean="0"/>
              <a:t> – сайты традиционных и интернет-СМИ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Пятая часть </a:t>
            </a:r>
            <a:r>
              <a:rPr lang="en-US" dirty="0" smtClean="0"/>
              <a:t>–</a:t>
            </a:r>
            <a:r>
              <a:rPr lang="ru-RU" dirty="0" smtClean="0"/>
              <a:t> </a:t>
            </a:r>
            <a:r>
              <a:rPr lang="ru-RU" dirty="0" err="1" smtClean="0"/>
              <a:t>агрегаторы</a:t>
            </a:r>
            <a:r>
              <a:rPr lang="ru-RU" dirty="0" smtClean="0"/>
              <a:t> контента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Пятая часть</a:t>
            </a:r>
            <a:r>
              <a:rPr lang="ru-RU" dirty="0" smtClean="0"/>
              <a:t> – порталы и </a:t>
            </a:r>
            <a:r>
              <a:rPr lang="ru-RU" dirty="0" err="1" smtClean="0"/>
              <a:t>видеохостинги</a:t>
            </a:r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Две</a:t>
            </a:r>
            <a:r>
              <a:rPr lang="ru-RU" dirty="0" smtClean="0"/>
              <a:t> социальные 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271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Где смотрят видео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Более 95% просмотров </a:t>
            </a:r>
            <a:r>
              <a:rPr lang="ru-RU" dirty="0" smtClean="0"/>
              <a:t>– социальные сети и </a:t>
            </a:r>
            <a:r>
              <a:rPr lang="ru-RU" dirty="0" err="1" smtClean="0"/>
              <a:t>видеохостинги</a:t>
            </a:r>
            <a:endParaRPr lang="ru-RU" dirty="0" smtClean="0"/>
          </a:p>
          <a:p>
            <a:r>
              <a:rPr lang="ru-RU" dirty="0" err="1" smtClean="0"/>
              <a:t>Агрегаторов</a:t>
            </a:r>
            <a:r>
              <a:rPr lang="ru-RU" dirty="0" smtClean="0"/>
              <a:t> смотрят в </a:t>
            </a:r>
            <a:r>
              <a:rPr lang="ru-RU" dirty="0" smtClean="0">
                <a:solidFill>
                  <a:srgbClr val="FF0000"/>
                </a:solidFill>
              </a:rPr>
              <a:t>два раза больше, </a:t>
            </a:r>
            <a:r>
              <a:rPr lang="ru-RU" dirty="0" smtClean="0"/>
              <a:t>чем сайты телеканалов</a:t>
            </a:r>
          </a:p>
          <a:p>
            <a:r>
              <a:rPr lang="ru-RU" dirty="0" smtClean="0"/>
              <a:t>СМИ при сравнимом охвате смотрят </a:t>
            </a:r>
            <a:r>
              <a:rPr lang="ru-RU" dirty="0" smtClean="0">
                <a:solidFill>
                  <a:srgbClr val="FF0000"/>
                </a:solidFill>
              </a:rPr>
              <a:t>меньше</a:t>
            </a:r>
            <a:r>
              <a:rPr lang="ru-RU" dirty="0" smtClean="0"/>
              <a:t> чем </a:t>
            </a:r>
            <a:r>
              <a:rPr lang="ru-RU" dirty="0" err="1" smtClean="0"/>
              <a:t>агрегаторов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287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чем могут смотреть видео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Только </a:t>
            </a:r>
            <a:r>
              <a:rPr lang="ru-RU" dirty="0" smtClean="0">
                <a:solidFill>
                  <a:srgbClr val="FF0000"/>
                </a:solidFill>
              </a:rPr>
              <a:t>треть сайтов </a:t>
            </a:r>
            <a:r>
              <a:rPr lang="ru-RU" dirty="0" smtClean="0"/>
              <a:t>предлагает просмотр видео на мобильном телефоне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Пятая часть </a:t>
            </a:r>
            <a:r>
              <a:rPr lang="ru-RU" dirty="0" smtClean="0"/>
              <a:t>– на планшете</a:t>
            </a:r>
          </a:p>
          <a:p>
            <a:r>
              <a:rPr lang="ru-RU" dirty="0" smtClean="0"/>
              <a:t>На сайты с мобильными возможностями приходится </a:t>
            </a:r>
            <a:r>
              <a:rPr lang="ru-RU" dirty="0" smtClean="0">
                <a:solidFill>
                  <a:srgbClr val="FF0000"/>
                </a:solidFill>
              </a:rPr>
              <a:t>80% просмотров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6016" y="4797152"/>
            <a:ext cx="3168352" cy="1754326"/>
          </a:xfrm>
          <a:prstGeom prst="rect">
            <a:avLst/>
          </a:prstGeom>
          <a:solidFill>
            <a:schemeClr val="bg1"/>
          </a:solidFill>
          <a:ln cap="rnd">
            <a:solidFill>
              <a:schemeClr val="tx2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 smtClean="0"/>
              <a:t>А в это время в США</a:t>
            </a:r>
            <a:r>
              <a:rPr lang="en-US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аудитория мобильного видео растет </a:t>
            </a:r>
            <a:r>
              <a:rPr lang="ru-RU" dirty="0" smtClean="0">
                <a:solidFill>
                  <a:srgbClr val="FF0000"/>
                </a:solidFill>
              </a:rPr>
              <a:t>на 40% </a:t>
            </a:r>
            <a:r>
              <a:rPr lang="ru-RU" dirty="0" smtClean="0"/>
              <a:t>в год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Время просмотра мобильного видео растет </a:t>
            </a:r>
            <a:r>
              <a:rPr lang="ru-RU" dirty="0" smtClean="0">
                <a:solidFill>
                  <a:srgbClr val="FF0000"/>
                </a:solidFill>
              </a:rPr>
              <a:t>на 30% </a:t>
            </a:r>
            <a:r>
              <a:rPr lang="ru-RU" dirty="0" smtClean="0"/>
              <a:t>в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794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можно посмотреть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Типы контента </a:t>
            </a:r>
            <a:r>
              <a:rPr lang="ru-RU" dirty="0" smtClean="0"/>
              <a:t>по частоте встречаемости на сайтах</a:t>
            </a:r>
          </a:p>
          <a:p>
            <a:pPr lvl="1"/>
            <a:r>
              <a:rPr lang="ru-RU" dirty="0" smtClean="0"/>
              <a:t>Телепередачи</a:t>
            </a:r>
          </a:p>
          <a:p>
            <a:pPr lvl="1"/>
            <a:r>
              <a:rPr lang="ru-RU" dirty="0" smtClean="0"/>
              <a:t>Фильмы и сериалы (каждый </a:t>
            </a:r>
            <a:r>
              <a:rPr lang="ru-RU" dirty="0" smtClean="0">
                <a:solidFill>
                  <a:srgbClr val="FF0000"/>
                </a:solidFill>
              </a:rPr>
              <a:t>второй</a:t>
            </a:r>
            <a:r>
              <a:rPr lang="ru-RU" dirty="0" smtClean="0"/>
              <a:t> сайт)</a:t>
            </a:r>
          </a:p>
          <a:p>
            <a:pPr lvl="1"/>
            <a:r>
              <a:rPr lang="ru-RU" dirty="0" smtClean="0"/>
              <a:t>Музыкальные клипы (каждый </a:t>
            </a:r>
            <a:r>
              <a:rPr lang="ru-RU" dirty="0" smtClean="0">
                <a:solidFill>
                  <a:srgbClr val="FF0000"/>
                </a:solidFill>
              </a:rPr>
              <a:t>третий</a:t>
            </a:r>
            <a:r>
              <a:rPr lang="ru-RU" dirty="0" smtClean="0"/>
              <a:t> сайт)</a:t>
            </a:r>
          </a:p>
          <a:p>
            <a:pPr lvl="1"/>
            <a:r>
              <a:rPr lang="ru-RU" dirty="0" smtClean="0"/>
              <a:t>Спорт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Жанры программ</a:t>
            </a:r>
          </a:p>
          <a:p>
            <a:pPr lvl="1"/>
            <a:r>
              <a:rPr lang="ru-RU" dirty="0" smtClean="0"/>
              <a:t>Развлекательные передачи</a:t>
            </a:r>
          </a:p>
          <a:p>
            <a:pPr lvl="1"/>
            <a:r>
              <a:rPr lang="ru-RU" dirty="0" smtClean="0"/>
              <a:t>Новости</a:t>
            </a:r>
          </a:p>
          <a:p>
            <a:pPr lvl="1"/>
            <a:r>
              <a:rPr lang="ru-RU" dirty="0" smtClean="0"/>
              <a:t>Сериалы</a:t>
            </a:r>
          </a:p>
        </p:txBody>
      </p:sp>
    </p:spTree>
    <p:extLst>
      <p:ext uri="{BB962C8B-B14F-4D97-AF65-F5344CB8AC3E}">
        <p14:creationId xmlns:p14="http://schemas.microsoft.com/office/powerpoint/2010/main" val="427655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 что реклама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Три четверти </a:t>
            </a:r>
            <a:r>
              <a:rPr lang="ru-RU" dirty="0" smtClean="0"/>
              <a:t>сайтов живут на рекламной модели,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Треть</a:t>
            </a:r>
            <a:r>
              <a:rPr lang="ru-RU" dirty="0" smtClean="0"/>
              <a:t> из них не предлагает </a:t>
            </a:r>
            <a:r>
              <a:rPr lang="ru-RU" dirty="0" err="1" smtClean="0"/>
              <a:t>видеорекламу</a:t>
            </a:r>
            <a:endParaRPr lang="ru-RU" dirty="0" smtClean="0"/>
          </a:p>
          <a:p>
            <a:r>
              <a:rPr lang="ru-RU" dirty="0" smtClean="0"/>
              <a:t>Популярность форматов</a:t>
            </a:r>
          </a:p>
          <a:p>
            <a:pPr lvl="1"/>
            <a:r>
              <a:rPr lang="ru-RU" dirty="0" smtClean="0"/>
              <a:t>Пре-роллы – </a:t>
            </a:r>
            <a:r>
              <a:rPr lang="ru-RU" dirty="0" smtClean="0">
                <a:solidFill>
                  <a:srgbClr val="FF0000"/>
                </a:solidFill>
              </a:rPr>
              <a:t>половина сайтов</a:t>
            </a:r>
          </a:p>
          <a:p>
            <a:pPr lvl="1"/>
            <a:r>
              <a:rPr lang="ru-RU" dirty="0" smtClean="0"/>
              <a:t>Пост-роллы – </a:t>
            </a:r>
            <a:r>
              <a:rPr lang="ru-RU" dirty="0" smtClean="0">
                <a:solidFill>
                  <a:srgbClr val="FF0000"/>
                </a:solidFill>
              </a:rPr>
              <a:t>треть сайтов</a:t>
            </a:r>
          </a:p>
          <a:p>
            <a:r>
              <a:rPr lang="ru-RU" dirty="0" smtClean="0"/>
              <a:t>Прайс-листы на видео есть далеко не у всех</a:t>
            </a:r>
          </a:p>
          <a:p>
            <a:r>
              <a:rPr lang="ru-RU" dirty="0" smtClean="0"/>
              <a:t>Медиа-киты практически не встречаются</a:t>
            </a:r>
          </a:p>
          <a:p>
            <a:r>
              <a:rPr lang="ru-RU" dirty="0" smtClean="0"/>
              <a:t>Зато на </a:t>
            </a:r>
            <a:r>
              <a:rPr lang="ru-RU" smtClean="0"/>
              <a:t>каждом четвертом-пятом </a:t>
            </a:r>
            <a:r>
              <a:rPr lang="ru-RU" dirty="0" smtClean="0"/>
              <a:t>сайте встречаются мерцающие баннеры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23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Проблемы медиа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Высокая концентрация</a:t>
            </a:r>
          </a:p>
          <a:p>
            <a:pPr lvl="1"/>
            <a:r>
              <a:rPr lang="ru-RU" dirty="0" smtClean="0">
                <a:solidFill>
                  <a:srgbClr val="FF0000"/>
                </a:solidFill>
              </a:rPr>
              <a:t>10%</a:t>
            </a:r>
            <a:r>
              <a:rPr lang="ru-RU" dirty="0" smtClean="0"/>
              <a:t> ресурсов аккумулируют </a:t>
            </a:r>
            <a:r>
              <a:rPr lang="ru-RU" dirty="0" smtClean="0">
                <a:solidFill>
                  <a:srgbClr val="FF0000"/>
                </a:solidFill>
              </a:rPr>
              <a:t>более 90% </a:t>
            </a:r>
            <a:r>
              <a:rPr lang="ru-RU" dirty="0" smtClean="0"/>
              <a:t>просмотров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Проблемы ресурсов</a:t>
            </a:r>
            <a:endParaRPr lang="en-US" dirty="0" smtClean="0"/>
          </a:p>
          <a:p>
            <a:pPr lvl="1"/>
            <a:r>
              <a:rPr lang="ru-RU" dirty="0" smtClean="0"/>
              <a:t>Премиального контента немного</a:t>
            </a:r>
          </a:p>
          <a:p>
            <a:pPr lvl="1"/>
            <a:r>
              <a:rPr lang="ru-RU" dirty="0" smtClean="0"/>
              <a:t>Контент изрядно перемешан</a:t>
            </a:r>
          </a:p>
          <a:p>
            <a:pPr lvl="1"/>
            <a:r>
              <a:rPr lang="ru-RU" dirty="0" smtClean="0"/>
              <a:t>Рекламный </a:t>
            </a:r>
            <a:r>
              <a:rPr lang="ru-RU" dirty="0" err="1" smtClean="0"/>
              <a:t>клаттер</a:t>
            </a:r>
            <a:endParaRPr lang="ru-RU" dirty="0" smtClean="0"/>
          </a:p>
          <a:p>
            <a:pPr lvl="1"/>
            <a:r>
              <a:rPr lang="ru-RU" dirty="0" smtClean="0"/>
              <a:t>Мало информации об аудитории ресурсов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Дефицит измерений </a:t>
            </a:r>
            <a:r>
              <a:rPr lang="ru-RU" dirty="0" smtClean="0"/>
              <a:t>аудитории и мониторинга рекламы</a:t>
            </a:r>
            <a:endParaRPr lang="en-US" dirty="0" smtClean="0"/>
          </a:p>
          <a:p>
            <a:r>
              <a:rPr lang="ru-RU" dirty="0" smtClean="0"/>
              <a:t>Нет </a:t>
            </a:r>
            <a:r>
              <a:rPr lang="ru-RU" dirty="0" smtClean="0">
                <a:solidFill>
                  <a:srgbClr val="FF0000"/>
                </a:solidFill>
              </a:rPr>
              <a:t>оценок</a:t>
            </a:r>
            <a:r>
              <a:rPr lang="ru-RU" dirty="0" smtClean="0"/>
              <a:t> рынка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70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Ситуация меняется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Растет число «приличных» видео-ресурсов</a:t>
            </a:r>
          </a:p>
          <a:p>
            <a:r>
              <a:rPr lang="ru-RU" dirty="0" smtClean="0"/>
              <a:t>Появляются измерения</a:t>
            </a:r>
          </a:p>
          <a:p>
            <a:r>
              <a:rPr lang="ru-RU" dirty="0" smtClean="0"/>
              <a:t>Есть инициативы по оценке рынка</a:t>
            </a:r>
          </a:p>
          <a:p>
            <a:r>
              <a:rPr lang="ru-RU" dirty="0" smtClean="0"/>
              <a:t>Есть интерес со стороны рекламодателей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13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Тренды 2011-2012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Опережающий </a:t>
            </a:r>
            <a:r>
              <a:rPr lang="ru-RU" dirty="0" smtClean="0">
                <a:solidFill>
                  <a:srgbClr val="FF0000"/>
                </a:solidFill>
              </a:rPr>
              <a:t>рост телевизионного контента</a:t>
            </a:r>
            <a:r>
              <a:rPr lang="ru-RU" dirty="0" smtClean="0"/>
              <a:t> в Сети, интеграция медиа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Connected-TV</a:t>
            </a:r>
            <a:r>
              <a:rPr lang="en-US" dirty="0" smtClean="0"/>
              <a:t> </a:t>
            </a:r>
            <a:r>
              <a:rPr lang="ru-RU" dirty="0" smtClean="0"/>
              <a:t>перестает быть экзотикой</a:t>
            </a:r>
          </a:p>
          <a:p>
            <a:pPr lvl="1"/>
            <a:r>
              <a:rPr lang="ru-RU" dirty="0" smtClean="0"/>
              <a:t>Каждая 10я модель на российском рынке умеет выходить в Интернет</a:t>
            </a:r>
            <a:endParaRPr lang="ru-RU" dirty="0"/>
          </a:p>
          <a:p>
            <a:r>
              <a:rPr lang="ru-RU" dirty="0" smtClean="0"/>
              <a:t>«</a:t>
            </a:r>
            <a:r>
              <a:rPr lang="ru-RU" dirty="0" smtClean="0">
                <a:solidFill>
                  <a:srgbClr val="FF0000"/>
                </a:solidFill>
              </a:rPr>
              <a:t>Социализация</a:t>
            </a:r>
            <a:r>
              <a:rPr lang="ru-RU" dirty="0" smtClean="0"/>
              <a:t>» </a:t>
            </a:r>
            <a:r>
              <a:rPr lang="en-US" dirty="0" smtClean="0"/>
              <a:t>online-video</a:t>
            </a:r>
            <a:endParaRPr lang="ru-RU" dirty="0" smtClean="0"/>
          </a:p>
          <a:p>
            <a:pPr lvl="1"/>
            <a:r>
              <a:rPr lang="ru-RU" dirty="0" smtClean="0"/>
              <a:t>Страницы программ и сериалов в </a:t>
            </a:r>
            <a:r>
              <a:rPr lang="ru-RU" dirty="0" err="1" smtClean="0"/>
              <a:t>соцсетях</a:t>
            </a:r>
            <a:endParaRPr lang="ru-RU" dirty="0"/>
          </a:p>
          <a:p>
            <a:pPr lvl="1"/>
            <a:r>
              <a:rPr lang="en-US" dirty="0" smtClean="0"/>
              <a:t>Check-ins</a:t>
            </a:r>
            <a:r>
              <a:rPr lang="ru-RU" dirty="0" smtClean="0"/>
              <a:t>, </a:t>
            </a:r>
            <a:r>
              <a:rPr lang="en-US" dirty="0" err="1" smtClean="0"/>
              <a:t>Scrobbling</a:t>
            </a:r>
            <a:r>
              <a:rPr lang="en-US" dirty="0" smtClean="0"/>
              <a:t>, </a:t>
            </a:r>
            <a:r>
              <a:rPr lang="ru-RU" dirty="0" smtClean="0"/>
              <a:t>пользовательские </a:t>
            </a:r>
            <a:r>
              <a:rPr lang="ru-RU" dirty="0" err="1" smtClean="0"/>
              <a:t>плейлисты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84235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Спасибо!</a:t>
            </a:r>
            <a:br>
              <a:rPr lang="ru-RU" dirty="0" smtClean="0"/>
            </a:br>
            <a:r>
              <a:rPr lang="ru-RU" dirty="0" smtClean="0"/>
              <a:t>Еще Увидимся!</a:t>
            </a:r>
            <a:endParaRPr lang="ru-RU" dirty="0"/>
          </a:p>
        </p:txBody>
      </p:sp>
      <p:pic>
        <p:nvPicPr>
          <p:cNvPr id="6" name="Picture 2" descr="http://www.mixxrussia.ru/bitrix/templates/mixx-2011/images/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72816"/>
            <a:ext cx="2952328" cy="176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95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366</Words>
  <Application>Microsoft Office PowerPoint</Application>
  <PresentationFormat>Экран (4:3)</PresentationFormat>
  <Paragraphs>71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Видеореклама в России: на пороге рынка</vt:lpstr>
      <vt:lpstr>Видеореклама – горячая тема года</vt:lpstr>
      <vt:lpstr>Анализ инвентаря на рынке: Предварительные оценки</vt:lpstr>
      <vt:lpstr>Кто все эти люди сайты?</vt:lpstr>
      <vt:lpstr>Где смотрят видео?</vt:lpstr>
      <vt:lpstr>На чем могут смотреть видео?</vt:lpstr>
      <vt:lpstr>Что можно посмотреть?</vt:lpstr>
      <vt:lpstr>А что реклама?</vt:lpstr>
      <vt:lpstr>Проблемы медиа</vt:lpstr>
      <vt:lpstr>Ситуация меняется?</vt:lpstr>
      <vt:lpstr>Тренды 2011-2012</vt:lpstr>
      <vt:lpstr>Спасибо! Еще Увидимся!</vt:lpstr>
    </vt:vector>
  </TitlesOfParts>
  <Company>VI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Видеореклама в России: на пороге рынка</dc:title>
  <dc:creator>ABelyaev</dc:creator>
  <cp:lastModifiedBy>ZooM</cp:lastModifiedBy>
  <cp:revision>30</cp:revision>
  <dcterms:created xsi:type="dcterms:W3CDTF">2011-09-28T19:48:51Z</dcterms:created>
  <dcterms:modified xsi:type="dcterms:W3CDTF">2013-12-13T22:52:00Z</dcterms:modified>
</cp:coreProperties>
</file>