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65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12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9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2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5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38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685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209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43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1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7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7"/>
            <a:ext cx="7846640" cy="2547714"/>
          </a:xfrm>
        </p:spPr>
        <p:txBody>
          <a:bodyPr>
            <a:normAutofit/>
          </a:bodyPr>
          <a:lstStyle/>
          <a:p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 Antiqua" pitchFamily="18" charset="0"/>
              </a:rPr>
              <a:t>Особенности уголовного процесса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861048"/>
            <a:ext cx="7344816" cy="2304256"/>
          </a:xfrm>
        </p:spPr>
        <p:txBody>
          <a:bodyPr>
            <a:normAutofit fontScale="70000" lnSpcReduction="20000"/>
          </a:bodyPr>
          <a:lstStyle/>
          <a:p>
            <a:endParaRPr lang="ru-RU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(Презентация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вопросов раздела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«Право»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Кодификатора </a:t>
            </a:r>
            <a:endParaRPr lang="ru-RU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обществознанию 2011 год (подготовка к ЕГЭ)</a:t>
            </a:r>
          </a:p>
          <a:p>
            <a:pPr algn="l"/>
            <a:endParaRPr lang="ru-RU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Составила</a:t>
            </a:r>
            <a:r>
              <a:rPr lang="ru-RU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М.П. Офёркина, учитель истории и обществознания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«Лицей №18» г. Новочебоксарска Чувашской Республики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63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Gabriola" pitchFamily="82" charset="0"/>
              </a:rPr>
              <a:t>Уголовный процесс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412776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       Уголовный </a:t>
            </a:r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процесс </a:t>
            </a:r>
            <a:r>
              <a:rPr lang="ru-RU" sz="2800" i="1" dirty="0">
                <a:latin typeface="Gabriola" pitchFamily="82" charset="0"/>
              </a:rPr>
              <a:t>(уголовное производство) – </a:t>
            </a:r>
            <a:r>
              <a:rPr lang="ru-RU" sz="2800" i="1" dirty="0" smtClean="0">
                <a:latin typeface="Gabriola" pitchFamily="82" charset="0"/>
              </a:rPr>
              <a:t>деятельность </a:t>
            </a:r>
            <a:r>
              <a:rPr lang="ru-RU" sz="2800" i="1" dirty="0">
                <a:latin typeface="Gabriola" pitchFamily="82" charset="0"/>
              </a:rPr>
              <a:t>органов дознания, следствия, прокуратуры и суда по возбуждению, расследованию и разрешению уголовных дел, осуществляемая в порядке, установленном уголовно-процессуальным правом, предписанными им средствами и </a:t>
            </a:r>
            <a:r>
              <a:rPr lang="ru-RU" sz="2800" i="1" dirty="0" smtClean="0">
                <a:latin typeface="Gabriola" pitchFamily="82" charset="0"/>
              </a:rPr>
              <a:t>способами.</a:t>
            </a:r>
          </a:p>
          <a:p>
            <a:r>
              <a:rPr lang="ru-RU" sz="2800" i="1" dirty="0" smtClean="0">
                <a:latin typeface="Gabriola" pitchFamily="82" charset="0"/>
              </a:rPr>
              <a:t>        Уголовный процесс охватывает  не только судебное разбирательство, но и досудебное производство – возбуждение уголовного дела и предварительное расследование.</a:t>
            </a:r>
            <a:endParaRPr lang="ru-RU" sz="2800" i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45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latin typeface="Gabriola" pitchFamily="82" charset="0"/>
              </a:rPr>
              <a:t>Участники (субъекты) уголовного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124744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       </a:t>
            </a:r>
            <a:r>
              <a:rPr lang="ru-RU" sz="2800" b="1" i="1" dirty="0">
                <a:solidFill>
                  <a:srgbClr val="C00000"/>
                </a:solidFill>
                <a:latin typeface="Gabriola" pitchFamily="82" charset="0"/>
              </a:rPr>
              <a:t>1) Участники со стороны </a:t>
            </a:r>
            <a:r>
              <a:rPr lang="ru-RU" sz="2800" b="1" i="1" dirty="0" smtClean="0">
                <a:solidFill>
                  <a:srgbClr val="C00000"/>
                </a:solidFill>
                <a:latin typeface="Gabriola" pitchFamily="82" charset="0"/>
              </a:rPr>
              <a:t>обвинения</a:t>
            </a:r>
            <a:endParaRPr lang="ru-RU" sz="2800" b="1" i="1" dirty="0">
              <a:solidFill>
                <a:srgbClr val="C00000"/>
              </a:solidFill>
              <a:latin typeface="Gabriola" pitchFamily="82" charset="0"/>
            </a:endParaRPr>
          </a:p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Суд </a:t>
            </a:r>
            <a:r>
              <a:rPr lang="ru-RU" sz="2800" i="1" dirty="0">
                <a:latin typeface="Gabriola" pitchFamily="82" charset="0"/>
              </a:rPr>
              <a:t>бывает или единоличным, или (при тяжких и особо тяжких преступлениях) в составе трёх судей либо с участием присяжных заседателей.</a:t>
            </a:r>
          </a:p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Орган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дознания</a:t>
            </a:r>
            <a:r>
              <a:rPr lang="ru-RU" sz="2800" i="1" dirty="0">
                <a:latin typeface="Gabriola" pitchFamily="82" charset="0"/>
              </a:rPr>
              <a:t>, дознаватель проводят дознание (неотложные следственные действия) и следствие по несложным делам.</a:t>
            </a:r>
          </a:p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Следователь</a:t>
            </a:r>
            <a:r>
              <a:rPr lang="ru-RU" sz="2800" i="1" dirty="0" smtClean="0">
                <a:latin typeface="Gabriola" pitchFamily="82" charset="0"/>
              </a:rPr>
              <a:t> </a:t>
            </a:r>
            <a:r>
              <a:rPr lang="ru-RU" sz="2800" i="1" dirty="0">
                <a:latin typeface="Gabriola" pitchFamily="82" charset="0"/>
              </a:rPr>
              <a:t>проводит предварительное, т.е. досудебное следствие.</a:t>
            </a:r>
          </a:p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Прокурор</a:t>
            </a:r>
            <a:r>
              <a:rPr lang="ru-RU" sz="2800" i="1" dirty="0" smtClean="0">
                <a:latin typeface="Gabriola" pitchFamily="82" charset="0"/>
              </a:rPr>
              <a:t> </a:t>
            </a:r>
            <a:r>
              <a:rPr lang="ru-RU" sz="2800" i="1" dirty="0">
                <a:latin typeface="Gabriola" pitchFamily="82" charset="0"/>
              </a:rPr>
              <a:t>надзирает за следствием и дознанием и поддерживает обвинение на суде. </a:t>
            </a:r>
          </a:p>
          <a:p>
            <a:r>
              <a:rPr lang="ru-RU" sz="2800" i="1" dirty="0" smtClean="0">
                <a:latin typeface="Gabriola" pitchFamily="82" charset="0"/>
              </a:rPr>
              <a:t>Со </a:t>
            </a:r>
            <a:r>
              <a:rPr lang="ru-RU" sz="2800" i="1" dirty="0">
                <a:latin typeface="Gabriola" pitchFamily="82" charset="0"/>
              </a:rPr>
              <a:t>стороны обвинения выступает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потерпевший</a:t>
            </a:r>
            <a:r>
              <a:rPr lang="ru-RU" sz="2800" i="1" dirty="0">
                <a:latin typeface="Gabriola" pitchFamily="82" charset="0"/>
              </a:rPr>
              <a:t>, т.е. лицо, которому преступлением причинён вред.</a:t>
            </a:r>
          </a:p>
        </p:txBody>
      </p:sp>
    </p:spTree>
    <p:extLst>
      <p:ext uri="{BB962C8B-B14F-4D97-AF65-F5344CB8AC3E}">
        <p14:creationId xmlns:p14="http://schemas.microsoft.com/office/powerpoint/2010/main" val="13362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latin typeface="Gabriola" pitchFamily="82" charset="0"/>
              </a:rPr>
              <a:t>Участники (субъекты) уголовного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12776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       </a:t>
            </a:r>
            <a:r>
              <a:rPr lang="ru-R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2) Участники со стороны 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защиты</a:t>
            </a:r>
            <a:endParaRPr lang="ru-RU" sz="2400" i="1" dirty="0">
              <a:latin typeface="Gabriola" pitchFamily="82" charset="0"/>
            </a:endParaRPr>
          </a:p>
          <a:p>
            <a:r>
              <a:rPr lang="ru-RU" sz="2400" i="1" dirty="0" smtClean="0">
                <a:latin typeface="Gabriola" pitchFamily="82" charset="0"/>
              </a:rPr>
              <a:t>Подозреваемый</a:t>
            </a:r>
            <a:r>
              <a:rPr lang="ru-RU" sz="2400" i="1" dirty="0">
                <a:latin typeface="Gabriola" pitchFamily="82" charset="0"/>
              </a:rPr>
              <a:t>, т.е. лицо, подозреваемое в преступлении</a:t>
            </a:r>
            <a:r>
              <a:rPr lang="ru-RU" sz="2400" i="1" dirty="0" smtClean="0">
                <a:latin typeface="Gabriola" pitchFamily="82" charset="0"/>
              </a:rPr>
              <a:t>. Права </a:t>
            </a:r>
            <a:r>
              <a:rPr lang="ru-RU" sz="2400" i="1" dirty="0">
                <a:latin typeface="Gabriola" pitchFamily="82" charset="0"/>
              </a:rPr>
              <a:t>подозреваемого: заявление ходатайства, отказ от дачи показаний, обращение к защитнику.</a:t>
            </a:r>
          </a:p>
          <a:p>
            <a:r>
              <a:rPr lang="ru-RU" sz="2400" i="1" dirty="0" smtClean="0">
                <a:latin typeface="Gabriola" pitchFamily="82" charset="0"/>
              </a:rPr>
              <a:t>Обвиняемый </a:t>
            </a:r>
            <a:r>
              <a:rPr lang="ru-RU" sz="2400" i="1" dirty="0">
                <a:latin typeface="Gabriola" pitchFamily="82" charset="0"/>
              </a:rPr>
              <a:t>– лицо, которому предъявлено </a:t>
            </a:r>
            <a:r>
              <a:rPr lang="ru-RU" sz="2400" i="1" dirty="0" smtClean="0">
                <a:latin typeface="Gabriola" pitchFamily="82" charset="0"/>
              </a:rPr>
              <a:t>обвинение. Права </a:t>
            </a:r>
            <a:r>
              <a:rPr lang="ru-RU" sz="2400" i="1" dirty="0">
                <a:latin typeface="Gabriola" pitchFamily="82" charset="0"/>
              </a:rPr>
              <a:t>обвиняемого: встреча наедине с защитником в случае ареста, ознакомление с делом после завершения следствия, получение обвинительного акта.</a:t>
            </a:r>
          </a:p>
          <a:p>
            <a:r>
              <a:rPr lang="ru-RU" sz="2400" i="1" dirty="0" smtClean="0">
                <a:latin typeface="Gabriola" pitchFamily="82" charset="0"/>
              </a:rPr>
              <a:t>Обвиняемый </a:t>
            </a:r>
            <a:r>
              <a:rPr lang="ru-RU" sz="2400" i="1" dirty="0">
                <a:latin typeface="Gabriola" pitchFamily="82" charset="0"/>
              </a:rPr>
              <a:t>после передачи дела в суд называется подсудимым и имеет равные права с обвинителем.</a:t>
            </a:r>
          </a:p>
          <a:p>
            <a:r>
              <a:rPr lang="ru-RU" sz="2400" i="1" dirty="0" smtClean="0">
                <a:latin typeface="Gabriola" pitchFamily="82" charset="0"/>
              </a:rPr>
              <a:t> </a:t>
            </a:r>
            <a:r>
              <a:rPr lang="ru-RU" sz="2400" i="1" dirty="0">
                <a:latin typeface="Gabriola" pitchFamily="82" charset="0"/>
              </a:rPr>
              <a:t>Защитник – лицо, осуществляющее защиту прав и законных интересов подозреваемого, обвиняемого или подсудимого.</a:t>
            </a:r>
          </a:p>
          <a:p>
            <a:r>
              <a:rPr lang="ru-RU" sz="2400" i="1" dirty="0" smtClean="0">
                <a:latin typeface="Gabriola" pitchFamily="82" charset="0"/>
              </a:rPr>
              <a:t>3</a:t>
            </a:r>
            <a:r>
              <a:rPr lang="ru-RU" sz="2400" i="1" dirty="0">
                <a:latin typeface="Gabriola" pitchFamily="82" charset="0"/>
              </a:rPr>
              <a:t>) Лица, способствующие проведению процесса: свидетели, эксперты, специалисты, переводчики, понятые.</a:t>
            </a:r>
          </a:p>
        </p:txBody>
      </p:sp>
    </p:spTree>
    <p:extLst>
      <p:ext uri="{BB962C8B-B14F-4D97-AF65-F5344CB8AC3E}">
        <p14:creationId xmlns:p14="http://schemas.microsoft.com/office/powerpoint/2010/main" val="184423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Gabriola" pitchFamily="82" charset="0"/>
              </a:rPr>
              <a:t>Принципы уголовного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268760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atin typeface="Gabriola" pitchFamily="82" charset="0"/>
              </a:rPr>
              <a:t>1</a:t>
            </a:r>
            <a:r>
              <a:rPr lang="ru-RU" sz="2800" i="1" dirty="0">
                <a:latin typeface="Gabriola" pitchFamily="82" charset="0"/>
              </a:rPr>
              <a:t>) принцип законности (ст. 15 Конституции РФ, ст. 7 УПК);</a:t>
            </a:r>
          </a:p>
          <a:p>
            <a:r>
              <a:rPr lang="ru-RU" sz="2800" i="1" dirty="0" smtClean="0">
                <a:latin typeface="Gabriola" pitchFamily="82" charset="0"/>
              </a:rPr>
              <a:t>2</a:t>
            </a:r>
            <a:r>
              <a:rPr lang="ru-RU" sz="2800" i="1" dirty="0">
                <a:latin typeface="Gabriola" pitchFamily="82" charset="0"/>
              </a:rPr>
              <a:t>) принцип осуществления правосудия только судом (ст. 47, 118 Конституции РФ, ст.8 УПК);</a:t>
            </a:r>
          </a:p>
          <a:p>
            <a:r>
              <a:rPr lang="ru-RU" sz="2800" i="1" dirty="0" smtClean="0">
                <a:latin typeface="Gabriola" pitchFamily="82" charset="0"/>
              </a:rPr>
              <a:t>3) </a:t>
            </a:r>
            <a:r>
              <a:rPr lang="ru-RU" sz="2800" i="1" dirty="0">
                <a:latin typeface="Gabriola" pitchFamily="82" charset="0"/>
              </a:rPr>
              <a:t>принцип уважения чести и достоинства личности (ст. 21 Конституции РФ, ст.9 УПК);</a:t>
            </a:r>
          </a:p>
          <a:p>
            <a:r>
              <a:rPr lang="ru-RU" sz="2800" i="1" dirty="0" smtClean="0">
                <a:latin typeface="Gabriola" pitchFamily="82" charset="0"/>
              </a:rPr>
              <a:t>4</a:t>
            </a:r>
            <a:r>
              <a:rPr lang="ru-RU" sz="2800" i="1" dirty="0">
                <a:latin typeface="Gabriola" pitchFamily="82" charset="0"/>
              </a:rPr>
              <a:t>) неприкосновенность личности (ст.22 Конституции РФ, ст.10 УПК);</a:t>
            </a:r>
          </a:p>
          <a:p>
            <a:r>
              <a:rPr lang="ru-RU" sz="2800" i="1" dirty="0" smtClean="0">
                <a:latin typeface="Gabriola" pitchFamily="82" charset="0"/>
              </a:rPr>
              <a:t>5</a:t>
            </a:r>
            <a:r>
              <a:rPr lang="ru-RU" sz="2800" i="1" dirty="0">
                <a:latin typeface="Gabriola" pitchFamily="82" charset="0"/>
              </a:rPr>
              <a:t>) охрана прав и свобод человека и гражданина в уголовном судопроизводстве (ст. 2, 45, 46, 51, 52, 53 Конституции РФ, ст.11 УПК);</a:t>
            </a:r>
          </a:p>
          <a:p>
            <a:r>
              <a:rPr lang="ru-RU" sz="2800" i="1" dirty="0" smtClean="0">
                <a:latin typeface="Gabriola" pitchFamily="82" charset="0"/>
              </a:rPr>
              <a:t>6</a:t>
            </a:r>
            <a:r>
              <a:rPr lang="ru-RU" sz="2800" i="1" dirty="0">
                <a:latin typeface="Gabriola" pitchFamily="82" charset="0"/>
              </a:rPr>
              <a:t>) неприкосновенность жилища (ст. 25 Конституции РФ, ст. 12 УПК</a:t>
            </a:r>
            <a:r>
              <a:rPr lang="ru-RU" sz="2800" i="1" dirty="0" smtClean="0">
                <a:latin typeface="Gabriola" pitchFamily="82" charset="0"/>
              </a:rPr>
              <a:t>);</a:t>
            </a:r>
            <a:endParaRPr lang="ru-RU" sz="2800" i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3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Gabriola" pitchFamily="82" charset="0"/>
              </a:rPr>
              <a:t>Принципы уголовного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12776"/>
            <a:ext cx="813690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i="1" dirty="0">
                <a:solidFill>
                  <a:prstClr val="black"/>
                </a:solidFill>
                <a:latin typeface="Gabriola" pitchFamily="82" charset="0"/>
              </a:rPr>
              <a:t>7) тайна переписки, телефонных и иных переговоров, постовых, телеграфных и иных сообщений (ст. 23 Конституции РФ, ст.13 УПК);</a:t>
            </a:r>
          </a:p>
          <a:p>
            <a:pPr lvl="0"/>
            <a:r>
              <a:rPr lang="ru-RU" sz="2600" i="1" dirty="0">
                <a:solidFill>
                  <a:prstClr val="black"/>
                </a:solidFill>
                <a:latin typeface="Gabriola" pitchFamily="82" charset="0"/>
              </a:rPr>
              <a:t>8) презумпция невиновности (ст. 49 Конституции РФ, ст. 14 УПК);</a:t>
            </a:r>
          </a:p>
          <a:p>
            <a:pPr lvl="0"/>
            <a:r>
              <a:rPr lang="ru-RU" sz="2600" i="1" dirty="0">
                <a:solidFill>
                  <a:prstClr val="black"/>
                </a:solidFill>
                <a:latin typeface="Gabriola" pitchFamily="82" charset="0"/>
              </a:rPr>
              <a:t>9) состязательность сторон (ст. 23 Конституции РФ, ст. 15 УПК);</a:t>
            </a:r>
          </a:p>
          <a:p>
            <a:r>
              <a:rPr lang="ru-RU" sz="2600" i="1" dirty="0" smtClean="0">
                <a:latin typeface="Gabriola" pitchFamily="82" charset="0"/>
              </a:rPr>
              <a:t>10</a:t>
            </a:r>
            <a:r>
              <a:rPr lang="ru-RU" sz="2600" i="1" dirty="0">
                <a:latin typeface="Gabriola" pitchFamily="82" charset="0"/>
              </a:rPr>
              <a:t>) обеспечение подозреваемому и обвиняемому права на защиту (ст. 48 Конституции РФ, ст. 16 УПК);</a:t>
            </a:r>
          </a:p>
          <a:p>
            <a:r>
              <a:rPr lang="ru-RU" sz="2600" i="1" dirty="0" smtClean="0">
                <a:latin typeface="Gabriola" pitchFamily="82" charset="0"/>
              </a:rPr>
              <a:t>11</a:t>
            </a:r>
            <a:r>
              <a:rPr lang="ru-RU" sz="2600" i="1" dirty="0">
                <a:latin typeface="Gabriola" pitchFamily="82" charset="0"/>
              </a:rPr>
              <a:t>) свобода оценки доказательств (ст. 120 Конституции РФ, ст. 17 УПК);</a:t>
            </a:r>
          </a:p>
          <a:p>
            <a:r>
              <a:rPr lang="ru-RU" sz="2600" i="1" dirty="0" smtClean="0">
                <a:latin typeface="Gabriola" pitchFamily="82" charset="0"/>
              </a:rPr>
              <a:t>12</a:t>
            </a:r>
            <a:r>
              <a:rPr lang="ru-RU" sz="2600" i="1" dirty="0">
                <a:latin typeface="Gabriola" pitchFamily="82" charset="0"/>
              </a:rPr>
              <a:t>) язык уголовного судопроизводства (ст. 26 Конституции РФ, ст. 18 УПК);</a:t>
            </a:r>
          </a:p>
          <a:p>
            <a:r>
              <a:rPr lang="ru-RU" sz="2600" i="1" dirty="0" smtClean="0">
                <a:latin typeface="Gabriola" pitchFamily="82" charset="0"/>
              </a:rPr>
              <a:t>13</a:t>
            </a:r>
            <a:r>
              <a:rPr lang="ru-RU" sz="2600" i="1" dirty="0">
                <a:latin typeface="Gabriola" pitchFamily="82" charset="0"/>
              </a:rPr>
              <a:t>) право на обжалование процессуальных действий и решений (ст. 45, 46 Конституции РФ, ст. 19 УПК)</a:t>
            </a:r>
          </a:p>
        </p:txBody>
      </p:sp>
    </p:spTree>
    <p:extLst>
      <p:ext uri="{BB962C8B-B14F-4D97-AF65-F5344CB8AC3E}">
        <p14:creationId xmlns:p14="http://schemas.microsoft.com/office/powerpoint/2010/main" val="194494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latin typeface="Gabriola" pitchFamily="82" charset="0"/>
              </a:rPr>
              <a:t>Доказательства в уголовном процессе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12776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i="1" dirty="0">
                <a:solidFill>
                  <a:prstClr val="black"/>
                </a:solidFill>
                <a:latin typeface="Gabriola" pitchFamily="82" charset="0"/>
              </a:rPr>
              <a:t>1) показания обвиняемого, потерпевшего, свидетеля, эксперта;</a:t>
            </a:r>
          </a:p>
          <a:p>
            <a:pPr lvl="0"/>
            <a:r>
              <a:rPr lang="ru-RU" sz="2800" i="1" dirty="0" smtClean="0">
                <a:solidFill>
                  <a:prstClr val="black"/>
                </a:solidFill>
                <a:latin typeface="Gabriola" pitchFamily="82" charset="0"/>
              </a:rPr>
              <a:t>2</a:t>
            </a:r>
            <a:r>
              <a:rPr lang="ru-RU" sz="2800" i="1" dirty="0">
                <a:solidFill>
                  <a:prstClr val="black"/>
                </a:solidFill>
                <a:latin typeface="Gabriola" pitchFamily="82" charset="0"/>
              </a:rPr>
              <a:t>) вещи;</a:t>
            </a:r>
          </a:p>
          <a:p>
            <a:pPr lvl="0"/>
            <a:r>
              <a:rPr lang="ru-RU" sz="2800" i="1" dirty="0" smtClean="0">
                <a:solidFill>
                  <a:prstClr val="black"/>
                </a:solidFill>
                <a:latin typeface="Gabriola" pitchFamily="82" charset="0"/>
              </a:rPr>
              <a:t>3</a:t>
            </a:r>
            <a:r>
              <a:rPr lang="ru-RU" sz="2800" i="1" dirty="0">
                <a:solidFill>
                  <a:prstClr val="black"/>
                </a:solidFill>
                <a:latin typeface="Gabriola" pitchFamily="82" charset="0"/>
              </a:rPr>
              <a:t>) протоколы следственных и судебных действий;</a:t>
            </a:r>
          </a:p>
          <a:p>
            <a:pPr lvl="0"/>
            <a:r>
              <a:rPr lang="ru-RU" sz="2800" i="1" dirty="0" smtClean="0">
                <a:solidFill>
                  <a:prstClr val="black"/>
                </a:solidFill>
                <a:latin typeface="Gabriola" pitchFamily="82" charset="0"/>
              </a:rPr>
              <a:t>4</a:t>
            </a:r>
            <a:r>
              <a:rPr lang="ru-RU" sz="2800" i="1" dirty="0">
                <a:solidFill>
                  <a:prstClr val="black"/>
                </a:solidFill>
                <a:latin typeface="Gabriola" pitchFamily="82" charset="0"/>
              </a:rPr>
              <a:t>) аудио- и </a:t>
            </a:r>
            <a:r>
              <a:rPr lang="ru-RU" sz="2800" i="1" dirty="0" smtClean="0">
                <a:solidFill>
                  <a:prstClr val="black"/>
                </a:solidFill>
                <a:latin typeface="Gabriola" pitchFamily="82" charset="0"/>
              </a:rPr>
              <a:t>видеозаписи</a:t>
            </a:r>
            <a:endParaRPr lang="ru-RU" sz="2800" i="1" dirty="0">
              <a:solidFill>
                <a:prstClr val="black"/>
              </a:solidFill>
              <a:latin typeface="Gabriola" pitchFamily="82" charset="0"/>
            </a:endParaRPr>
          </a:p>
          <a:p>
            <a:pPr lvl="0"/>
            <a:endParaRPr lang="ru-RU" sz="2800" i="1" dirty="0">
              <a:solidFill>
                <a:prstClr val="black"/>
              </a:solidFill>
              <a:latin typeface="Gabriola" pitchFamily="82" charset="0"/>
            </a:endParaRPr>
          </a:p>
          <a:p>
            <a:pPr lvl="0"/>
            <a:r>
              <a:rPr lang="ru-RU" sz="2800" i="1" dirty="0" smtClean="0">
                <a:solidFill>
                  <a:prstClr val="black"/>
                </a:solidFill>
                <a:latin typeface="Gabriola" pitchFamily="82" charset="0"/>
              </a:rPr>
              <a:t>Одного </a:t>
            </a:r>
            <a:r>
              <a:rPr lang="ru-RU" sz="2800" i="1" dirty="0">
                <a:solidFill>
                  <a:prstClr val="black"/>
                </a:solidFill>
                <a:latin typeface="Gabriola" pitchFamily="82" charset="0"/>
              </a:rPr>
              <a:t>признания обвиняемого недостаточно. Оно оценивается только в совокупности с другими доказательствами и обстоятельствами дела.</a:t>
            </a:r>
            <a:endParaRPr lang="ru-RU" sz="2800" i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3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Gabriola" pitchFamily="82" charset="0"/>
              </a:rPr>
              <a:t>Стадии уголовного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052736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smtClean="0">
                <a:solidFill>
                  <a:srgbClr val="C00000"/>
                </a:solidFill>
                <a:latin typeface="Gabriola" pitchFamily="82" charset="0"/>
              </a:rPr>
              <a:t>1. Досудебное производство</a:t>
            </a:r>
            <a:endParaRPr lang="ru-RU" sz="2400" b="1" i="1" dirty="0">
              <a:solidFill>
                <a:srgbClr val="C00000"/>
              </a:solidFill>
              <a:latin typeface="Gabriola" pitchFamily="82" charset="0"/>
            </a:endParaRP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1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) Возбуждение уголовного дела: повод (заявление о преступлении, явка с повинной); основание (наличие достаточных данных указывающих на преступление); оформление (постановление о возбуждении уголовного дела).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2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) Предварительное расследование (дознание, следствие):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следственные действия производятся по постановлению следователя (допрос, очная ставка, опознание, выемка документов) или на основании судебного решения (заключение под стражу, домашний арест, обыск, установление контроля и запись телефонных и иных переговоров);   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привлечение лица в качестве обвиняемого (постановление о привлечении в качестве обвиняемого, предъявление предсудебного обвинения, ознакомление обвиняемого с делом);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обвинительное заключение (составляется следователем и направляется в прокуратуру);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проверка следственных материалов прокурором.</a:t>
            </a:r>
            <a:endParaRPr lang="ru-RU" sz="2400" i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7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Gabriola" pitchFamily="82" charset="0"/>
              </a:rPr>
              <a:t>Стадии уголовного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0440" y="1412776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smtClean="0">
                <a:solidFill>
                  <a:srgbClr val="C00000"/>
                </a:solidFill>
                <a:latin typeface="Gabriola" pitchFamily="82" charset="0"/>
              </a:rPr>
              <a:t>2. Судебное производство</a:t>
            </a:r>
            <a:endParaRPr lang="ru-RU" sz="2400" b="1" i="1" dirty="0">
              <a:solidFill>
                <a:srgbClr val="C00000"/>
              </a:solidFill>
              <a:latin typeface="Gabriola" pitchFamily="82" charset="0"/>
            </a:endParaRP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1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) Подготовка к судебному заседанию (предварительное слушание).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2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) Судебное разбирательство:  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подготовительная стадия (судья проверяет явку, разрешает ходатайства);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судебное следствие (изложение прокурором обвинительного заключения, допрос подсудимого, допрос свидетелей);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прения сторон, реплики сторон;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последнее слово подсудимого;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* 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провозглашение приговора.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3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) Производство в суде второй инстанции происходит в порядке апелляционного и кассационного обжалования судебных решений, не вступивших в законную силу.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Gabriola" pitchFamily="82" charset="0"/>
              </a:rPr>
              <a:t>4</a:t>
            </a:r>
            <a:r>
              <a:rPr lang="ru-RU" sz="2400" i="1" dirty="0">
                <a:solidFill>
                  <a:prstClr val="black"/>
                </a:solidFill>
                <a:latin typeface="Gabriola" pitchFamily="82" charset="0"/>
              </a:rPr>
              <a:t>) Исполнение приговора.</a:t>
            </a:r>
            <a:endParaRPr lang="ru-RU" sz="2400" i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32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839</Words>
  <Application>Microsoft Office PowerPoint</Application>
  <PresentationFormat>Экран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Особенности уголовного процесса</vt:lpstr>
      <vt:lpstr>Уголовный процесс</vt:lpstr>
      <vt:lpstr>Участники (субъекты) уголовного процесса</vt:lpstr>
      <vt:lpstr>Участники (субъекты) уголовного процесса</vt:lpstr>
      <vt:lpstr>Принципы уголовного процесса</vt:lpstr>
      <vt:lpstr>Принципы уголовного процесса</vt:lpstr>
      <vt:lpstr>Доказательства в уголовном процессе</vt:lpstr>
      <vt:lpstr>Стадии уголовного процесса</vt:lpstr>
      <vt:lpstr>Стадии уголовного процесса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ZooM</cp:lastModifiedBy>
  <cp:revision>9</cp:revision>
  <dcterms:modified xsi:type="dcterms:W3CDTF">2013-12-10T14:34:46Z</dcterms:modified>
</cp:coreProperties>
</file>