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4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90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7451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Freeform 409"/>
          <p:cNvSpPr>
            <a:spLocks/>
          </p:cNvSpPr>
          <p:nvPr/>
        </p:nvSpPr>
        <p:spPr bwMode="hidden">
          <a:xfrm>
            <a:off x="0" y="1981200"/>
            <a:ext cx="4257675" cy="2068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09" y="196"/>
              </a:cxn>
              <a:cxn ang="0">
                <a:pos x="2006" y="975"/>
              </a:cxn>
              <a:cxn ang="0">
                <a:pos x="2666" y="1296"/>
              </a:cxn>
              <a:cxn ang="0">
                <a:pos x="1911" y="1015"/>
              </a:cxn>
              <a:cxn ang="0">
                <a:pos x="1111" y="460"/>
              </a:cxn>
              <a:cxn ang="0">
                <a:pos x="9" y="446"/>
              </a:cxn>
            </a:cxnLst>
            <a:rect l="0" t="0" r="r" b="b"/>
            <a:pathLst>
              <a:path w="2682" h="1303">
                <a:moveTo>
                  <a:pt x="0" y="0"/>
                </a:moveTo>
                <a:cubicBezTo>
                  <a:pt x="185" y="34"/>
                  <a:pt x="775" y="34"/>
                  <a:pt x="1109" y="196"/>
                </a:cubicBezTo>
                <a:cubicBezTo>
                  <a:pt x="1443" y="358"/>
                  <a:pt x="1747" y="792"/>
                  <a:pt x="2006" y="975"/>
                </a:cubicBezTo>
                <a:cubicBezTo>
                  <a:pt x="2265" y="1158"/>
                  <a:pt x="2682" y="1289"/>
                  <a:pt x="2666" y="1296"/>
                </a:cubicBezTo>
                <a:cubicBezTo>
                  <a:pt x="2650" y="1303"/>
                  <a:pt x="2170" y="1154"/>
                  <a:pt x="1911" y="1015"/>
                </a:cubicBezTo>
                <a:cubicBezTo>
                  <a:pt x="1652" y="876"/>
                  <a:pt x="1428" y="555"/>
                  <a:pt x="1111" y="460"/>
                </a:cubicBezTo>
                <a:cubicBezTo>
                  <a:pt x="794" y="365"/>
                  <a:pt x="238" y="449"/>
                  <a:pt x="9" y="446"/>
                </a:cubicBezTo>
              </a:path>
            </a:pathLst>
          </a:custGeom>
          <a:gradFill rotWithShape="1">
            <a:gsLst>
              <a:gs pos="0">
                <a:srgbClr val="FFFFFF">
                  <a:alpha val="14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75" name="Freeform 403"/>
          <p:cNvSpPr>
            <a:spLocks/>
          </p:cNvSpPr>
          <p:nvPr/>
        </p:nvSpPr>
        <p:spPr bwMode="hidden">
          <a:xfrm>
            <a:off x="-11113" y="0"/>
            <a:ext cx="5145088" cy="4338638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1552" y="847"/>
              </a:cxn>
              <a:cxn ang="0">
                <a:pos x="2365" y="2148"/>
              </a:cxn>
              <a:cxn ang="0">
                <a:pos x="3098" y="2664"/>
              </a:cxn>
              <a:cxn ang="0">
                <a:pos x="2197" y="2247"/>
              </a:cxn>
              <a:cxn ang="0">
                <a:pos x="1274" y="1288"/>
              </a:cxn>
              <a:cxn ang="0">
                <a:pos x="0" y="901"/>
              </a:cxn>
            </a:cxnLst>
            <a:rect l="0" t="0" r="r" b="b"/>
            <a:pathLst>
              <a:path w="3241" h="2733">
                <a:moveTo>
                  <a:pt x="7" y="0"/>
                </a:moveTo>
                <a:cubicBezTo>
                  <a:pt x="265" y="141"/>
                  <a:pt x="1159" y="489"/>
                  <a:pt x="1552" y="847"/>
                </a:cubicBezTo>
                <a:cubicBezTo>
                  <a:pt x="1945" y="1205"/>
                  <a:pt x="2107" y="1845"/>
                  <a:pt x="2365" y="2148"/>
                </a:cubicBezTo>
                <a:cubicBezTo>
                  <a:pt x="2623" y="2451"/>
                  <a:pt x="3126" y="2648"/>
                  <a:pt x="3098" y="2664"/>
                </a:cubicBezTo>
                <a:cubicBezTo>
                  <a:pt x="3241" y="2733"/>
                  <a:pt x="2487" y="2487"/>
                  <a:pt x="2197" y="2247"/>
                </a:cubicBezTo>
                <a:cubicBezTo>
                  <a:pt x="1893" y="2018"/>
                  <a:pt x="1640" y="1512"/>
                  <a:pt x="1274" y="1288"/>
                </a:cubicBezTo>
                <a:cubicBezTo>
                  <a:pt x="927" y="1034"/>
                  <a:pt x="265" y="982"/>
                  <a:pt x="0" y="901"/>
                </a:cubicBezTo>
              </a:path>
            </a:pathLst>
          </a:custGeom>
          <a:gradFill rotWithShape="1">
            <a:gsLst>
              <a:gs pos="0">
                <a:srgbClr val="FFFFFF">
                  <a:alpha val="21001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76" name="Freeform 404"/>
          <p:cNvSpPr>
            <a:spLocks/>
          </p:cNvSpPr>
          <p:nvPr/>
        </p:nvSpPr>
        <p:spPr bwMode="hidden">
          <a:xfrm>
            <a:off x="3581400" y="0"/>
            <a:ext cx="2522538" cy="461327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959" y="1027"/>
              </a:cxn>
              <a:cxn ang="0">
                <a:pos x="1153" y="2216"/>
              </a:cxn>
              <a:cxn ang="0">
                <a:pos x="1589" y="2905"/>
              </a:cxn>
              <a:cxn ang="0">
                <a:pos x="1302" y="2209"/>
              </a:cxn>
              <a:cxn ang="0">
                <a:pos x="1399" y="994"/>
              </a:cxn>
              <a:cxn ang="0">
                <a:pos x="876" y="0"/>
              </a:cxn>
            </a:cxnLst>
            <a:rect l="0" t="0" r="r" b="b"/>
            <a:pathLst>
              <a:path w="1589" h="2906">
                <a:moveTo>
                  <a:pt x="0" y="12"/>
                </a:moveTo>
                <a:cubicBezTo>
                  <a:pt x="160" y="181"/>
                  <a:pt x="767" y="660"/>
                  <a:pt x="959" y="1027"/>
                </a:cubicBezTo>
                <a:cubicBezTo>
                  <a:pt x="1151" y="1394"/>
                  <a:pt x="1048" y="1903"/>
                  <a:pt x="1153" y="2216"/>
                </a:cubicBezTo>
                <a:cubicBezTo>
                  <a:pt x="1258" y="2529"/>
                  <a:pt x="1564" y="2906"/>
                  <a:pt x="1589" y="2905"/>
                </a:cubicBezTo>
                <a:cubicBezTo>
                  <a:pt x="1554" y="2859"/>
                  <a:pt x="1334" y="2527"/>
                  <a:pt x="1302" y="2209"/>
                </a:cubicBezTo>
                <a:cubicBezTo>
                  <a:pt x="1270" y="1891"/>
                  <a:pt x="1470" y="1362"/>
                  <a:pt x="1399" y="994"/>
                </a:cubicBezTo>
                <a:cubicBezTo>
                  <a:pt x="1328" y="626"/>
                  <a:pt x="985" y="207"/>
                  <a:pt x="876" y="0"/>
                </a:cubicBezTo>
              </a:path>
            </a:pathLst>
          </a:custGeom>
          <a:gradFill rotWithShape="1">
            <a:gsLst>
              <a:gs pos="0">
                <a:srgbClr val="FFFFFF">
                  <a:alpha val="14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77" name="Freeform 405"/>
          <p:cNvSpPr>
            <a:spLocks/>
          </p:cNvSpPr>
          <p:nvPr/>
        </p:nvSpPr>
        <p:spPr bwMode="hidden">
          <a:xfrm>
            <a:off x="6294438" y="1366838"/>
            <a:ext cx="2849562" cy="3324225"/>
          </a:xfrm>
          <a:custGeom>
            <a:avLst/>
            <a:gdLst/>
            <a:ahLst/>
            <a:cxnLst>
              <a:cxn ang="0">
                <a:pos x="1788" y="0"/>
              </a:cxn>
              <a:cxn ang="0">
                <a:pos x="1795" y="1185"/>
              </a:cxn>
              <a:cxn ang="0">
                <a:pos x="453" y="1409"/>
              </a:cxn>
              <a:cxn ang="0">
                <a:pos x="13" y="2080"/>
              </a:cxn>
              <a:cxn ang="0">
                <a:pos x="501" y="1145"/>
              </a:cxn>
              <a:cxn ang="0">
                <a:pos x="1781" y="13"/>
              </a:cxn>
            </a:cxnLst>
            <a:rect l="0" t="0" r="r" b="b"/>
            <a:pathLst>
              <a:path w="1795" h="2094">
                <a:moveTo>
                  <a:pt x="1788" y="0"/>
                </a:moveTo>
                <a:lnTo>
                  <a:pt x="1795" y="1185"/>
                </a:lnTo>
                <a:cubicBezTo>
                  <a:pt x="1504" y="1538"/>
                  <a:pt x="746" y="1250"/>
                  <a:pt x="453" y="1409"/>
                </a:cubicBezTo>
                <a:cubicBezTo>
                  <a:pt x="156" y="1558"/>
                  <a:pt x="13" y="2094"/>
                  <a:pt x="13" y="2080"/>
                </a:cubicBezTo>
                <a:cubicBezTo>
                  <a:pt x="13" y="2066"/>
                  <a:pt x="0" y="1389"/>
                  <a:pt x="501" y="1145"/>
                </a:cubicBezTo>
                <a:cubicBezTo>
                  <a:pt x="1002" y="901"/>
                  <a:pt x="1619" y="860"/>
                  <a:pt x="1781" y="13"/>
                </a:cubicBezTo>
              </a:path>
            </a:pathLst>
          </a:custGeom>
          <a:gradFill rotWithShape="1">
            <a:gsLst>
              <a:gs pos="0">
                <a:srgbClr val="FFFFFF">
                  <a:alpha val="14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79" name="Freeform 407"/>
          <p:cNvSpPr>
            <a:spLocks/>
          </p:cNvSpPr>
          <p:nvPr/>
        </p:nvSpPr>
        <p:spPr bwMode="hidden">
          <a:xfrm>
            <a:off x="5562600" y="-22225"/>
            <a:ext cx="3290888" cy="4702175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392" y="997"/>
              </a:cxn>
              <a:cxn ang="0">
                <a:pos x="203" y="2149"/>
              </a:cxn>
              <a:cxn ang="0">
                <a:pos x="399" y="2955"/>
              </a:cxn>
              <a:cxn ang="0">
                <a:pos x="514" y="2108"/>
              </a:cxn>
              <a:cxn ang="0">
                <a:pos x="1273" y="1410"/>
              </a:cxn>
              <a:cxn ang="0">
                <a:pos x="1883" y="739"/>
              </a:cxn>
              <a:cxn ang="0">
                <a:pos x="2073" y="0"/>
              </a:cxn>
            </a:cxnLst>
            <a:rect l="0" t="0" r="r" b="b"/>
            <a:pathLst>
              <a:path w="2073" h="2962">
                <a:moveTo>
                  <a:pt x="0" y="8"/>
                </a:moveTo>
                <a:cubicBezTo>
                  <a:pt x="65" y="173"/>
                  <a:pt x="358" y="640"/>
                  <a:pt x="392" y="997"/>
                </a:cubicBezTo>
                <a:cubicBezTo>
                  <a:pt x="426" y="1354"/>
                  <a:pt x="202" y="1823"/>
                  <a:pt x="203" y="2149"/>
                </a:cubicBezTo>
                <a:cubicBezTo>
                  <a:pt x="204" y="2475"/>
                  <a:pt x="347" y="2962"/>
                  <a:pt x="399" y="2955"/>
                </a:cubicBezTo>
                <a:cubicBezTo>
                  <a:pt x="399" y="2962"/>
                  <a:pt x="389" y="2371"/>
                  <a:pt x="514" y="2108"/>
                </a:cubicBezTo>
                <a:cubicBezTo>
                  <a:pt x="660" y="1851"/>
                  <a:pt x="901" y="1728"/>
                  <a:pt x="1273" y="1410"/>
                </a:cubicBezTo>
                <a:cubicBezTo>
                  <a:pt x="1645" y="1092"/>
                  <a:pt x="1750" y="974"/>
                  <a:pt x="1883" y="739"/>
                </a:cubicBezTo>
                <a:cubicBezTo>
                  <a:pt x="2016" y="504"/>
                  <a:pt x="2034" y="154"/>
                  <a:pt x="2073" y="0"/>
                </a:cubicBezTo>
              </a:path>
            </a:pathLst>
          </a:custGeom>
          <a:gradFill rotWithShape="1">
            <a:gsLst>
              <a:gs pos="0">
                <a:srgbClr val="FFFFFF">
                  <a:alpha val="17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21" name="Rectangle 249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827088" y="1484313"/>
            <a:ext cx="7772400" cy="1470025"/>
          </a:xfrm>
          <a:effectLst>
            <a:outerShdw dist="35921" dir="2700000" algn="ctr" rotWithShape="0">
              <a:schemeClr val="bg2">
                <a:alpha val="10001"/>
              </a:schemeClr>
            </a:outerShdw>
          </a:effectLst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322" name="Rectangle 250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1331913" y="3068638"/>
            <a:ext cx="6400800" cy="5334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ctr">
              <a:buFont typeface="Arial" charset="0"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79388" y="6524625"/>
            <a:ext cx="2133600" cy="244475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pic>
        <p:nvPicPr>
          <p:cNvPr id="3484" name="Picture 412" descr="dr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55650" y="3644900"/>
            <a:ext cx="2771775" cy="2771775"/>
          </a:xfrm>
          <a:prstGeom prst="rect">
            <a:avLst/>
          </a:prstGeom>
          <a:noFill/>
        </p:spPr>
      </p:pic>
      <p:pic>
        <p:nvPicPr>
          <p:cNvPr id="3483" name="Picture 411" descr="water"/>
          <p:cNvPicPr>
            <a:picLocks noChangeAspect="1" noChangeArrowheads="1"/>
          </p:cNvPicPr>
          <p:nvPr/>
        </p:nvPicPr>
        <p:blipFill>
          <a:blip r:embed="rId3" cstate="print"/>
          <a:srcRect l="22409" t="16374" b="27486"/>
          <a:stretch>
            <a:fillRect/>
          </a:stretch>
        </p:blipFill>
        <p:spPr bwMode="gray">
          <a:xfrm>
            <a:off x="755650" y="3933825"/>
            <a:ext cx="2663825" cy="219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" grpId="0" animBg="1"/>
      <p:bldP spid="3475" grpId="0" animBg="1"/>
      <p:bldP spid="3476" grpId="0" animBg="1"/>
      <p:bldP spid="3477" grpId="0" animBg="1"/>
      <p:bldP spid="3479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7451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2362200" y="64579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F7C3C74B-B170-4573-B1C2-86913F0015DD}" type="datetimeFigureOut">
              <a:rPr lang="ru-RU" smtClean="0"/>
              <a:pPr/>
              <a:t>25.02.2010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457200" y="6461125"/>
            <a:ext cx="1752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4648200" y="64770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2B243A9-F1B6-4B49-9D39-DE2353EDD5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5240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239" name="AutoShape 215"/>
          <p:cNvSpPr>
            <a:spLocks noChangeArrowheads="1"/>
          </p:cNvSpPr>
          <p:nvPr/>
        </p:nvSpPr>
        <p:spPr bwMode="auto">
          <a:xfrm>
            <a:off x="179388" y="115888"/>
            <a:ext cx="8785225" cy="6553200"/>
          </a:xfrm>
          <a:prstGeom prst="roundRect">
            <a:avLst>
              <a:gd name="adj" fmla="val 3986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240" name="Picture 216" descr="water"/>
          <p:cNvPicPr>
            <a:picLocks noChangeAspect="1" noChangeArrowheads="1"/>
          </p:cNvPicPr>
          <p:nvPr/>
        </p:nvPicPr>
        <p:blipFill>
          <a:blip r:embed="rId13" cstate="print"/>
          <a:srcRect l="22409" t="16374" b="27486"/>
          <a:stretch>
            <a:fillRect/>
          </a:stretch>
        </p:blipFill>
        <p:spPr bwMode="gray">
          <a:xfrm>
            <a:off x="107950" y="0"/>
            <a:ext cx="1368425" cy="1187450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●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●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●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●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●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●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●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7;&#1074;&#1077;&#1090;&#1083;&#1072;&#1085;&#1072;\&#1052;&#1091;&#1079;&#1099;&#1082;&#1072;\&#1052;&#1086;&#1088;&#1089;&#1082;&#1086;&#1081;%20&#1087;&#1088;&#1080;&#1073;&#1086;&#1081;.wma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7;&#1074;&#1077;&#1090;&#1083;&#1072;&#1085;&#1072;\&#1052;&#1091;&#1079;&#1099;&#1082;&#1072;\&#1088;&#1091;&#1095;&#1077;&#1081;.mp3" TargetMode="Externa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2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7;&#1074;&#1077;&#1090;&#1083;&#1072;&#1085;&#1072;\&#1052;&#1091;&#1079;&#1099;&#1082;&#1072;\&#1082;&#1086;&#1083;&#1086;&#1082;&#1086;&#1083;&#1100;&#1095;&#1080;&#1082;.mp3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7;&#1074;&#1077;&#1090;&#1083;&#1072;&#1085;&#1072;\&#1052;&#1091;&#1079;&#1099;&#1082;&#1072;\&#1064;&#1082;&#1086;&#1083;&#1100;&#1085;&#1099;&#1081;%20&#1079;&#1074;&#1086;&#1085;&#1086;&#1082;%20&#1079;&#1074;&#1086;&#1085;&#1080;&#1090;%20&#1085;&#1077;&#1089;&#1082;&#1086;&#1083;&#1100;&#1082;&#1086;%20&#1088;&#1072;&#1079;%20%20%2008.mp3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dirty="0" smtClean="0"/>
              <a:t>Первый шаг из моря на сушу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ru-RU" dirty="0" smtClean="0"/>
              <a:t>Тема 22</a:t>
            </a:r>
            <a:endParaRPr lang="ru-RU" dirty="0"/>
          </a:p>
        </p:txBody>
      </p:sp>
      <p:pic>
        <p:nvPicPr>
          <p:cNvPr id="2050" name="Picture 2" descr="D:\Светлана\Анимации\рыбкаgif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4357694"/>
            <a:ext cx="2552707" cy="2176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276336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В чём преимущества внутреннего скелета?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Светлана\картинки\Окружающий мир\дети\Лена и Миша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0397" y="3429000"/>
            <a:ext cx="4299585" cy="2859093"/>
          </a:xfrm>
          <a:prstGeom prst="rect">
            <a:avLst/>
          </a:prstGeom>
          <a:noFill/>
        </p:spPr>
      </p:pic>
      <p:pic>
        <p:nvPicPr>
          <p:cNvPr id="1027" name="Picture 3" descr="D:\Светлана\Анимации\рыб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3" y="2071678"/>
            <a:ext cx="2250297" cy="1500198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 bwMode="auto">
          <a:xfrm flipH="1">
            <a:off x="2786050" y="1428736"/>
            <a:ext cx="3286148" cy="2143140"/>
          </a:xfrm>
          <a:prstGeom prst="cloudCallou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Миша, почему так много костей в этой рыбе? Её трудно есть.</a:t>
            </a:r>
          </a:p>
        </p:txBody>
      </p:sp>
      <p:sp>
        <p:nvSpPr>
          <p:cNvPr id="7" name="Выноска-облако 6"/>
          <p:cNvSpPr/>
          <p:nvPr/>
        </p:nvSpPr>
        <p:spPr bwMode="auto">
          <a:xfrm>
            <a:off x="5715008" y="1428736"/>
            <a:ext cx="3428992" cy="2214578"/>
          </a:xfrm>
          <a:prstGeom prst="cloudCallout">
            <a:avLst/>
          </a:prstGeom>
          <a:solidFill>
            <a:schemeClr val="bg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В отличие от членистоногих, рыбы имеют внутренний скелет. Вот ты его и находишь.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Позвоночные животные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14884"/>
            <a:ext cx="8229600" cy="1533516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Основу внутреннего скелета составляет позвоночник. К нему подвижно прикрепляются другие кости.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4" name="Picture 2" descr="D:\Светлана\Анимации\рыб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857364"/>
            <a:ext cx="2200287" cy="1466858"/>
          </a:xfrm>
          <a:prstGeom prst="rect">
            <a:avLst/>
          </a:prstGeom>
          <a:noFill/>
        </p:spPr>
      </p:pic>
      <p:pic>
        <p:nvPicPr>
          <p:cNvPr id="3075" name="Picture 3" descr="D:\Светлана\Анимации\цыпа 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714620"/>
            <a:ext cx="1792536" cy="2071702"/>
          </a:xfrm>
          <a:prstGeom prst="rect">
            <a:avLst/>
          </a:prstGeom>
          <a:noFill/>
        </p:spPr>
      </p:pic>
      <p:pic>
        <p:nvPicPr>
          <p:cNvPr id="3077" name="Picture 5" descr="D:\Светлана\Анимации\1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714488"/>
            <a:ext cx="2286000" cy="3048000"/>
          </a:xfrm>
          <a:prstGeom prst="rect">
            <a:avLst/>
          </a:prstGeom>
          <a:noFill/>
        </p:spPr>
      </p:pic>
      <p:pic>
        <p:nvPicPr>
          <p:cNvPr id="3078" name="Picture 6" descr="D:\Светлана\Анимации\щенок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857364"/>
            <a:ext cx="2194331" cy="1357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Скелет рыбы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Светлана\картинки\Окружающий мир\рыцари\скелет рыб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571621"/>
            <a:ext cx="6715172" cy="5036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Светлана\картинки\Окружающий мир\рыцари\тритон.jpg"/>
          <p:cNvPicPr>
            <a:picLocks noChangeAspect="1" noChangeArrowheads="1"/>
          </p:cNvPicPr>
          <p:nvPr/>
        </p:nvPicPr>
        <p:blipFill>
          <a:blip r:embed="rId2" cstate="print"/>
          <a:srcRect b="3780"/>
          <a:stretch>
            <a:fillRect/>
          </a:stretch>
        </p:blipFill>
        <p:spPr bwMode="auto">
          <a:xfrm>
            <a:off x="428596" y="1500174"/>
            <a:ext cx="2967042" cy="3510169"/>
          </a:xfrm>
          <a:prstGeom prst="rect">
            <a:avLst/>
          </a:prstGeom>
          <a:noFill/>
        </p:spPr>
      </p:pic>
      <p:pic>
        <p:nvPicPr>
          <p:cNvPr id="5" name="Picture 2" descr="D:\Светлана\картинки\Окружающий мир\дети\Лена и Миш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0397" y="3429000"/>
            <a:ext cx="4299585" cy="2859093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 bwMode="auto">
          <a:xfrm flipH="1">
            <a:off x="2786050" y="1428736"/>
            <a:ext cx="3286148" cy="2143140"/>
          </a:xfrm>
          <a:prstGeom prst="cloudCallou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Миша,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 посмотри, какая чудная рыба. У неё лапы!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7" name="Выноска-облако 6"/>
          <p:cNvSpPr/>
          <p:nvPr/>
        </p:nvSpPr>
        <p:spPr bwMode="auto">
          <a:xfrm>
            <a:off x="5357818" y="1071546"/>
            <a:ext cx="3786182" cy="2571768"/>
          </a:xfrm>
          <a:prstGeom prst="cloudCallout">
            <a:avLst/>
          </a:prstGeom>
          <a:solidFill>
            <a:schemeClr val="bg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Не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 всё то – рыба, что плавает в воде. Это тритон. Он спускается в воду только весной, в период размножения.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  <p:sp>
        <p:nvSpPr>
          <p:cNvPr id="8" name="Выноска-облако 7"/>
          <p:cNvSpPr/>
          <p:nvPr/>
        </p:nvSpPr>
        <p:spPr bwMode="auto">
          <a:xfrm>
            <a:off x="5357818" y="1357298"/>
            <a:ext cx="3490938" cy="2205054"/>
          </a:xfrm>
          <a:prstGeom prst="cloudCallout">
            <a:avLst/>
          </a:prstGeom>
          <a:solidFill>
            <a:schemeClr val="bg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А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 вообще он – земноводное и летом живёт на суше.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Подумай…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Как рыбы приспособлены к жизни в воде? 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Как земноводные освоили сушу?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Как дышат водные животные?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Почему одни предметы тонут в воде, а другие – нет?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2" descr="D:\Светлана\Анимации\читательgif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072330" y="4143380"/>
            <a:ext cx="1685938" cy="2341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29642" cy="1062022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Рыбы – водные позвоночные</a:t>
            </a:r>
            <a:endParaRPr lang="ru-RU" sz="44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643446"/>
            <a:ext cx="8229600" cy="1928826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Органы дыхания рыб – жабры. У большинства они прикрыты жаберными крышками. </a:t>
            </a:r>
            <a:r>
              <a:rPr lang="ru-RU" dirty="0" smtClean="0">
                <a:solidFill>
                  <a:srgbClr val="00B050"/>
                </a:solidFill>
              </a:rPr>
              <a:t>Почему жаберные крышки всегда находятся в движении?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6146" name="Picture 2" descr="D:\Светлана\картинки\Окружающий мир\озеро\оку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285861"/>
            <a:ext cx="6000792" cy="325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има\Мои рисунки\экранные заставки\Животные и рыбы\more_06_07_2009_bw_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52"/>
            <a:ext cx="8620520" cy="6429444"/>
          </a:xfrm>
          <a:prstGeom prst="round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Морские рыбы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 descr="mhtml:file://D:\Светлана\картинки\Окружающий%20мир\Яндекс\Яндекс_Картинки%20морские%20рыбы.mht!http://aquariumistika.ru/str/0581/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1571612"/>
            <a:ext cx="5214944" cy="5017935"/>
          </a:xfrm>
          <a:prstGeom prst="rect">
            <a:avLst/>
          </a:prstGeom>
          <a:noFill/>
        </p:spPr>
      </p:pic>
      <p:pic>
        <p:nvPicPr>
          <p:cNvPr id="7" name="Морской прибой.wma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-500098" y="364331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46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има\Мои рисунки\экранные заставки\Природа и космос\276200852_c2a0058550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1" y="1142984"/>
            <a:ext cx="8715437" cy="5500702"/>
          </a:xfrm>
          <a:prstGeom prst="round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Пресноводные рыбы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 descr="D:\Светлана\картинки\Окружающий мир\озеро\окун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643050"/>
            <a:ext cx="2964083" cy="1609725"/>
          </a:xfrm>
          <a:prstGeom prst="rect">
            <a:avLst/>
          </a:prstGeom>
          <a:noFill/>
        </p:spPr>
      </p:pic>
      <p:pic>
        <p:nvPicPr>
          <p:cNvPr id="7171" name="Picture 3" descr="D:\Светлана\картинки\Окружающий мир\озеро\плот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6238" y="3500437"/>
            <a:ext cx="2781081" cy="1373187"/>
          </a:xfrm>
          <a:prstGeom prst="rect">
            <a:avLst/>
          </a:prstGeom>
          <a:noFill/>
        </p:spPr>
      </p:pic>
      <p:pic>
        <p:nvPicPr>
          <p:cNvPr id="7172" name="Picture 4" descr="D:\Светлана\картинки\Окружающий мир\озеро\уклей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857760"/>
            <a:ext cx="2857520" cy="1188681"/>
          </a:xfrm>
          <a:prstGeom prst="rect">
            <a:avLst/>
          </a:prstGeom>
          <a:noFill/>
        </p:spPr>
      </p:pic>
      <p:pic>
        <p:nvPicPr>
          <p:cNvPr id="7173" name="Picture 5" descr="D:\Светлана\картинки\Окружающий мир\озеро\щук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5000636"/>
            <a:ext cx="3119438" cy="1145419"/>
          </a:xfrm>
          <a:prstGeom prst="rect">
            <a:avLst/>
          </a:prstGeom>
          <a:noFill/>
        </p:spPr>
      </p:pic>
      <p:pic>
        <p:nvPicPr>
          <p:cNvPr id="7174" name="Picture 6" descr="D:\Светлана\картинки\Окружающий мир\озеро\ёрш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4714876" y="3429000"/>
            <a:ext cx="2643206" cy="1360573"/>
          </a:xfrm>
          <a:prstGeom prst="rect">
            <a:avLst/>
          </a:prstGeom>
          <a:noFill/>
        </p:spPr>
      </p:pic>
      <p:pic>
        <p:nvPicPr>
          <p:cNvPr id="7175" name="Picture 7" descr="D:\Светлана\картинки\Окружающий мир\озеро\ротан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2" y="1643050"/>
            <a:ext cx="2857498" cy="157162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786050" y="2786058"/>
            <a:ext cx="97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окунь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2786058"/>
            <a:ext cx="1000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>
                <a:solidFill>
                  <a:srgbClr val="0070C0"/>
                </a:solidFill>
              </a:rPr>
              <a:t>ротан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6116" y="4429132"/>
            <a:ext cx="117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плотва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3240" y="5786454"/>
            <a:ext cx="908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щука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72264" y="4357694"/>
            <a:ext cx="774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ёрш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6644" y="5643578"/>
            <a:ext cx="131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уклейка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16" name="ручей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707233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498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Земноводные живут на границе суши и воды</a:t>
            </a:r>
            <a:endParaRPr lang="ru-RU" sz="44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24000"/>
            <a:ext cx="8572560" cy="4976834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Почему трудно жить на суше?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8" name="Picture 4" descr="mhtml:file://D:\Светлана\картинки\Окружающий%20мир\Яндекс\Яндекс_Картинки%20лягушки_%20жабы%203.mht!http://res.krasu.ru/nature/a/ljagushka-ost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4051398" cy="3511554"/>
          </a:xfrm>
          <a:prstGeom prst="rect">
            <a:avLst/>
          </a:prstGeom>
          <a:noFill/>
        </p:spPr>
      </p:pic>
      <p:pic>
        <p:nvPicPr>
          <p:cNvPr id="1030" name="Picture 6" descr="mhtml:file://D:\Светлана\картинки\Окружающий%20мир\Яндекс\Яндекс_Картинки%20лягушки_%20жабы.mht!http://www.nybsvil.ucoz.ru/_ph/4/1689344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714620"/>
            <a:ext cx="4106426" cy="342583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6215082"/>
            <a:ext cx="224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травяная лягушка</a:t>
            </a:r>
            <a:endParaRPr 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0694" y="6215082"/>
            <a:ext cx="2279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прудовая лягушка</a:t>
            </a:r>
            <a:endParaRPr 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8" name="Picture 5" descr="D:\Светлана\Анимации\1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285728"/>
            <a:ext cx="1107273" cy="1476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Земноводные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mhtml:file://D:\Светлана\картинки\Окружающий%20мир\Яндекс\Яндекс_Картинки%20лягушки_%20жабы%202.mht!http://i073.radikal.ru/0906/a3/2945ca3753c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4066408" cy="2706703"/>
          </a:xfrm>
          <a:prstGeom prst="rect">
            <a:avLst/>
          </a:prstGeom>
          <a:noFill/>
        </p:spPr>
      </p:pic>
      <p:pic>
        <p:nvPicPr>
          <p:cNvPr id="23554" name="Picture 2" descr="mhtml:file://D:\Светлана\картинки\Окружающий%20мир\Яндекс\Яндек%20жабы.mht!http://img-fotki.yandex.ru/get/1/azakharchenko.3/0_12e2_2d8fe31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500174"/>
            <a:ext cx="3556534" cy="2667401"/>
          </a:xfrm>
          <a:prstGeom prst="rect">
            <a:avLst/>
          </a:prstGeom>
          <a:noFill/>
        </p:spPr>
      </p:pic>
      <p:pic>
        <p:nvPicPr>
          <p:cNvPr id="23556" name="Picture 4" descr="mhtml:file://D:\Светлана\картинки\Окружающий%20мир\Яндекс\Яндекс_Картинки%20тритоны.mht!http://www.zoomagazin.info/news/uploads/images/default/triturus_cristatus_mal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4286256"/>
            <a:ext cx="4020929" cy="2324097"/>
          </a:xfrm>
          <a:prstGeom prst="rect">
            <a:avLst/>
          </a:prstGeom>
          <a:noFill/>
        </p:spPr>
      </p:pic>
      <p:pic>
        <p:nvPicPr>
          <p:cNvPr id="7" name="Picture 5" descr="D:\Светлана\Анимации\16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4595821"/>
            <a:ext cx="1482339" cy="197645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72330" y="1071546"/>
            <a:ext cx="1474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серая жаба</a:t>
            </a:r>
            <a:endParaRPr 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4286256"/>
            <a:ext cx="2400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древесная лягушка</a:t>
            </a:r>
            <a:endParaRPr 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6215082"/>
            <a:ext cx="252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гребенчатый тритон</a:t>
            </a:r>
            <a:endParaRPr 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Позвоночные (животные с внутренним скелетом)</a:t>
            </a:r>
            <a:endParaRPr lang="ru-RU" sz="44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Рыбы</a:t>
            </a:r>
            <a:r>
              <a:rPr lang="ru-RU" dirty="0" smtClean="0">
                <a:solidFill>
                  <a:srgbClr val="0070C0"/>
                </a:solidFill>
              </a:rPr>
              <a:t> – водные позвоночные с жаберным дыханием.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Земноводные</a:t>
            </a:r>
            <a:r>
              <a:rPr lang="ru-RU" dirty="0" smtClean="0">
                <a:solidFill>
                  <a:srgbClr val="0070C0"/>
                </a:solidFill>
              </a:rPr>
              <a:t> – позвоночные, живущие и в воде, и на суше.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2" descr="D:\Светлана\Анимации\рыбкаgif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782645"/>
            <a:ext cx="3143272" cy="2680459"/>
          </a:xfrm>
          <a:prstGeom prst="rect">
            <a:avLst/>
          </a:prstGeom>
          <a:noFill/>
        </p:spPr>
      </p:pic>
      <p:pic>
        <p:nvPicPr>
          <p:cNvPr id="5" name="Picture 5" descr="D:\Светлана\Анимации\1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3357562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Проверь себя: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524000"/>
            <a:ext cx="7186634" cy="47244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Ч</a:t>
            </a:r>
            <a:r>
              <a:rPr lang="ru-RU" dirty="0" smtClean="0">
                <a:solidFill>
                  <a:srgbClr val="00B050"/>
                </a:solidFill>
              </a:rPr>
              <a:t>ем восполняют позвоночные отсутствие наружного скелета?</a:t>
            </a:r>
          </a:p>
          <a:p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Ч</a:t>
            </a:r>
            <a:r>
              <a:rPr lang="ru-RU" dirty="0" smtClean="0">
                <a:solidFill>
                  <a:srgbClr val="00B050"/>
                </a:solidFill>
              </a:rPr>
              <a:t>то позволяет рыбам находить, догонять и схватывать добычу?</a:t>
            </a:r>
          </a:p>
          <a:p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М</a:t>
            </a:r>
            <a:r>
              <a:rPr lang="ru-RU" dirty="0" smtClean="0">
                <a:solidFill>
                  <a:srgbClr val="00B050"/>
                </a:solidFill>
              </a:rPr>
              <a:t>ожно ли назвать их настоящими сухопутными животными?</a:t>
            </a:r>
          </a:p>
          <a:p>
            <a:pPr>
              <a:buNone/>
            </a:pPr>
            <a:endParaRPr lang="ru-RU" dirty="0" smtClean="0">
              <a:solidFill>
                <a:srgbClr val="00B05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1571612"/>
            <a:ext cx="914400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5" name="Picture 2" descr="D:\Светлана\картинки\Школьные\boo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85752" y="2214554"/>
            <a:ext cx="1221731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52400"/>
            <a:ext cx="6858048" cy="1143000"/>
          </a:xfrm>
        </p:spPr>
        <p:txBody>
          <a:bodyPr/>
          <a:lstStyle/>
          <a:p>
            <a:r>
              <a:rPr lang="ru-RU" sz="36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Выбери правильный ответ.</a:t>
            </a:r>
            <a:endParaRPr lang="ru-RU" sz="36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</a:t>
            </a:r>
            <a:r>
              <a:rPr lang="ru-RU" dirty="0" smtClean="0">
                <a:solidFill>
                  <a:srgbClr val="00B050"/>
                </a:solidFill>
              </a:rPr>
              <a:t>екоторые люди думают, что жабы вызывают бородавки и предлагают истреблять животных. Как ты считаешь, правы ли они?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rgbClr val="0070C0"/>
                </a:solidFill>
                <a:hlinkClick r:id="rId2" action="ppaction://hlinksldjump"/>
              </a:rPr>
              <a:t>Да, правы.</a:t>
            </a:r>
            <a:endParaRPr lang="ru-RU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rgbClr val="FF0000"/>
                </a:solidFill>
                <a:hlinkClick r:id="rId3" action="ppaction://hlinksldjump"/>
              </a:rPr>
              <a:t>Нет, не правы.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mhtml:file://D:\Светлана\картинки\Окружающий%20мир\Яндекс\Яндек%20жабы.mht!http://img-fotki.yandex.ru/get/1/azakharchenko.3/0_12e2_2d8fe31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6199" y="3571876"/>
            <a:ext cx="3905277" cy="2928958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714348" y="428604"/>
            <a:ext cx="914400" cy="914400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6" name="Улыбающееся лицо 5"/>
          <p:cNvSpPr/>
          <p:nvPr/>
        </p:nvSpPr>
        <p:spPr>
          <a:xfrm>
            <a:off x="642910" y="1000108"/>
            <a:ext cx="500066" cy="414334"/>
          </a:xfrm>
          <a:prstGeom prst="smileyFace">
            <a:avLst>
              <a:gd name="adj" fmla="val 4653"/>
            </a:avLst>
          </a:prstGeom>
          <a:solidFill>
            <a:schemeClr val="bg1">
              <a:lumMod val="20000"/>
              <a:lumOff val="80000"/>
            </a:schemeClr>
          </a:solidFill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D:\Светлана\Анимации\совуш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4691072" cy="46910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28992" y="1357298"/>
            <a:ext cx="5286412" cy="9233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>
                <a:rot lat="0" lon="1800000" rev="600000"/>
              </a:camera>
              <a:lightRig rig="balanced" dir="t">
                <a:rot lat="0" lon="0" rev="2100000"/>
              </a:lightRig>
            </a:scene3d>
            <a:sp3d z="12700"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Молодец!</a:t>
            </a:r>
            <a:endParaRPr lang="ru-RU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6" name="Picture 2" descr="mhtml:file://D:\Светлана\картинки\Окружающий%20мир\Яндекс\Яндек%20жабы.mht!http://img-fotki.yandex.ru/get/1/azakharchenko.3/0_12e2_2d8fe31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6199" y="3571876"/>
            <a:ext cx="3905277" cy="292895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80281" y="2285992"/>
            <a:ext cx="3698897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В природе нет</a:t>
            </a:r>
          </a:p>
          <a:p>
            <a:pPr algn="ctr"/>
            <a:r>
              <a:rPr lang="ru-RU" sz="32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 ничего лишнего</a:t>
            </a:r>
            <a:r>
              <a:rPr lang="ru-RU" sz="4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.</a:t>
            </a:r>
            <a:endParaRPr lang="ru-RU" sz="4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8" name="колокольчик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858148" y="-304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152400"/>
            <a:ext cx="3357586" cy="1143000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</a:rPr>
              <a:t>Вернись к вопросу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Picture 2" descr="D:\Светлана\Анимации\совуш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4691072" cy="46910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29124" y="2428868"/>
            <a:ext cx="42616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 не прав!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Подумай!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602" name="Picture 2" descr="D:\Светлана\Анимации\стрелка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642918"/>
            <a:ext cx="1428760" cy="804704"/>
          </a:xfrm>
          <a:prstGeom prst="rect">
            <a:avLst/>
          </a:prstGeom>
          <a:noFill/>
        </p:spPr>
      </p:pic>
      <p:pic>
        <p:nvPicPr>
          <p:cNvPr id="7" name="Школьный звонок звонит несколько раз   08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7858148" y="-304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6627" y="3244334"/>
            <a:ext cx="4130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Использованы фото из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Интернета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928670"/>
            <a:ext cx="7022820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4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Спасибо за внимание!</a:t>
            </a:r>
            <a:endParaRPr lang="ru-RU" sz="4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4572008"/>
            <a:ext cx="4572000" cy="1477328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Данную презентацию выполнила</a:t>
            </a:r>
          </a:p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учитель начальных классов</a:t>
            </a:r>
          </a:p>
          <a:p>
            <a:pPr algn="ctr"/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МОУ СОШ №75 г. Волгограда Бочкарёва Светлана Юрьевна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8TGp_Business_dark_ani">
  <a:themeElements>
    <a:clrScheme name="598TGp_Business_dark_ani 1">
      <a:dk1>
        <a:srgbClr val="000000"/>
      </a:dk1>
      <a:lt1>
        <a:srgbClr val="FFFFFF"/>
      </a:lt1>
      <a:dk2>
        <a:srgbClr val="019EAF"/>
      </a:dk2>
      <a:lt2>
        <a:srgbClr val="E7FFED"/>
      </a:lt2>
      <a:accent1>
        <a:srgbClr val="CE5F0C"/>
      </a:accent1>
      <a:accent2>
        <a:srgbClr val="93A719"/>
      </a:accent2>
      <a:accent3>
        <a:srgbClr val="AACCD4"/>
      </a:accent3>
      <a:accent4>
        <a:srgbClr val="DADADA"/>
      </a:accent4>
      <a:accent5>
        <a:srgbClr val="E3B6AA"/>
      </a:accent5>
      <a:accent6>
        <a:srgbClr val="859716"/>
      </a:accent6>
      <a:hlink>
        <a:srgbClr val="9720A0"/>
      </a:hlink>
      <a:folHlink>
        <a:srgbClr val="1C4598"/>
      </a:folHlink>
    </a:clrScheme>
    <a:fontScheme name="598TGp_Business_dark_ani">
      <a:majorFont>
        <a:latin typeface="Tw Cen MT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98TGp_Business_dark_ani 1">
        <a:dk1>
          <a:srgbClr val="000000"/>
        </a:dk1>
        <a:lt1>
          <a:srgbClr val="FFFFFF"/>
        </a:lt1>
        <a:dk2>
          <a:srgbClr val="019EAF"/>
        </a:dk2>
        <a:lt2>
          <a:srgbClr val="E7FFED"/>
        </a:lt2>
        <a:accent1>
          <a:srgbClr val="CE5F0C"/>
        </a:accent1>
        <a:accent2>
          <a:srgbClr val="93A719"/>
        </a:accent2>
        <a:accent3>
          <a:srgbClr val="AACCD4"/>
        </a:accent3>
        <a:accent4>
          <a:srgbClr val="DADADA"/>
        </a:accent4>
        <a:accent5>
          <a:srgbClr val="E3B6AA"/>
        </a:accent5>
        <a:accent6>
          <a:srgbClr val="859716"/>
        </a:accent6>
        <a:hlink>
          <a:srgbClr val="9720A0"/>
        </a:hlink>
        <a:folHlink>
          <a:srgbClr val="1C459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98TGp_Business_dark_ani 2">
        <a:dk1>
          <a:srgbClr val="000000"/>
        </a:dk1>
        <a:lt1>
          <a:srgbClr val="FFFFFF"/>
        </a:lt1>
        <a:dk2>
          <a:srgbClr val="15559B"/>
        </a:dk2>
        <a:lt2>
          <a:srgbClr val="E7F9FF"/>
        </a:lt2>
        <a:accent1>
          <a:srgbClr val="1A98C0"/>
        </a:accent1>
        <a:accent2>
          <a:srgbClr val="B46C0C"/>
        </a:accent2>
        <a:accent3>
          <a:srgbClr val="AAB4CB"/>
        </a:accent3>
        <a:accent4>
          <a:srgbClr val="DADADA"/>
        </a:accent4>
        <a:accent5>
          <a:srgbClr val="ABCADC"/>
        </a:accent5>
        <a:accent6>
          <a:srgbClr val="A3610A"/>
        </a:accent6>
        <a:hlink>
          <a:srgbClr val="BCB808"/>
        </a:hlink>
        <a:folHlink>
          <a:srgbClr val="169E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98TGp_Business_dark_ani 3">
        <a:dk1>
          <a:srgbClr val="000000"/>
        </a:dk1>
        <a:lt1>
          <a:srgbClr val="FFFFFF"/>
        </a:lt1>
        <a:dk2>
          <a:srgbClr val="8E7A00"/>
        </a:dk2>
        <a:lt2>
          <a:srgbClr val="FFF2E7"/>
        </a:lt2>
        <a:accent1>
          <a:srgbClr val="5AB02A"/>
        </a:accent1>
        <a:accent2>
          <a:srgbClr val="0D97B3"/>
        </a:accent2>
        <a:accent3>
          <a:srgbClr val="C6BEAA"/>
        </a:accent3>
        <a:accent4>
          <a:srgbClr val="DADADA"/>
        </a:accent4>
        <a:accent5>
          <a:srgbClr val="B5D4AC"/>
        </a:accent5>
        <a:accent6>
          <a:srgbClr val="0B88A2"/>
        </a:accent6>
        <a:hlink>
          <a:srgbClr val="C85E2E"/>
        </a:hlink>
        <a:folHlink>
          <a:srgbClr val="755F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Бирюзовая анимация</Template>
  <TotalTime>141</TotalTime>
  <Words>336</Words>
  <Application>Microsoft Office PowerPoint</Application>
  <PresentationFormat>Экран (4:3)</PresentationFormat>
  <Paragraphs>60</Paragraphs>
  <Slides>17</Slides>
  <Notes>0</Notes>
  <HiddenSlides>2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598TGp_Business_dark_ani</vt:lpstr>
      <vt:lpstr>Первый шаг из моря на сушу</vt:lpstr>
      <vt:lpstr>В чём преимущества внутреннего скелета?</vt:lpstr>
      <vt:lpstr>Позвоночные животные</vt:lpstr>
      <vt:lpstr>Скелет рыбы</vt:lpstr>
      <vt:lpstr>Слайд 5</vt:lpstr>
      <vt:lpstr>Подумай…</vt:lpstr>
      <vt:lpstr>Рыбы – водные позвоночные</vt:lpstr>
      <vt:lpstr>Морские рыбы</vt:lpstr>
      <vt:lpstr>Пресноводные рыбы</vt:lpstr>
      <vt:lpstr>Земноводные живут на границе суши и воды</vt:lpstr>
      <vt:lpstr>Земноводные</vt:lpstr>
      <vt:lpstr>Позвоночные (животные с внутренним скелетом)</vt:lpstr>
      <vt:lpstr>Проверь себя:</vt:lpstr>
      <vt:lpstr>Выбери правильный ответ.</vt:lpstr>
      <vt:lpstr>Слайд 15</vt:lpstr>
      <vt:lpstr>Вернись к вопросу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Первый шаг из моря на сушу</dc:title>
  <dc:creator>Dmitriy</dc:creator>
  <cp:lastModifiedBy>Дмитрий</cp:lastModifiedBy>
  <cp:revision>17</cp:revision>
  <dcterms:created xsi:type="dcterms:W3CDTF">2009-11-04T17:40:13Z</dcterms:created>
  <dcterms:modified xsi:type="dcterms:W3CDTF">2010-02-25T15:56:06Z</dcterms:modified>
</cp:coreProperties>
</file>