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2" r:id="rId3"/>
    <p:sldId id="257" r:id="rId4"/>
    <p:sldId id="269" r:id="rId5"/>
    <p:sldId id="259" r:id="rId6"/>
    <p:sldId id="271" r:id="rId7"/>
    <p:sldId id="270" r:id="rId8"/>
    <p:sldId id="262" r:id="rId9"/>
    <p:sldId id="268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6" r:id="rId22"/>
    <p:sldId id="290" r:id="rId23"/>
    <p:sldId id="289" r:id="rId24"/>
    <p:sldId id="288" r:id="rId25"/>
    <p:sldId id="266" r:id="rId26"/>
    <p:sldId id="26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19" autoAdjust="0"/>
  </p:normalViewPr>
  <p:slideViewPr>
    <p:cSldViewPr>
      <p:cViewPr varScale="1">
        <p:scale>
          <a:sx n="40" d="100"/>
          <a:sy n="40" d="100"/>
        </p:scale>
        <p:origin x="-7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87582-F718-4DD2-B0F7-C5E11A1DD068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B2D10-0ABF-46F0-9B75-878A3CA8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F00A3D-763B-4518-A346-C493E8352CF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F00A3D-763B-4518-A346-C493E8352CF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CC778E-87D9-4CCA-8415-7B917719739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42485C-0875-495B-87A8-030877319FD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F00A3D-763B-4518-A346-C493E8352CF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76EA46-987F-49D4-83FB-911A0F23946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4B893A-9665-46AE-A4D2-AB312CD5B99A}" type="slidenum">
              <a:rPr lang="ru-RU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FA3FB9-4746-4673-A0DB-D40AFE686C5D}" type="slidenum">
              <a:rPr lang="ru-RU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701BAC-0397-4A29-A53B-E22861992171}" type="slidenum">
              <a:rPr lang="ru-RU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B0AFB-086D-4E4A-B5A2-6C0AFB6A870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B2D10-0ABF-46F0-9B75-878A3CA82D55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D4CDB1-503A-4141-A8AF-2A41A837090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C88176-862D-49C7-A8B5-FA6AB752B6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1A880-A496-4AD9-B188-8CB77FC0649C}" type="datetimeFigureOut">
              <a:rPr lang="ru-RU" smtClean="0"/>
              <a:pPr/>
              <a:t>25.09.2011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57D-1CCC-495F-94A9-0F5A7EC87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0%D1%82%D0%B8%D0%BD%D1%81%D0%BA%D0%B8%D0%B9_%D1%8F%D0%B7%D1%8B%D0%B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5%D1%85%D0%B0%D0%BD%D0%B8%D1%87%D0%B5%D1%81%D0%BA%D0%BE%D0%B5_%D0%BD%D0%B0%D0%BF%D1%80%D1%8F%D0%B6%D0%B5%D0%BD%D0%B8%D0%B5" TargetMode="External"/><Relationship Id="rId5" Type="http://schemas.openxmlformats.org/officeDocument/2006/relationships/hyperlink" Target="http://ru.wikipedia.org/wiki/%D0%90%D1%82%D0%BE%D0%BC" TargetMode="External"/><Relationship Id="rId4" Type="http://schemas.openxmlformats.org/officeDocument/2006/relationships/hyperlink" Target="http://ru.wikipedia.org/wiki/%D0%9F%D0%B5%D1%80%D0%B5%D0%BC%D0%B5%D1%89%D0%B5%D0%BD%D0%B8%D0%B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15616" y="1412776"/>
            <a:ext cx="7272808" cy="324036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13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13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Механические свойства твердых тел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800" i="0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11560" y="332656"/>
            <a:ext cx="7848872" cy="597666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620688"/>
            <a:ext cx="7560840" cy="5505475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Деформа́ция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Латинский язык"/>
              </a:rPr>
              <a:t>лат.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deformatio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«искажение») — изменение взаимного положения частиц тела, связанное с 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 tooltip="Перемещение"/>
              </a:rPr>
              <a:t>перемещением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относительно друг друга. Деформация представляет собой результат изменения межатомных расстояний и перегруппировки блоков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Атом"/>
              </a:rPr>
              <a:t>атомов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Обычно деформация сопровождается изменением величин межатомных сил, мерой которого является упругое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 tooltip="Механическое напряжение"/>
              </a:rPr>
              <a:t>механическое напряжение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272808" cy="894730"/>
          </a:xfr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Виды деформаций: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1484784"/>
            <a:ext cx="2952328" cy="64807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растяжение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79712" y="2420888"/>
            <a:ext cx="2952328" cy="64807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сжатие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940152" y="5229200"/>
            <a:ext cx="2952328" cy="64807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сдвиг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63888" y="3356992"/>
            <a:ext cx="2952328" cy="64807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кручение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788024" y="4293096"/>
            <a:ext cx="2952328" cy="64807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изгиб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2447764" y="944724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 rot="5400000">
            <a:off x="3167844" y="1520788"/>
            <a:ext cx="158417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5400000">
            <a:off x="4067944" y="1988840"/>
            <a:ext cx="2520280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5400000">
            <a:off x="4860032" y="2492896"/>
            <a:ext cx="3528392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5400000">
            <a:off x="5796136" y="2924944"/>
            <a:ext cx="4248472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r="32994" b="81239"/>
          <a:stretch>
            <a:fillRect/>
          </a:stretch>
        </p:blipFill>
        <p:spPr bwMode="auto">
          <a:xfrm>
            <a:off x="323528" y="3356992"/>
            <a:ext cx="2016224" cy="82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 l="32609" t="19085" r="32609" b="60769"/>
          <a:stretch>
            <a:fillRect/>
          </a:stretch>
        </p:blipFill>
        <p:spPr bwMode="auto">
          <a:xfrm>
            <a:off x="323528" y="2390794"/>
            <a:ext cx="1008112" cy="79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 t="39888" b="41027"/>
          <a:stretch>
            <a:fillRect/>
          </a:stretch>
        </p:blipFill>
        <p:spPr bwMode="auto">
          <a:xfrm>
            <a:off x="323528" y="4365104"/>
            <a:ext cx="361526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t="59052" b="20803"/>
          <a:stretch>
            <a:fillRect/>
          </a:stretch>
        </p:blipFill>
        <p:spPr bwMode="auto">
          <a:xfrm>
            <a:off x="395536" y="5589240"/>
            <a:ext cx="3672408" cy="108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 l="32532" t="80258" r="29609"/>
          <a:stretch>
            <a:fillRect/>
          </a:stretch>
        </p:blipFill>
        <p:spPr bwMode="auto">
          <a:xfrm>
            <a:off x="4067944" y="5517232"/>
            <a:ext cx="15121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272808" cy="894730"/>
          </a:xfr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деформация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484784"/>
            <a:ext cx="4176464" cy="1512168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упругая деформация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деформация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исчезающая после прекращения действия внешней силы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716016" y="1484784"/>
            <a:ext cx="4248472" cy="1512168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Пластическая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деформация 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– </a:t>
            </a:r>
            <a:r>
              <a:rPr kumimoji="0" lang="ru-RU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деформация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, сохраняющаяся после прекращения действия внешней силы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2375756" y="1016732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с вырезом 20"/>
          <p:cNvSpPr/>
          <p:nvPr/>
        </p:nvSpPr>
        <p:spPr>
          <a:xfrm rot="5400000">
            <a:off x="6696236" y="1016732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827584" y="3212976"/>
            <a:ext cx="3240360" cy="172819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Резина, сталь, кости, сухожилия, человеческое тело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5148064" y="3212976"/>
            <a:ext cx="3168352" cy="172819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Пластилин, замазка , жевательная резинка, воск, алюминий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879304" y="332656"/>
            <a:ext cx="6085184" cy="139878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Закон Гука: Сила упругости прямо пропорциональна удлинению тела до некоторого предельного значения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915816" y="2060848"/>
            <a:ext cx="4032448" cy="103874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1400" dirty="0" smtClean="0">
              <a:latin typeface="Times New Roman" pitchFamily="18" charset="0"/>
              <a:ea typeface="+mj-ea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|F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упр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|=k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</a:t>
            </a:r>
            <a:endParaRPr lang="ru-RU" sz="32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endParaRPr lang="ru-RU" sz="1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220072" y="3573016"/>
            <a:ext cx="3528392" cy="103874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4400" dirty="0" smtClean="0">
              <a:latin typeface="Times New Roman" pitchFamily="18" charset="0"/>
              <a:ea typeface="+mj-ea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endParaRPr lang="ru-RU" sz="45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07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107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</a:t>
            </a:r>
            <a:r>
              <a:rPr lang="ru-RU" sz="107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абсолютное удлинение (м)</a:t>
            </a:r>
          </a:p>
          <a:p>
            <a:pPr algn="ctr">
              <a:spcBef>
                <a:spcPct val="0"/>
              </a:spcBef>
              <a:defRPr/>
            </a:pP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195736" y="5085184"/>
            <a:ext cx="5400600" cy="103874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endParaRPr lang="ru-RU" sz="1600" dirty="0" smtClean="0">
              <a:latin typeface="Times New Roman" pitchFamily="18" charset="0"/>
              <a:ea typeface="+mj-ea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коэффициент жесткости (Н/м) </a:t>
            </a:r>
          </a:p>
          <a:p>
            <a:pPr algn="ctr">
              <a:spcBef>
                <a:spcPct val="0"/>
              </a:spcBef>
              <a:defRPr/>
            </a:pPr>
            <a:endParaRPr lang="ru-RU" sz="1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3573016"/>
            <a:ext cx="3960440" cy="103874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4400" dirty="0" smtClean="0">
              <a:latin typeface="Times New Roman" pitchFamily="18" charset="0"/>
              <a:ea typeface="+mj-ea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endParaRPr lang="ru-RU" sz="45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sz="107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</a:t>
            </a:r>
            <a:r>
              <a:rPr lang="ru-RU" sz="107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07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упр</a:t>
            </a:r>
            <a:r>
              <a:rPr lang="ru-RU" sz="107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-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Сила упругости (Н) </a:t>
            </a:r>
            <a:endParaRPr lang="ru-RU" sz="107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spcBef>
                <a:spcPct val="0"/>
              </a:spcBef>
              <a:defRPr/>
            </a:pP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 rot="5400000">
            <a:off x="4319972" y="1592796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5400000">
            <a:off x="2879812" y="3104964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5400000">
            <a:off x="5652120" y="3068960"/>
            <a:ext cx="648072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5400000">
            <a:off x="3599892" y="3825044"/>
            <a:ext cx="2160240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8" descr="hook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2411760" cy="29421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88640"/>
            <a:ext cx="3384376" cy="158417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139952" y="188640"/>
            <a:ext cx="4752528" cy="6408712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2492896"/>
            <a:ext cx="3672408" cy="3312368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404664"/>
            <a:ext cx="3456384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Диаграмма растяжения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Содержимое 4" descr="ris22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536" y="2564904"/>
            <a:ext cx="3384376" cy="309634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3923928" y="260648"/>
            <a:ext cx="5040560" cy="65973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20638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участке 0-1 выполняется закон Гука, т. е. нормальное напряжение пропорционально относительному удлинению</a:t>
            </a:r>
          </a:p>
          <a:p>
            <a:pPr marL="342900" indent="20638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(участок 1-2), не возникает остаточная деформация, называют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пределом упругости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20638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Увеличение нагрузки выше предела упругости (участок 2-3) приводит к тому, что деформация становится остаточной.</a:t>
            </a:r>
          </a:p>
          <a:p>
            <a:pPr marL="342900" indent="20638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(участок 3-4 графика). Это явление называют текучестью материала..</a:t>
            </a:r>
          </a:p>
          <a:p>
            <a:pPr marL="342900" indent="20638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(участок 4-5 графика). Максимальное значение нормального напряжения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baseline="-25000" dirty="0" err="1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при превышении которого происходит разрыв образца, называют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пределом прочности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/>
          <p:cNvSpPr txBox="1">
            <a:spLocks/>
          </p:cNvSpPr>
          <p:nvPr/>
        </p:nvSpPr>
        <p:spPr>
          <a:xfrm>
            <a:off x="323528" y="3573016"/>
            <a:ext cx="1872208" cy="108012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251520" y="1988840"/>
            <a:ext cx="1872208" cy="108012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476672"/>
            <a:ext cx="6480720" cy="1080120"/>
          </a:xfr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механическое напряжение (Па) 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476672"/>
            <a:ext cx="1872208" cy="108012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5301208"/>
            <a:ext cx="7992888" cy="122413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Закон </a:t>
            </a:r>
            <a:r>
              <a:rPr lang="ru-RU" sz="2800" dirty="0" smtClean="0">
                <a:latin typeface="Times New Roman" pitchFamily="18" charset="0"/>
                <a:ea typeface="+mj-ea"/>
                <a:cs typeface="Times New Roman" pitchFamily="18" charset="0"/>
              </a:rPr>
              <a:t>Г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ука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051720" y="764704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323528" y="548680"/>
          <a:ext cx="1656184" cy="1008112"/>
        </p:xfrm>
        <a:graphic>
          <a:graphicData uri="http://schemas.openxmlformats.org/presentationml/2006/ole">
            <p:oleObj spid="_x0000_s1026" name="Формула" r:id="rId4" imgW="444240" imgH="393480" progId="Equation.3">
              <p:embed/>
            </p:oleObj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369888" y="1989138"/>
          <a:ext cx="1562100" cy="1008062"/>
        </p:xfrm>
        <a:graphic>
          <a:graphicData uri="http://schemas.openxmlformats.org/presentationml/2006/ole">
            <p:oleObj spid="_x0000_s1027" name="Формула" r:id="rId5" imgW="419040" imgH="393480" progId="Equation.3">
              <p:embed/>
            </p:oleObj>
          </a:graphicData>
        </a:graphic>
      </p:graphicFrame>
      <p:sp>
        <p:nvSpPr>
          <p:cNvPr id="25" name="Заголовок 1"/>
          <p:cNvSpPr txBox="1">
            <a:spLocks/>
          </p:cNvSpPr>
          <p:nvPr/>
        </p:nvSpPr>
        <p:spPr>
          <a:xfrm>
            <a:off x="2483768" y="1988840"/>
            <a:ext cx="6480720" cy="108012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ε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-относительное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удлинение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/>
        </p:nvGraphicFramePr>
        <p:xfrm>
          <a:off x="230188" y="3500438"/>
          <a:ext cx="1985962" cy="1008062"/>
        </p:xfrm>
        <a:graphic>
          <a:graphicData uri="http://schemas.openxmlformats.org/presentationml/2006/ole">
            <p:oleObj spid="_x0000_s1028" name="Формула" r:id="rId6" imgW="533160" imgH="393480" progId="Equation.3">
              <p:embed/>
            </p:oleObj>
          </a:graphicData>
        </a:graphic>
      </p:graphicFrame>
      <p:sp>
        <p:nvSpPr>
          <p:cNvPr id="28" name="Стрелка вправо с вырезом 27"/>
          <p:cNvSpPr/>
          <p:nvPr/>
        </p:nvSpPr>
        <p:spPr>
          <a:xfrm>
            <a:off x="2051720" y="2276872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2411760" y="3573016"/>
            <a:ext cx="6480720" cy="108012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ea typeface="+mj-ea"/>
                <a:cs typeface="Times New Roman" pitchFamily="18" charset="0"/>
              </a:rPr>
              <a:t>Е -модуль Юнга (Па) 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" name="Стрелка вправо с вырезом 29"/>
          <p:cNvSpPr/>
          <p:nvPr/>
        </p:nvSpPr>
        <p:spPr>
          <a:xfrm>
            <a:off x="2051720" y="3789040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1115616" y="5373216"/>
          <a:ext cx="4352925" cy="1008062"/>
        </p:xfrm>
        <a:graphic>
          <a:graphicData uri="http://schemas.openxmlformats.org/presentationml/2006/ole">
            <p:oleObj spid="_x0000_s1029" name="Формула" r:id="rId7" imgW="11682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 txBox="1">
            <a:spLocks/>
          </p:cNvSpPr>
          <p:nvPr/>
        </p:nvSpPr>
        <p:spPr>
          <a:xfrm>
            <a:off x="5076056" y="4581128"/>
            <a:ext cx="2952328" cy="129614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979712" y="404664"/>
            <a:ext cx="4968552" cy="93610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чего зависит жесткость?</a:t>
            </a:r>
          </a:p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3671900" y="1880828"/>
            <a:ext cx="158417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2303748" y="1304764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5904148" y="1376772"/>
            <a:ext cx="576064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3528" y="1844824"/>
            <a:ext cx="2952328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длины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292080" y="1844824"/>
            <a:ext cx="2952328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материала</a:t>
            </a:r>
          </a:p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619672" y="2924944"/>
            <a:ext cx="6840760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>
              <a:buFont typeface="Wingdings" pitchFamily="2" charset="2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площади поперечного сечения</a:t>
            </a:r>
          </a:p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827584" y="4581128"/>
            <a:ext cx="2952328" cy="129614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59632" y="4581128"/>
          <a:ext cx="1985962" cy="1008062"/>
        </p:xfrm>
        <a:graphic>
          <a:graphicData uri="http://schemas.openxmlformats.org/presentationml/2006/ole">
            <p:oleObj spid="_x0000_s2050" name="Формула" r:id="rId4" imgW="533160" imgH="393480" progId="Equation.3">
              <p:embed/>
            </p:oleObj>
          </a:graphicData>
        </a:graphic>
      </p:graphicFrame>
      <p:sp>
        <p:nvSpPr>
          <p:cNvPr id="18" name="Стрелка вправо с вырезом 17"/>
          <p:cNvSpPr/>
          <p:nvPr/>
        </p:nvSpPr>
        <p:spPr>
          <a:xfrm>
            <a:off x="3707904" y="4941168"/>
            <a:ext cx="1440160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5580112" y="4725144"/>
          <a:ext cx="1844675" cy="1008062"/>
        </p:xfrm>
        <a:graphic>
          <a:graphicData uri="http://schemas.openxmlformats.org/presentationml/2006/ole">
            <p:oleObj spid="_x0000_s2051" name="Формула" r:id="rId5" imgW="4950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188640"/>
            <a:ext cx="7632848" cy="792088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2400" b="1" dirty="0" smtClean="0"/>
          </a:p>
          <a:p>
            <a:pPr algn="ctr">
              <a:spcBef>
                <a:spcPct val="0"/>
              </a:spcBef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Измерение деформации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268760"/>
            <a:ext cx="2952328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тензометр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123728" y="2276872"/>
            <a:ext cx="2952328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тензодатчики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сопротивления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868144" y="1340768"/>
            <a:ext cx="2952328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рентгеноструктурный анализ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564904"/>
            <a:ext cx="1828349" cy="1368152"/>
          </a:xfrm>
          <a:prstGeom prst="rect">
            <a:avLst/>
          </a:prstGeom>
          <a:noFill/>
          <a:ln w="9525">
            <a:solidFill>
              <a:srgbClr val="66CCFF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95936" y="3356992"/>
            <a:ext cx="4320480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поляризационно-оптический метод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293096"/>
            <a:ext cx="1683967" cy="1944216"/>
          </a:xfrm>
          <a:prstGeom prst="rect">
            <a:avLst/>
          </a:prstGeom>
          <a:noFill/>
          <a:ln w="9525">
            <a:solidFill>
              <a:srgbClr val="66CCFF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581128"/>
            <a:ext cx="2254746" cy="1667894"/>
          </a:xfrm>
          <a:prstGeom prst="rect">
            <a:avLst/>
          </a:prstGeom>
          <a:noFill/>
          <a:ln w="9525">
            <a:solidFill>
              <a:srgbClr val="66CCFF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4653136"/>
            <a:ext cx="2151332" cy="1512168"/>
          </a:xfrm>
          <a:prstGeom prst="rect">
            <a:avLst/>
          </a:prstGeom>
          <a:noFill/>
          <a:ln w="9525">
            <a:solidFill>
              <a:srgbClr val="66CCFF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4" name="Стрелка вправо с вырезом 13"/>
          <p:cNvSpPr/>
          <p:nvPr/>
        </p:nvSpPr>
        <p:spPr>
          <a:xfrm rot="5400000">
            <a:off x="4247964" y="1880828"/>
            <a:ext cx="2448272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5400000">
            <a:off x="3527884" y="1376772"/>
            <a:ext cx="1440160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2699792" y="908720"/>
            <a:ext cx="50405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6444208" y="908720"/>
            <a:ext cx="50405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27584" y="188640"/>
            <a:ext cx="7848872" cy="86409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Причины возникновения деформации твёрдых тел</a:t>
            </a:r>
          </a:p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9512" y="1628800"/>
            <a:ext cx="3960440" cy="201622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следствием фазовых превращений, связанных с изменением объёма, теплового расширения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508104" y="1484784"/>
            <a:ext cx="3168352" cy="129614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/>
              <a:t>результатом действия внешних сил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55576" y="3933056"/>
            <a:ext cx="3960440" cy="93610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/>
              <a:t>намагничивания магнитострикция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788024" y="3212976"/>
            <a:ext cx="3960440" cy="122413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/>
              <a:t>появления электрического заряда (пьезоэлектрический эффект)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 rot="5400000">
            <a:off x="3167844" y="1088740"/>
            <a:ext cx="86409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5688124" y="1016732"/>
            <a:ext cx="86409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 rot="5400000">
            <a:off x="4031940" y="1880828"/>
            <a:ext cx="2448272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5400000">
            <a:off x="2951820" y="2168860"/>
            <a:ext cx="3024336" cy="504056"/>
          </a:xfrm>
          <a:prstGeom prst="notchedRightArrow">
            <a:avLst/>
          </a:prstGeom>
          <a:gradFill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395536" y="1052736"/>
            <a:ext cx="8064896" cy="3096344"/>
          </a:xfrm>
          <a:prstGeom prst="rect">
            <a:avLst/>
          </a:prstGeom>
          <a:solidFill>
            <a:srgbClr val="66CC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15312" cy="857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chemeClr val="tx1"/>
                </a:solidFill>
                <a:latin typeface="Palatino Linotype" pitchFamily="18" charset="0"/>
              </a:rPr>
              <a:t>Тепловое расширение тел— жизненно важное явление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102674" cy="316835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rmAutofit fontScale="47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     При нагревании размеры твердых тел немного увеличиваются, а при охлаждении - уменьшаются. Для людей тепловое расширение — жизненно важное явление. Например, проектируя стальной мост через реку в городе с континентальным климатом, нельзя не учитывать возможного перепада температур в пределах от —40°C до +40°C в течение года. Такие перепады вызовут изменение общей длины моста вплоть до нескольких метров, и, чтобы мост не вздыбливался летом и не испытывал мощных нагрузок на разрыв зимой, проектировщики составляют мост из отдельных секций. Телеграфные провода в жаркую погоду провисают заметно больше, чем во время зимних морозов. В этом легко убедиться, если провести следующий опыт: нагревая натянутую проволоку электрическим током, мы видим, что она заметно провисает, а прекращении нагревания снова натягивается. Когда балалайку выносят из теплого помещения на мороз, ее стальные струны становятся более натянутыми и звучание изменится. Чаще всего причинами порчи зубов является очень холодная либо очень горячая еда, особенно если это чередуется сразу же друг за другом. От этого зубная эмаль трескается</a:t>
            </a:r>
            <a:endParaRPr lang="ru-RU" dirty="0"/>
          </a:p>
        </p:txBody>
      </p:sp>
      <p:pic>
        <p:nvPicPr>
          <p:cNvPr id="6148" name="Picture 2" descr="D:\аааа\d-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88" y="5143500"/>
            <a:ext cx="1785937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" descr="D:\аааа\img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25" y="5214938"/>
            <a:ext cx="1566863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8" y="5143500"/>
            <a:ext cx="1143000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Прямоугольник 9"/>
          <p:cNvSpPr>
            <a:spLocks noChangeArrowheads="1"/>
          </p:cNvSpPr>
          <p:nvPr/>
        </p:nvSpPr>
        <p:spPr bwMode="auto">
          <a:xfrm>
            <a:off x="214313" y="4857750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Constantia" pitchFamily="18" charset="0"/>
              </a:rPr>
              <a:t>Наблюдения:</a:t>
            </a:r>
            <a:endParaRPr lang="ru-RU" dirty="0">
              <a:latin typeface="Constantia" pitchFamily="18" charset="0"/>
            </a:endParaRPr>
          </a:p>
        </p:txBody>
      </p:sp>
      <p:pic>
        <p:nvPicPr>
          <p:cNvPr id="615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5143500"/>
            <a:ext cx="157162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6" descr="D:\аааа\teplotrassa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5085184"/>
            <a:ext cx="202208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39552" y="2060848"/>
            <a:ext cx="8352928" cy="4176464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5885259" cy="173389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при нагревании большинство твёрдых тел расширяются?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214563"/>
            <a:ext cx="7859216" cy="4094757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Это происходит из-за того, что при увеличении температуры увеличивается кинетическая энергия движения частиц, которые находятся в узлах кристаллической решётки. Увеличение кинетической энергии, в свою очередь, приводит к увеличению амплитуды колебаний этих частиц около положения равновесия. В результате увеличения амплитуды колебаний увеличивается среднее расстояние между частицами в кристаллической решётке, что приводит к увеличению линейных размеров всего тела.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138" y="285750"/>
            <a:ext cx="181927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556792"/>
            <a:ext cx="4608512" cy="482453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/>
              <a:t>Как велики изменения размеров твёрдых тел при нагревании?</a:t>
            </a:r>
            <a:endParaRPr lang="ru-RU" sz="2800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0" y="1428750"/>
            <a:ext cx="4143375" cy="5000625"/>
          </a:xfr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1800" dirty="0" smtClean="0"/>
              <a:t>Оказывается, очень малы. Приведем экспериментальные факты. Если изготовить стержни из различных материалов так, чтобы при 20° они имели длину точно 1 м, а затем нагреть их точно на 1°, то удлинения этих стержней будут такими, как показано в списке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800" dirty="0" smtClean="0"/>
              <a:t>Асфальт -0,2 мм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Бронза -</a:t>
            </a:r>
            <a:r>
              <a:rPr lang="ru-RU" sz="1800" dirty="0" smtClean="0"/>
              <a:t>0,0175 мм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Медь</a:t>
            </a:r>
            <a:r>
              <a:rPr lang="ru-RU" sz="1800" dirty="0" smtClean="0"/>
              <a:t> -0,017 мм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800" dirty="0" smtClean="0"/>
              <a:t>Инвар -0,005 мм 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dirty="0" smtClean="0"/>
              <a:t>    Изучая список можно сделать вывод, почему наиболее точные измерительные инструменты делаются из особого сплава – инвара, и зачем на точных измерительных инструментах указывается температура (обычно 20 °С)?</a:t>
            </a:r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</p:txBody>
      </p:sp>
      <p:pic>
        <p:nvPicPr>
          <p:cNvPr id="9220" name="Picture 6" descr="D:\аааа\23578750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1484784"/>
            <a:ext cx="47148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2123728" y="836712"/>
            <a:ext cx="4752528" cy="5472608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86812" cy="642937"/>
          </a:xfrm>
        </p:spPr>
        <p:txBody>
          <a:bodyPr/>
          <a:lstStyle/>
          <a:p>
            <a:pPr eaLnBrk="1" hangingPunct="1"/>
            <a:r>
              <a:rPr lang="ru-RU" sz="2800" b="1" dirty="0" smtClean="0"/>
              <a:t>Почему при нагревании некоторые тела разрушаются?</a:t>
            </a:r>
            <a:r>
              <a:rPr lang="ru-RU" sz="2400" dirty="0" smtClean="0"/>
              <a:t> </a:t>
            </a:r>
            <a:endParaRPr lang="ru-RU" sz="4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38" y="1000125"/>
            <a:ext cx="5143500" cy="5643563"/>
          </a:xfr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    Если в стеклянный стакан налить кипяток, то стакан может треснуть. Почему? Дело здесь в </a:t>
            </a:r>
            <a:r>
              <a:rPr lang="ru-RU" i="1" dirty="0" smtClean="0"/>
              <a:t>неравномерном </a:t>
            </a:r>
            <a:r>
              <a:rPr lang="ru-RU" dirty="0" smtClean="0"/>
              <a:t>нагреве. Стекло плохо проводит тепло, поэтому, когда мы наливаем кипяток, внутренняя поверхность стакана сразу нагревается до 100 °С, а внешняя ещё сохраняет комнатную температуру. В результате слои стекла, прилегающие к внутренней поверхности стакана, начинают расширяться, а слои, прилегающие к внешней поверхности стакана, - ещё нет. Получается так, как если бы мы приложили к внутренней поверхности стакана дополнительное давление. А стекло - вещество хрупкое, такого давления может и не выдержать. Причина — неравномерное расширение стекла. Толстые стаканы - как раз самые непрочные в этом отношении: они лопаются чаще, нежели тонкие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71500" y="2928938"/>
            <a:ext cx="8229600" cy="1143000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6" name="Picture 2" descr="D:\аааа\0_2ee3_8485add4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1214438"/>
            <a:ext cx="2000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47" name="Picture 3" descr="D:\аааа\30350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5" y="3786188"/>
            <a:ext cx="200025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48" name="Picture 4" descr="D:\аааа\880945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1000125"/>
            <a:ext cx="150018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3786188"/>
            <a:ext cx="19431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аааа\imgs20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536" y="836712"/>
            <a:ext cx="4340225" cy="3929063"/>
          </a:xfr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267" name="Picture 3" descr="D:\аааа\quartzscepterpaysonaz43x37x27-payqtzscp2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2286000"/>
            <a:ext cx="4224338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323528" y="1484784"/>
            <a:ext cx="4392488" cy="5184576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" y="332656"/>
            <a:ext cx="486003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dirty="0" smtClean="0"/>
              <a:t>Небольшие изменения размеров могут быть опасны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4536504" cy="5112568"/>
          </a:xfr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Скажем прямо заметить такие изменения длины практически невозможно. Однако для </a:t>
            </a:r>
            <a:r>
              <a:rPr lang="ru-RU" i="1" dirty="0" smtClean="0"/>
              <a:t>хрупких </a:t>
            </a:r>
            <a:r>
              <a:rPr lang="ru-RU" dirty="0" smtClean="0"/>
              <a:t>веществ даже столь небольшие изменения размеров могут быть опасны. Взять, к примеру, асфальт. По сравнению со стеклом он при нагревании расширяется в 20 раз сильнее, поэтому асфальтовые покрытия на дорогах постоянно дают трещины и нуждаются в постоянном ремонте: ведь суточные колебания температуры приводят к неравномерному нагреву асфальта. А из-за этого возникают внутренние напряжения (как в стакане с кипятком), которые приводят к разрушению. Поэтому между плитами бетонного шоссе делают зазоры.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573016"/>
            <a:ext cx="376224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3024" y="188639"/>
            <a:ext cx="3784086" cy="309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39552" y="3645024"/>
            <a:ext cx="4824536" cy="2952328"/>
          </a:xfrm>
          <a:prstGeom prst="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412776"/>
            <a:ext cx="2952328" cy="106796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Palatino Linotype" pitchFamily="18" charset="0"/>
              </a:rPr>
              <a:t>Если  нас спросят, какова высота Эйфелевой башни, то прежде чем ответить: "300 метров", вы, вероятно, поинтересуетесь: В какую погоду—холодную или теплую?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3933056"/>
            <a:ext cx="3816424" cy="2121446"/>
          </a:xfrm>
        </p:spPr>
        <p:txBody>
          <a:bodyPr>
            <a:normAutofit fontScale="70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вершина Эйфелевой башни поднимается выше, чем в холодный, на кусочек, равный 12см и сделанный из железа, которое, впрочем, не стоит ни одного лишнего сантима.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2248944" cy="3214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38" y="142875"/>
            <a:ext cx="3232150" cy="626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аааа\9592b0e3-3297-4761-b0f5-b2b416d9155a_700x540_autocrop_q99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959" t="1408" r="4007" b="28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2952328" cy="936104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b="1" dirty="0" smtClean="0"/>
              <a:t>Тепловое расширение тел, изготовленных из разных материалов</a:t>
            </a:r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941168"/>
            <a:ext cx="8929688" cy="1916832"/>
          </a:xfrm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Главное требование - одинаковое изменение размеров проволоки и стекла при изменении температуры. Если проволока будет расширяться сильнее или слабее, чем стекло, это вызовет в стекле внутренние напряжения (как в стакане, в который налили кипяток), и стекло может треснуть. Для пайки электродов в электрическую лампу применяют специальный сплав - </a:t>
            </a:r>
            <a:r>
              <a:rPr lang="ru-RU" dirty="0" err="1" smtClean="0"/>
              <a:t>платинид</a:t>
            </a:r>
            <a:r>
              <a:rPr lang="ru-RU" dirty="0" smtClean="0"/>
              <a:t>, расширяющийся при нагревании так же, как и стекло.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51520" y="692696"/>
            <a:ext cx="8568952" cy="3600400"/>
          </a:xfrm>
          <a:prstGeom prst="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400600" cy="57606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/>
              <a:t>Значение силы упругости</a:t>
            </a:r>
            <a:endParaRPr lang="ru-RU" sz="32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462143" cy="3312368"/>
          </a:xfrm>
        </p:spPr>
        <p:txBody>
          <a:bodyPr>
            <a:normAutofit fontScale="55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При температурном расширении или сжатии твердых тел развиваются огромные силы; это можно использовать в соответствующих технологических процессах. Например, это свойство использовано в электрическом домкрате для растяжения арматуры при изготовлении напряженного железобетона. В результате охлаждения и сокращения линейных размеров стержня развивается тянущее усилие порядка сотен тонн, которое растягивает холодную арматуру до необходимой величины. </a:t>
            </a:r>
            <a:br>
              <a:rPr lang="ru-RU" dirty="0" smtClean="0"/>
            </a:br>
            <a:r>
              <a:rPr lang="ru-RU" dirty="0" smtClean="0"/>
              <a:t>Так как в этом домкрате работают молекулярные силы, он практически не может сломаться. </a:t>
            </a:r>
            <a:br>
              <a:rPr lang="ru-RU" dirty="0" smtClean="0"/>
            </a:br>
            <a:r>
              <a:rPr lang="ru-RU" dirty="0" smtClean="0"/>
              <a:t>С помощью теплового расширения жидкости можно создать необходимые гидростатические давления.  Обще известные биметаллические пластинки - соединенные каким-либо способом две металлические полоски с различным </a:t>
            </a:r>
            <a:r>
              <a:rPr lang="ru-RU" dirty="0" err="1" smtClean="0"/>
              <a:t>термо</a:t>
            </a:r>
            <a:r>
              <a:rPr lang="ru-RU" dirty="0" smtClean="0"/>
              <a:t> расширением - являются отличным преобразователем тепловой энергии в механическую.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589240"/>
            <a:ext cx="2643187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28" descr="http://physel.ru/images/stories/physel2/ris355.gif"/>
          <p:cNvPicPr>
            <a:picLocks noChangeAspect="1" noChangeArrowheads="1"/>
          </p:cNvPicPr>
          <p:nvPr/>
        </p:nvPicPr>
        <p:blipFill>
          <a:blip r:embed="rId4" cstate="print"/>
          <a:srcRect l="8823" t="33333"/>
          <a:stretch>
            <a:fillRect/>
          </a:stretch>
        </p:blipFill>
        <p:spPr bwMode="auto">
          <a:xfrm>
            <a:off x="683568" y="4437112"/>
            <a:ext cx="2500313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005064"/>
            <a:ext cx="3923426" cy="262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51520" y="188640"/>
            <a:ext cx="8568952" cy="3456384"/>
          </a:xfrm>
          <a:prstGeom prst="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3816424" cy="28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330504" cy="720080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Вещества, сжимающиеся при нагревании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45550" cy="1637853"/>
          </a:xfrm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обычная вода обладает так называемой температурной аномалией - в области температур от 0 </a:t>
            </a:r>
            <a:r>
              <a:rPr lang="ru-RU" baseline="30000" dirty="0" smtClean="0"/>
              <a:t>0</a:t>
            </a:r>
            <a:r>
              <a:rPr lang="ru-RU" dirty="0" smtClean="0"/>
              <a:t>С до 4 </a:t>
            </a:r>
            <a:r>
              <a:rPr lang="ru-RU" baseline="30000" dirty="0" smtClean="0"/>
              <a:t>0</a:t>
            </a:r>
            <a:r>
              <a:rPr lang="ru-RU" dirty="0" smtClean="0"/>
              <a:t>С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 smtClean="0"/>
              <a:t>наночастицы</a:t>
            </a:r>
            <a:r>
              <a:rPr lang="ru-RU" dirty="0" smtClean="0"/>
              <a:t> оксида меди, сплавов, </a:t>
            </a:r>
            <a:r>
              <a:rPr lang="ru-RU" dirty="0" err="1" smtClean="0"/>
              <a:t>ceramics</a:t>
            </a:r>
            <a:r>
              <a:rPr lang="ru-RU" dirty="0" smtClean="0"/>
              <a:t> керамики на основе фосфатов,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керамики на основе </a:t>
            </a:r>
            <a:r>
              <a:rPr lang="ru-RU" dirty="0" err="1" smtClean="0"/>
              <a:t>молибдатов</a:t>
            </a:r>
            <a:r>
              <a:rPr lang="ru-RU" dirty="0" smtClean="0"/>
              <a:t> циркония или гафния, полимеров,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6389" name="Рисунок 32" descr="http://rc.nsu.ru/text/news/Physics/199-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0"/>
            <a:ext cx="1943679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789040"/>
            <a:ext cx="3744416" cy="281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6391" name="Прямоугольник 5"/>
          <p:cNvSpPr>
            <a:spLocks noChangeArrowheads="1"/>
          </p:cNvSpPr>
          <p:nvPr/>
        </p:nvSpPr>
        <p:spPr bwMode="auto">
          <a:xfrm>
            <a:off x="2915816" y="3356992"/>
            <a:ext cx="41044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onstantia" pitchFamily="18" charset="0"/>
              </a:rPr>
              <a:t>Глянцевые натяжные потолки.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Механические свойства твердых тел: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556792"/>
            <a:ext cx="7992888" cy="4894684"/>
          </a:xfr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lnSpc>
                <a:spcPct val="80000"/>
              </a:lnSpc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98425" indent="22225"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Механические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свойства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характеризуют способность материала сопротивляться воздействию внешних сил.</a:t>
            </a:r>
          </a:p>
          <a:p>
            <a:pPr marL="98425" indent="22225"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Прочность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способность материала сопротивляться разрушению под воздействием нагрузок.</a:t>
            </a:r>
          </a:p>
          <a:p>
            <a:pPr marL="98425" indent="22225"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Пластичность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способность материала изменять форму и размер под действием внешних сил.</a:t>
            </a:r>
          </a:p>
          <a:p>
            <a:pPr marL="98425" indent="22225"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Упругость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способность материала восстанавливать первоначальную форму и размер.</a:t>
            </a:r>
          </a:p>
          <a:p>
            <a:pPr marL="98425" indent="22225"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Твердость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сопротивление твердого тела изменению формы (деформации)</a:t>
            </a:r>
          </a:p>
          <a:p>
            <a:pPr marL="98425" indent="22225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Все эти свойства проявляются под действием статических сил (постоянных по величине и направлению)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e0051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l="52693" t="68584" r="2388" b="9870"/>
          <a:stretch>
            <a:fillRect/>
          </a:stretch>
        </p:blipFill>
        <p:spPr bwMode="auto">
          <a:xfrm>
            <a:off x="539552" y="1052736"/>
            <a:ext cx="8064896" cy="325697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3" descr="File0052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 l="3881" t="10080" r="51200" b="77436"/>
          <a:stretch>
            <a:fillRect/>
          </a:stretch>
        </p:blipFill>
        <p:spPr bwMode="auto">
          <a:xfrm>
            <a:off x="539552" y="4437112"/>
            <a:ext cx="8064896" cy="155679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1560" y="260648"/>
            <a:ext cx="8229600" cy="692696"/>
          </a:xfrm>
          <a:prstGeom prst="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algn="ctr">
              <a:spcBef>
                <a:spcPct val="0"/>
              </a:spcBef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8500" dirty="0" smtClean="0"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sz="8500" dirty="0" smtClean="0">
                <a:latin typeface="Times New Roman" pitchFamily="18" charset="0"/>
                <a:cs typeface="Times New Roman" pitchFamily="18" charset="0"/>
              </a:rPr>
              <a:t>ЕГЭ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4114800" cy="6081539"/>
          </a:xfrm>
          <a:solidFill>
            <a:srgbClr val="CC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marL="85725" indent="14288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какой массы следует подвесить к стальному тросу длиной 2 м и диаметром 1 см, чтобы он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удлинился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1 мм? Модуль Юнга для стали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Е = 2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10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Па.</a:t>
            </a:r>
          </a:p>
          <a:p>
            <a:pPr marL="85725" indent="14288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А. 400 кг;	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5725" indent="14288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600 кг;  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5725" indent="14288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800 кг.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Б. 500 кг;  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5725" indent="14288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700 кг;</a:t>
            </a: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788024" y="404664"/>
            <a:ext cx="4355976" cy="6081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965700" y="549275"/>
          <a:ext cx="3892550" cy="5688013"/>
        </p:xfrm>
        <a:graphic>
          <a:graphicData uri="http://schemas.openxmlformats.org/presentationml/2006/ole">
            <p:oleObj spid="_x0000_s27650" name="Формула" r:id="rId4" imgW="2311200" imgH="3377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0" y="260648"/>
            <a:ext cx="4114800" cy="6081539"/>
          </a:xfrm>
          <a:solidFill>
            <a:srgbClr val="CC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51520" y="260648"/>
            <a:ext cx="4355976" cy="6081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определения модуля упругости вещества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образец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площадью поперечного сечения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 см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растягивают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силой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10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Н. При этом относительное удлинение образца оказывается равным 0,1%. Найдите по этим данным модуль упругости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вещества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образца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А. 100 ГПа;	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200 ГПа;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300 ГПа.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Б. 150 ГПа;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250 ГПа;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299075" y="1228725"/>
          <a:ext cx="3438525" cy="4471988"/>
        </p:xfrm>
        <a:graphic>
          <a:graphicData uri="http://schemas.openxmlformats.org/presentationml/2006/ole">
            <p:oleObj spid="_x0000_s28674" name="Формула" r:id="rId4" imgW="2006280" imgH="2654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9552" y="548680"/>
            <a:ext cx="8352928" cy="4824536"/>
          </a:xfrm>
          <a:prstGeom prst="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Использованные ресурсы:</a:t>
            </a:r>
          </a:p>
          <a:p>
            <a:pPr algn="ctr">
              <a:spcBef>
                <a:spcPct val="0"/>
              </a:spcBef>
              <a:defRPr/>
            </a:pPr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А.А.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Пинский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, Г.Ю.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Граковский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Физика. –М.: 2002.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Е.К.Филатов, физика 7 класс, экспериментальный учебник для общеобразовательных учебных заведению – 3 – изд. М: ВШМФ «Авангард», 2004 г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http://ask.yandex.ru/questions/i42835215.4039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http://alexander-kynin.boom.ru/TRIZ/EXPANSION/EXPANSION-R.htm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pPr algn="ctr">
              <a:spcBef>
                <a:spcPct val="0"/>
              </a:spcBef>
              <a:defRPr/>
            </a:pPr>
            <a:endParaRPr kumimoji="0" lang="ru-RU" sz="3600" i="0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064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11560" y="5589240"/>
            <a:ext cx="8280920" cy="1080120"/>
          </a:xfrm>
          <a:prstGeom prst="rect">
            <a:avLst/>
          </a:prstGeom>
          <a:gradFill flip="none" rotWithShape="1">
            <a:gsLst>
              <a:gs pos="0">
                <a:srgbClr val="03D4A8">
                  <a:alpha val="5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Сабитова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Файруза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Рифовна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преподаватель  физики ГАОУ СПО «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Сармановский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аграрный колледж»</a:t>
            </a:r>
          </a:p>
          <a:p>
            <a:pPr algn="ctr">
              <a:spcBef>
                <a:spcPct val="0"/>
              </a:spcBef>
              <a:defRPr/>
            </a:pPr>
            <a:endParaRPr lang="ru-RU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1123</Words>
  <Application>Microsoft Office PowerPoint</Application>
  <PresentationFormat>Экран (4:3)</PresentationFormat>
  <Paragraphs>149</Paragraphs>
  <Slides>26</Slides>
  <Notes>26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Формула</vt:lpstr>
      <vt:lpstr>Слайд 1</vt:lpstr>
      <vt:lpstr>Слайд 2</vt:lpstr>
      <vt:lpstr> Виды деформаций:  </vt:lpstr>
      <vt:lpstr>  деформация  </vt:lpstr>
      <vt:lpstr>Слайд 5</vt:lpstr>
      <vt:lpstr>Диаграмма растяжения </vt:lpstr>
      <vt:lpstr>  σ -механическое напряжение (Па)   </vt:lpstr>
      <vt:lpstr>Слайд 8</vt:lpstr>
      <vt:lpstr>Слайд 9</vt:lpstr>
      <vt:lpstr>Слайд 10</vt:lpstr>
      <vt:lpstr>Тепловое расширение тел— жизненно важное явление</vt:lpstr>
      <vt:lpstr>Почему при нагревании большинство твёрдых тел расширяются? </vt:lpstr>
      <vt:lpstr>Как велики изменения размеров твёрдых тел при нагревании?</vt:lpstr>
      <vt:lpstr>Почему при нагревании некоторые тела разрушаются? </vt:lpstr>
      <vt:lpstr>Слайд 15</vt:lpstr>
      <vt:lpstr>Небольшие изменения размеров могут быть опасны</vt:lpstr>
      <vt:lpstr>Если  нас спросят, какова высота Эйфелевой башни, то прежде чем ответить: "300 метров", вы, вероятно, поинтересуетесь: В какую погоду—холодную или теплую? </vt:lpstr>
      <vt:lpstr>Тепловое расширение тел, изготовленных из разных материалов</vt:lpstr>
      <vt:lpstr>Значение силы упругости</vt:lpstr>
      <vt:lpstr>Вещества, сжимающиеся при нагревании</vt:lpstr>
      <vt:lpstr>Механические свойства твердых тел: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Valued Acer Customer</cp:lastModifiedBy>
  <cp:revision>35</cp:revision>
  <dcterms:created xsi:type="dcterms:W3CDTF">2011-03-07T08:25:34Z</dcterms:created>
  <dcterms:modified xsi:type="dcterms:W3CDTF">2011-09-25T09:46:54Z</dcterms:modified>
</cp:coreProperties>
</file>