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3"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5/11/2016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earch.ask.com/web?apn_dtid=%5EBND101%5EYY%5EKZ&amp;d=540-118&amp;shad=s_0048&amp;atb=sysid%3D540%3Aappid%3D118%3Auid%3Df6ae5259868f2c98%3Auc2%3D721%3Atypekbn%3D1.8%3Asrc%3Dhmp%3Ao%3DAPN11772A%3Atg%3D&amp;p2=%5EBRP%5EBND101%5EYY%5EKZ&amp;apn_ptnrs=%5EBRP&amp;o=APN11772A&amp;lang=ru&amp;gct=hp&amp;tpr=5&amp;q=Treatment+for+Acute+Cholecystitis&amp;ots=1462941071336"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2244" y="2361961"/>
            <a:ext cx="8915399" cy="1556199"/>
          </a:xfrm>
        </p:spPr>
        <p:txBody>
          <a:bodyPr/>
          <a:lstStyle/>
          <a:p>
            <a:r>
              <a:rPr lang="en-US" b="1" dirty="0">
                <a:solidFill>
                  <a:srgbClr val="3300B5"/>
                </a:solidFill>
                <a:latin typeface="Arial" panose="020B0604020202020204" pitchFamily="34" charset="0"/>
                <a:hlinkClick r:id="rId2"/>
              </a:rPr>
              <a:t>Acute Cholecystitis</a:t>
            </a:r>
            <a:endParaRPr lang="ru-RU" dirty="0"/>
          </a:p>
        </p:txBody>
      </p:sp>
      <p:sp>
        <p:nvSpPr>
          <p:cNvPr id="3" name="Подзаголовок 2"/>
          <p:cNvSpPr>
            <a:spLocks noGrp="1"/>
          </p:cNvSpPr>
          <p:nvPr>
            <p:ph type="subTitle" idx="1"/>
          </p:nvPr>
        </p:nvSpPr>
        <p:spPr>
          <a:xfrm>
            <a:off x="7936020" y="4172072"/>
            <a:ext cx="3877685" cy="1126283"/>
          </a:xfrm>
        </p:spPr>
        <p:txBody>
          <a:bodyPr>
            <a:normAutofit fontScale="85000" lnSpcReduction="20000"/>
          </a:bodyPr>
          <a:lstStyle/>
          <a:p>
            <a:pPr lvl="0">
              <a:buClr>
                <a:srgbClr val="353535"/>
              </a:buClr>
            </a:pPr>
            <a:r>
              <a:rPr lang="en-US" sz="2400" b="1" dirty="0">
                <a:solidFill>
                  <a:srgbClr val="265991">
                    <a:lumMod val="60000"/>
                    <a:lumOff val="40000"/>
                  </a:srgbClr>
                </a:solidFill>
              </a:rPr>
              <a:t>Made by: </a:t>
            </a:r>
            <a:r>
              <a:rPr lang="en-US" sz="2400" b="1" dirty="0" err="1">
                <a:solidFill>
                  <a:srgbClr val="265991">
                    <a:lumMod val="60000"/>
                    <a:lumOff val="40000"/>
                  </a:srgbClr>
                </a:solidFill>
              </a:rPr>
              <a:t>Kalyk</a:t>
            </a:r>
            <a:r>
              <a:rPr lang="en-US" sz="2400" b="1" dirty="0">
                <a:solidFill>
                  <a:srgbClr val="265991">
                    <a:lumMod val="60000"/>
                    <a:lumOff val="40000"/>
                  </a:srgbClr>
                </a:solidFill>
              </a:rPr>
              <a:t> </a:t>
            </a:r>
            <a:r>
              <a:rPr lang="en-US" sz="2400" b="1" dirty="0" err="1">
                <a:solidFill>
                  <a:srgbClr val="265991">
                    <a:lumMod val="60000"/>
                    <a:lumOff val="40000"/>
                  </a:srgbClr>
                </a:solidFill>
              </a:rPr>
              <a:t>Zhansaya</a:t>
            </a:r>
            <a:endParaRPr lang="en-US" sz="2400" b="1" dirty="0">
              <a:solidFill>
                <a:srgbClr val="265991">
                  <a:lumMod val="60000"/>
                  <a:lumOff val="40000"/>
                </a:srgbClr>
              </a:solidFill>
            </a:endParaRPr>
          </a:p>
          <a:p>
            <a:pPr lvl="0">
              <a:buClr>
                <a:srgbClr val="353535"/>
              </a:buClr>
            </a:pPr>
            <a:r>
              <a:rPr lang="en-US" sz="2400" b="1" dirty="0">
                <a:solidFill>
                  <a:srgbClr val="265991">
                    <a:lumMod val="60000"/>
                    <a:lumOff val="40000"/>
                  </a:srgbClr>
                </a:solidFill>
              </a:rPr>
              <a:t>Group: 2-003 GMF</a:t>
            </a:r>
          </a:p>
          <a:p>
            <a:pPr lvl="0">
              <a:buClr>
                <a:srgbClr val="353535"/>
              </a:buClr>
            </a:pPr>
            <a:r>
              <a:rPr lang="en-US" sz="2400" b="1" dirty="0" err="1">
                <a:solidFill>
                  <a:srgbClr val="265991">
                    <a:lumMod val="60000"/>
                    <a:lumOff val="40000"/>
                  </a:srgbClr>
                </a:solidFill>
              </a:rPr>
              <a:t>Checed</a:t>
            </a:r>
            <a:r>
              <a:rPr lang="en-US" sz="2400" b="1" dirty="0">
                <a:solidFill>
                  <a:srgbClr val="265991">
                    <a:lumMod val="60000"/>
                    <a:lumOff val="40000"/>
                  </a:srgbClr>
                </a:solidFill>
              </a:rPr>
              <a:t> by: </a:t>
            </a:r>
            <a:r>
              <a:rPr lang="en-US" sz="2400" b="1" dirty="0" err="1">
                <a:solidFill>
                  <a:srgbClr val="265991">
                    <a:lumMod val="60000"/>
                    <a:lumOff val="40000"/>
                  </a:srgbClr>
                </a:solidFill>
              </a:rPr>
              <a:t>Zhalikenova</a:t>
            </a:r>
            <a:r>
              <a:rPr lang="en-US" sz="2400" b="1" dirty="0">
                <a:solidFill>
                  <a:srgbClr val="265991">
                    <a:lumMod val="60000"/>
                    <a:lumOff val="40000"/>
                  </a:srgbClr>
                </a:solidFill>
              </a:rPr>
              <a:t> R.S</a:t>
            </a:r>
            <a:endParaRPr lang="ru-RU" sz="2400" b="1" dirty="0">
              <a:solidFill>
                <a:srgbClr val="265991">
                  <a:lumMod val="60000"/>
                  <a:lumOff val="40000"/>
                </a:srgbClr>
              </a:solidFill>
            </a:endParaRPr>
          </a:p>
          <a:p>
            <a:endParaRPr lang="ru-RU" dirty="0"/>
          </a:p>
        </p:txBody>
      </p:sp>
      <p:pic>
        <p:nvPicPr>
          <p:cNvPr id="4" name="Рисунок 3"/>
          <p:cNvPicPr>
            <a:picLocks noChangeAspect="1"/>
          </p:cNvPicPr>
          <p:nvPr/>
        </p:nvPicPr>
        <p:blipFill>
          <a:blip r:embed="rId3"/>
          <a:stretch>
            <a:fillRect/>
          </a:stretch>
        </p:blipFill>
        <p:spPr>
          <a:xfrm>
            <a:off x="2095833" y="425833"/>
            <a:ext cx="8291279" cy="1268078"/>
          </a:xfrm>
          <a:prstGeom prst="rect">
            <a:avLst/>
          </a:prstGeom>
        </p:spPr>
      </p:pic>
      <p:sp>
        <p:nvSpPr>
          <p:cNvPr id="5" name="Прямоугольник 4"/>
          <p:cNvSpPr/>
          <p:nvPr/>
        </p:nvSpPr>
        <p:spPr>
          <a:xfrm>
            <a:off x="4476337" y="6142410"/>
            <a:ext cx="2570575" cy="523220"/>
          </a:xfrm>
          <a:prstGeom prst="rect">
            <a:avLst/>
          </a:prstGeom>
        </p:spPr>
        <p:txBody>
          <a:bodyPr wrap="none">
            <a:spAutoFit/>
          </a:bodyPr>
          <a:lstStyle/>
          <a:p>
            <a:pPr lvl="0" defTabSz="914400"/>
            <a:r>
              <a:rPr lang="en-US" sz="2800" b="1" dirty="0">
                <a:solidFill>
                  <a:srgbClr val="265991">
                    <a:lumMod val="60000"/>
                    <a:lumOff val="40000"/>
                  </a:srgbClr>
                </a:solidFill>
                <a:latin typeface="Calibri"/>
              </a:rPr>
              <a:t>Karaganda 2016</a:t>
            </a:r>
            <a:endParaRPr lang="ru-RU" sz="2800" b="1" dirty="0">
              <a:solidFill>
                <a:srgbClr val="265991">
                  <a:lumMod val="60000"/>
                  <a:lumOff val="40000"/>
                </a:srgbClr>
              </a:solidFill>
              <a:latin typeface="Calibri"/>
            </a:endParaRPr>
          </a:p>
        </p:txBody>
      </p:sp>
    </p:spTree>
    <p:extLst>
      <p:ext uri="{BB962C8B-B14F-4D97-AF65-F5344CB8AC3E}">
        <p14:creationId xmlns:p14="http://schemas.microsoft.com/office/powerpoint/2010/main" val="273381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70469" y="773934"/>
            <a:ext cx="9517487" cy="5632311"/>
          </a:xfrm>
          <a:prstGeom prst="rect">
            <a:avLst/>
          </a:prstGeom>
        </p:spPr>
        <p:txBody>
          <a:bodyPr wrap="square">
            <a:spAutoFit/>
          </a:bodyPr>
          <a:lstStyle/>
          <a:p>
            <a:r>
              <a:rPr lang="en-US" sz="2400" dirty="0">
                <a:solidFill>
                  <a:srgbClr val="333333"/>
                </a:solidFill>
                <a:latin typeface="Open Sans"/>
              </a:rPr>
              <a:t>Acute cholecystitis is the most common complication of </a:t>
            </a:r>
            <a:r>
              <a:rPr lang="en-US" sz="2400" dirty="0" err="1">
                <a:solidFill>
                  <a:srgbClr val="333333"/>
                </a:solidFill>
                <a:latin typeface="Open Sans"/>
              </a:rPr>
              <a:t>cholelithiasis</a:t>
            </a:r>
            <a:r>
              <a:rPr lang="en-US" sz="2400" dirty="0">
                <a:solidFill>
                  <a:srgbClr val="333333"/>
                </a:solidFill>
                <a:latin typeface="Open Sans"/>
              </a:rPr>
              <a:t>. Conversely, ≥ 95% of patients with acute cholecystitis have </a:t>
            </a:r>
            <a:r>
              <a:rPr lang="en-US" sz="2400" dirty="0" err="1">
                <a:solidFill>
                  <a:srgbClr val="333333"/>
                </a:solidFill>
                <a:latin typeface="Open Sans"/>
              </a:rPr>
              <a:t>cholelithiasis</a:t>
            </a:r>
            <a:r>
              <a:rPr lang="en-US" sz="2400" dirty="0">
                <a:solidFill>
                  <a:srgbClr val="333333"/>
                </a:solidFill>
                <a:latin typeface="Open Sans"/>
              </a:rPr>
              <a:t>. When a stone becomes impacted in the cystic duct and persistently obstructs it, acute inflammation results. Bile stasis triggers release of inflammatory enzymes (</a:t>
            </a:r>
            <a:r>
              <a:rPr lang="en-US" sz="2400" dirty="0" err="1">
                <a:solidFill>
                  <a:srgbClr val="333333"/>
                </a:solidFill>
                <a:latin typeface="Open Sans"/>
              </a:rPr>
              <a:t>eg</a:t>
            </a:r>
            <a:r>
              <a:rPr lang="en-US" sz="2400" dirty="0">
                <a:solidFill>
                  <a:srgbClr val="333333"/>
                </a:solidFill>
                <a:latin typeface="Open Sans"/>
              </a:rPr>
              <a:t>, phospholipase A, which converts lecithin to </a:t>
            </a:r>
            <a:r>
              <a:rPr lang="en-US" sz="2400" dirty="0" err="1">
                <a:solidFill>
                  <a:srgbClr val="333333"/>
                </a:solidFill>
                <a:latin typeface="Open Sans"/>
              </a:rPr>
              <a:t>lysolecithin</a:t>
            </a:r>
            <a:r>
              <a:rPr lang="en-US" sz="2400" dirty="0">
                <a:solidFill>
                  <a:srgbClr val="333333"/>
                </a:solidFill>
                <a:latin typeface="Open Sans"/>
              </a:rPr>
              <a:t>, which then may mediate inflammation). The damaged mucosa secretes more fluid into the gallbladder lumen than it absorbs. The resulting distention further releases inflammatory mediators (</a:t>
            </a:r>
            <a:r>
              <a:rPr lang="en-US" sz="2400" dirty="0" err="1">
                <a:solidFill>
                  <a:srgbClr val="333333"/>
                </a:solidFill>
                <a:latin typeface="Open Sans"/>
              </a:rPr>
              <a:t>eg</a:t>
            </a:r>
            <a:r>
              <a:rPr lang="en-US" sz="2400" dirty="0">
                <a:solidFill>
                  <a:srgbClr val="333333"/>
                </a:solidFill>
                <a:latin typeface="Open Sans"/>
              </a:rPr>
              <a:t>, prostaglandins), worsening mucosal damage and causing ischemia, all of which perpetuate inflammation. Bacterial infection can supervene. The vicious circle of fluid secretion and inflammation, when unchecked, leads to necrosis and perforation. If acute inflammation resolves then continues to recur, the gallbladder becomes fibrotic and contracted and does not concentrate bile or empty normally—features of chronic cholecystitis.</a:t>
            </a:r>
            <a:endParaRPr lang="ru-RU" sz="2400" dirty="0"/>
          </a:p>
        </p:txBody>
      </p:sp>
    </p:spTree>
    <p:extLst>
      <p:ext uri="{BB962C8B-B14F-4D97-AF65-F5344CB8AC3E}">
        <p14:creationId xmlns:p14="http://schemas.microsoft.com/office/powerpoint/2010/main" val="1462760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0771" y="745008"/>
            <a:ext cx="9633397" cy="5755422"/>
          </a:xfrm>
          <a:prstGeom prst="rect">
            <a:avLst/>
          </a:prstGeom>
        </p:spPr>
        <p:txBody>
          <a:bodyPr wrap="square">
            <a:spAutoFit/>
          </a:bodyPr>
          <a:lstStyle/>
          <a:p>
            <a:r>
              <a:rPr lang="en-US" sz="3200" b="1" dirty="0">
                <a:solidFill>
                  <a:srgbClr val="223442"/>
                </a:solidFill>
              </a:rPr>
              <a:t>Acute </a:t>
            </a:r>
            <a:r>
              <a:rPr lang="en-US" sz="3200" b="1" dirty="0" err="1">
                <a:solidFill>
                  <a:srgbClr val="223442"/>
                </a:solidFill>
              </a:rPr>
              <a:t>acalculous</a:t>
            </a:r>
            <a:r>
              <a:rPr lang="en-US" sz="3200" b="1" dirty="0">
                <a:solidFill>
                  <a:srgbClr val="223442"/>
                </a:solidFill>
              </a:rPr>
              <a:t> cholecystitis</a:t>
            </a:r>
          </a:p>
          <a:p>
            <a:r>
              <a:rPr lang="en-US" sz="2400" dirty="0" err="1">
                <a:solidFill>
                  <a:srgbClr val="333333"/>
                </a:solidFill>
                <a:latin typeface="Open Sans"/>
              </a:rPr>
              <a:t>Acalculous</a:t>
            </a:r>
            <a:r>
              <a:rPr lang="en-US" sz="2400" dirty="0">
                <a:solidFill>
                  <a:srgbClr val="333333"/>
                </a:solidFill>
                <a:latin typeface="Open Sans"/>
              </a:rPr>
              <a:t> cholecystitis is cholecystitis without stones. It accounts for 5 to 10% of cholecystectomies done for acute cholecystitis. Risk factors include the following:</a:t>
            </a:r>
          </a:p>
          <a:p>
            <a:pPr>
              <a:buFont typeface="Arial" panose="020B0604020202020204" pitchFamily="34" charset="0"/>
              <a:buChar char="•"/>
            </a:pPr>
            <a:r>
              <a:rPr lang="en-US" sz="2400" dirty="0">
                <a:solidFill>
                  <a:srgbClr val="333333"/>
                </a:solidFill>
                <a:latin typeface="Open Sans"/>
              </a:rPr>
              <a:t>Critical illness (</a:t>
            </a:r>
            <a:r>
              <a:rPr lang="en-US" sz="2400" dirty="0" err="1">
                <a:solidFill>
                  <a:srgbClr val="333333"/>
                </a:solidFill>
                <a:latin typeface="Open Sans"/>
              </a:rPr>
              <a:t>eg</a:t>
            </a:r>
            <a:r>
              <a:rPr lang="en-US" sz="2400" dirty="0">
                <a:solidFill>
                  <a:srgbClr val="333333"/>
                </a:solidFill>
                <a:latin typeface="Open Sans"/>
              </a:rPr>
              <a:t>, major surgery, burns, sepsis, or trauma)</a:t>
            </a:r>
          </a:p>
          <a:p>
            <a:pPr>
              <a:buFont typeface="Arial" panose="020B0604020202020204" pitchFamily="34" charset="0"/>
              <a:buChar char="•"/>
            </a:pPr>
            <a:r>
              <a:rPr lang="en-US" sz="2400" dirty="0">
                <a:solidFill>
                  <a:srgbClr val="333333"/>
                </a:solidFill>
                <a:latin typeface="Open Sans"/>
              </a:rPr>
              <a:t>Prolonged fasting or TPN (both predispose to bile stasis)</a:t>
            </a:r>
          </a:p>
          <a:p>
            <a:pPr>
              <a:buFont typeface="Arial" panose="020B0604020202020204" pitchFamily="34" charset="0"/>
              <a:buChar char="•"/>
            </a:pPr>
            <a:r>
              <a:rPr lang="en-US" sz="2400" dirty="0">
                <a:solidFill>
                  <a:srgbClr val="333333"/>
                </a:solidFill>
                <a:latin typeface="Open Sans"/>
              </a:rPr>
              <a:t>Shock</a:t>
            </a:r>
          </a:p>
          <a:p>
            <a:pPr>
              <a:buFont typeface="Arial" panose="020B0604020202020204" pitchFamily="34" charset="0"/>
              <a:buChar char="•"/>
            </a:pPr>
            <a:r>
              <a:rPr lang="en-US" sz="2400" dirty="0">
                <a:solidFill>
                  <a:srgbClr val="333333"/>
                </a:solidFill>
                <a:latin typeface="Open Sans"/>
              </a:rPr>
              <a:t>Immune deficiency</a:t>
            </a:r>
          </a:p>
          <a:p>
            <a:pPr>
              <a:buFont typeface="Arial" panose="020B0604020202020204" pitchFamily="34" charset="0"/>
              <a:buChar char="•"/>
            </a:pPr>
            <a:r>
              <a:rPr lang="en-US" sz="2400" dirty="0">
                <a:solidFill>
                  <a:srgbClr val="333333"/>
                </a:solidFill>
                <a:latin typeface="Open Sans"/>
              </a:rPr>
              <a:t>Vasculitis (</a:t>
            </a:r>
            <a:r>
              <a:rPr lang="en-US" sz="2400" dirty="0" err="1">
                <a:solidFill>
                  <a:srgbClr val="333333"/>
                </a:solidFill>
                <a:latin typeface="Open Sans"/>
              </a:rPr>
              <a:t>eg</a:t>
            </a:r>
            <a:r>
              <a:rPr lang="en-US" sz="2400" dirty="0">
                <a:solidFill>
                  <a:srgbClr val="333333"/>
                </a:solidFill>
                <a:latin typeface="Open Sans"/>
              </a:rPr>
              <a:t>, SLE, </a:t>
            </a:r>
            <a:r>
              <a:rPr lang="en-US" sz="2400" dirty="0" err="1">
                <a:solidFill>
                  <a:srgbClr val="333333"/>
                </a:solidFill>
                <a:latin typeface="Open Sans"/>
              </a:rPr>
              <a:t>polyarteritis</a:t>
            </a:r>
            <a:r>
              <a:rPr lang="en-US" sz="2400" dirty="0">
                <a:solidFill>
                  <a:srgbClr val="333333"/>
                </a:solidFill>
                <a:latin typeface="Open Sans"/>
              </a:rPr>
              <a:t> </a:t>
            </a:r>
            <a:r>
              <a:rPr lang="en-US" sz="2400" dirty="0" err="1">
                <a:solidFill>
                  <a:srgbClr val="333333"/>
                </a:solidFill>
                <a:latin typeface="Open Sans"/>
              </a:rPr>
              <a:t>nodosa</a:t>
            </a:r>
            <a:r>
              <a:rPr lang="en-US" sz="2400" dirty="0">
                <a:solidFill>
                  <a:srgbClr val="333333"/>
                </a:solidFill>
                <a:latin typeface="Open Sans"/>
              </a:rPr>
              <a:t>)</a:t>
            </a:r>
          </a:p>
          <a:p>
            <a:r>
              <a:rPr lang="en-US" sz="2400" dirty="0">
                <a:solidFill>
                  <a:srgbClr val="333333"/>
                </a:solidFill>
                <a:latin typeface="Open Sans"/>
              </a:rPr>
              <a:t>The mechanism probably involves inflammatory mediators released because of ischemia, infection, or bile stasis. Sometimes an infecting organism can be identified (</a:t>
            </a:r>
            <a:r>
              <a:rPr lang="en-US" sz="2400" dirty="0" err="1">
                <a:solidFill>
                  <a:srgbClr val="333333"/>
                </a:solidFill>
                <a:latin typeface="Open Sans"/>
              </a:rPr>
              <a:t>eg</a:t>
            </a:r>
            <a:r>
              <a:rPr lang="en-US" sz="2400" dirty="0">
                <a:solidFill>
                  <a:srgbClr val="333333"/>
                </a:solidFill>
                <a:latin typeface="Open Sans"/>
              </a:rPr>
              <a:t>, </a:t>
            </a:r>
            <a:r>
              <a:rPr lang="en-US" sz="2400" i="1" dirty="0">
                <a:solidFill>
                  <a:srgbClr val="333333"/>
                </a:solidFill>
                <a:latin typeface="Open Sans"/>
              </a:rPr>
              <a:t>Salmonella</a:t>
            </a:r>
            <a:r>
              <a:rPr lang="en-US" sz="2400" dirty="0">
                <a:solidFill>
                  <a:srgbClr val="333333"/>
                </a:solidFill>
                <a:latin typeface="Open Sans"/>
              </a:rPr>
              <a:t> </a:t>
            </a:r>
            <a:r>
              <a:rPr lang="en-US" sz="2400" dirty="0" err="1">
                <a:solidFill>
                  <a:srgbClr val="333333"/>
                </a:solidFill>
                <a:latin typeface="Open Sans"/>
              </a:rPr>
              <a:t>sp</a:t>
            </a:r>
            <a:r>
              <a:rPr lang="en-US" sz="2400" dirty="0">
                <a:solidFill>
                  <a:srgbClr val="333333"/>
                </a:solidFill>
                <a:latin typeface="Open Sans"/>
              </a:rPr>
              <a:t> or cytomegalovirus in </a:t>
            </a:r>
            <a:r>
              <a:rPr lang="en-US" sz="2400" dirty="0" err="1">
                <a:solidFill>
                  <a:srgbClr val="333333"/>
                </a:solidFill>
                <a:latin typeface="Open Sans"/>
              </a:rPr>
              <a:t>immunodeficient</a:t>
            </a:r>
            <a:r>
              <a:rPr lang="en-US" sz="2400" dirty="0">
                <a:solidFill>
                  <a:srgbClr val="333333"/>
                </a:solidFill>
                <a:latin typeface="Open Sans"/>
              </a:rPr>
              <a:t> patients). In young children, acute </a:t>
            </a:r>
            <a:r>
              <a:rPr lang="en-US" sz="2400" dirty="0" err="1">
                <a:solidFill>
                  <a:srgbClr val="333333"/>
                </a:solidFill>
                <a:latin typeface="Open Sans"/>
              </a:rPr>
              <a:t>acalculous</a:t>
            </a:r>
            <a:r>
              <a:rPr lang="en-US" sz="2400" dirty="0">
                <a:solidFill>
                  <a:srgbClr val="333333"/>
                </a:solidFill>
                <a:latin typeface="Open Sans"/>
              </a:rPr>
              <a:t> cholecystitis tends to follow a febrile illness without an identifiable infecting organism.</a:t>
            </a:r>
            <a:endParaRPr lang="en-US" sz="2400" b="0" i="0" dirty="0">
              <a:solidFill>
                <a:srgbClr val="333333"/>
              </a:solidFill>
              <a:effectLst/>
              <a:latin typeface="Open Sans"/>
            </a:endParaRPr>
          </a:p>
        </p:txBody>
      </p:sp>
    </p:spTree>
    <p:extLst>
      <p:ext uri="{BB962C8B-B14F-4D97-AF65-F5344CB8AC3E}">
        <p14:creationId xmlns:p14="http://schemas.microsoft.com/office/powerpoint/2010/main" val="911512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38648" y="976827"/>
            <a:ext cx="8950817" cy="4278094"/>
          </a:xfrm>
          <a:prstGeom prst="rect">
            <a:avLst/>
          </a:prstGeom>
        </p:spPr>
        <p:txBody>
          <a:bodyPr wrap="square">
            <a:spAutoFit/>
          </a:bodyPr>
          <a:lstStyle/>
          <a:p>
            <a:r>
              <a:rPr lang="en-US" sz="3200" b="1" dirty="0">
                <a:solidFill>
                  <a:srgbClr val="223442"/>
                </a:solidFill>
              </a:rPr>
              <a:t>Symptoms and Signs</a:t>
            </a:r>
          </a:p>
          <a:p>
            <a:r>
              <a:rPr lang="en-US" sz="2000" dirty="0">
                <a:solidFill>
                  <a:srgbClr val="333333"/>
                </a:solidFill>
                <a:latin typeface="Open Sans"/>
              </a:rPr>
              <a:t>Most patients have had prior attacks of biliary colic or acute cholecystitis. The pain of cholecystitis is similar in quality and location to biliary colic but lasts longer (</a:t>
            </a:r>
            <a:r>
              <a:rPr lang="en-US" sz="2000" dirty="0" err="1">
                <a:solidFill>
                  <a:srgbClr val="333333"/>
                </a:solidFill>
                <a:latin typeface="Open Sans"/>
              </a:rPr>
              <a:t>ie</a:t>
            </a:r>
            <a:r>
              <a:rPr lang="en-US" sz="2000" dirty="0">
                <a:solidFill>
                  <a:srgbClr val="333333"/>
                </a:solidFill>
                <a:latin typeface="Open Sans"/>
              </a:rPr>
              <a:t>, &gt; 6 h) and is more severe. Vomiting is common, as is right subcostal tenderness. Within a few hours, the Murphy sign (deep inspiration exacerbates the pain during palpation of the right upper quadrant and halts inspiration) develops along with involuntary guarding of upper abdominal muscles on the right side. Fever, usually low grade, is common.</a:t>
            </a:r>
          </a:p>
          <a:p>
            <a:r>
              <a:rPr lang="en-US" sz="2000" dirty="0">
                <a:solidFill>
                  <a:srgbClr val="333333"/>
                </a:solidFill>
                <a:latin typeface="Open Sans"/>
              </a:rPr>
              <a:t>In the elderly, the first or only symptoms may be systemic and nonspecific (</a:t>
            </a:r>
            <a:r>
              <a:rPr lang="en-US" sz="2000" dirty="0" err="1">
                <a:solidFill>
                  <a:srgbClr val="333333"/>
                </a:solidFill>
                <a:latin typeface="Open Sans"/>
              </a:rPr>
              <a:t>eg</a:t>
            </a:r>
            <a:r>
              <a:rPr lang="en-US" sz="2000" dirty="0">
                <a:solidFill>
                  <a:srgbClr val="333333"/>
                </a:solidFill>
                <a:latin typeface="Open Sans"/>
              </a:rPr>
              <a:t>, anorexia, vomiting, malaise, weakness, fever). Sometimes fever does not develop.</a:t>
            </a:r>
          </a:p>
          <a:p>
            <a:r>
              <a:rPr lang="en-US" sz="2000" dirty="0">
                <a:solidFill>
                  <a:srgbClr val="333333"/>
                </a:solidFill>
                <a:latin typeface="Open Sans"/>
              </a:rPr>
              <a:t>Acute cholecystitis begins to subside in 2 to 3 days and resolves within 1 </a:t>
            </a:r>
            <a:r>
              <a:rPr lang="en-US" sz="2000" dirty="0" err="1">
                <a:solidFill>
                  <a:srgbClr val="333333"/>
                </a:solidFill>
                <a:latin typeface="Open Sans"/>
              </a:rPr>
              <a:t>wk</a:t>
            </a:r>
            <a:r>
              <a:rPr lang="en-US" sz="2000" dirty="0">
                <a:solidFill>
                  <a:srgbClr val="333333"/>
                </a:solidFill>
                <a:latin typeface="Open Sans"/>
              </a:rPr>
              <a:t> in 85% of patients even without treatment.</a:t>
            </a:r>
            <a:endParaRPr lang="en-US" sz="2000" b="0" i="0" dirty="0">
              <a:solidFill>
                <a:srgbClr val="333333"/>
              </a:solidFill>
              <a:effectLst/>
              <a:latin typeface="Open Sans"/>
            </a:endParaRPr>
          </a:p>
        </p:txBody>
      </p:sp>
    </p:spTree>
    <p:extLst>
      <p:ext uri="{BB962C8B-B14F-4D97-AF65-F5344CB8AC3E}">
        <p14:creationId xmlns:p14="http://schemas.microsoft.com/office/powerpoint/2010/main" val="485026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81072" y="1259957"/>
            <a:ext cx="10393250" cy="4585871"/>
          </a:xfrm>
          <a:prstGeom prst="rect">
            <a:avLst/>
          </a:prstGeom>
        </p:spPr>
        <p:txBody>
          <a:bodyPr wrap="square">
            <a:spAutoFit/>
          </a:bodyPr>
          <a:lstStyle/>
          <a:p>
            <a:r>
              <a:rPr lang="en-US" sz="3200" b="1" dirty="0">
                <a:solidFill>
                  <a:srgbClr val="223442"/>
                </a:solidFill>
              </a:rPr>
              <a:t>Complications</a:t>
            </a:r>
          </a:p>
          <a:p>
            <a:r>
              <a:rPr lang="en-US" sz="2000" dirty="0">
                <a:solidFill>
                  <a:srgbClr val="333333"/>
                </a:solidFill>
                <a:latin typeface="Open Sans"/>
              </a:rPr>
              <a:t>Without treatment, 10% of patients develop localized perforation, and 1% develop free perforation and peritonitis. Increasing abdominal pain, high fever, and rigors with rebound tenderness or ileus suggest empyema (pus) in the gallbladder, gangrene, or perforation. When acute cholecystitis is accompanied by jaundice or cholestasis, partial common duct obstruction is likely, usually due to stones or inflammation.</a:t>
            </a:r>
          </a:p>
          <a:p>
            <a:r>
              <a:rPr lang="en-US" sz="2000" dirty="0">
                <a:solidFill>
                  <a:srgbClr val="333333"/>
                </a:solidFill>
                <a:latin typeface="Open Sans"/>
              </a:rPr>
              <a:t>Other complications include the following:</a:t>
            </a:r>
          </a:p>
          <a:p>
            <a:pPr>
              <a:buFont typeface="Arial" panose="020B0604020202020204" pitchFamily="34" charset="0"/>
              <a:buChar char="•"/>
            </a:pPr>
            <a:r>
              <a:rPr lang="en-US" sz="2000" dirty="0" err="1">
                <a:solidFill>
                  <a:srgbClr val="333333"/>
                </a:solidFill>
                <a:latin typeface="Open Sans"/>
              </a:rPr>
              <a:t>Mirizzi</a:t>
            </a:r>
            <a:r>
              <a:rPr lang="en-US" sz="2000" dirty="0">
                <a:solidFill>
                  <a:srgbClr val="333333"/>
                </a:solidFill>
                <a:latin typeface="Open Sans"/>
              </a:rPr>
              <a:t> syndrome: Rarely, a gallstone becomes impacted in the cystic duct and compresses and obstructs the common bile duct, causing cholestasis.</a:t>
            </a:r>
          </a:p>
          <a:p>
            <a:pPr>
              <a:buFont typeface="Arial" panose="020B0604020202020204" pitchFamily="34" charset="0"/>
              <a:buChar char="•"/>
            </a:pPr>
            <a:r>
              <a:rPr lang="en-US" sz="2000" dirty="0">
                <a:solidFill>
                  <a:srgbClr val="333333"/>
                </a:solidFill>
                <a:latin typeface="Open Sans"/>
              </a:rPr>
              <a:t>Gallstone pancreatitis: Gallstones pass from the gallbladder into the biliary tract and block the pancreatic duct.</a:t>
            </a:r>
          </a:p>
          <a:p>
            <a:pPr>
              <a:buFont typeface="Arial" panose="020B0604020202020204" pitchFamily="34" charset="0"/>
              <a:buChar char="•"/>
            </a:pPr>
            <a:r>
              <a:rPr lang="en-US" sz="2000" dirty="0" err="1">
                <a:solidFill>
                  <a:srgbClr val="333333"/>
                </a:solidFill>
                <a:latin typeface="Open Sans"/>
              </a:rPr>
              <a:t>Cholecystoenteric</a:t>
            </a:r>
            <a:r>
              <a:rPr lang="en-US" sz="2000" dirty="0">
                <a:solidFill>
                  <a:srgbClr val="333333"/>
                </a:solidFill>
                <a:latin typeface="Open Sans"/>
              </a:rPr>
              <a:t> fistula: Infrequently, a large stone erodes the gallbladder wall, creating a fistula into the small bowel (or elsewhere in the abdominal cavity); the stone may pass freely or obstruct the small bowel (gallstone ileus).</a:t>
            </a:r>
            <a:endParaRPr lang="en-US" sz="2000" b="0" i="0" dirty="0">
              <a:solidFill>
                <a:srgbClr val="333333"/>
              </a:solidFill>
              <a:effectLst/>
              <a:latin typeface="Open Sans"/>
            </a:endParaRPr>
          </a:p>
        </p:txBody>
      </p:sp>
    </p:spTree>
    <p:extLst>
      <p:ext uri="{BB962C8B-B14F-4D97-AF65-F5344CB8AC3E}">
        <p14:creationId xmlns:p14="http://schemas.microsoft.com/office/powerpoint/2010/main" val="2362099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85653" y="1709399"/>
            <a:ext cx="3405322" cy="4060333"/>
          </a:xfrm>
          <a:prstGeom prst="rect">
            <a:avLst/>
          </a:prstGeom>
        </p:spPr>
      </p:pic>
      <p:pic>
        <p:nvPicPr>
          <p:cNvPr id="3" name="Рисунок 2"/>
          <p:cNvPicPr>
            <a:picLocks noChangeAspect="1"/>
          </p:cNvPicPr>
          <p:nvPr/>
        </p:nvPicPr>
        <p:blipFill>
          <a:blip r:embed="rId3"/>
          <a:stretch>
            <a:fillRect/>
          </a:stretch>
        </p:blipFill>
        <p:spPr>
          <a:xfrm>
            <a:off x="4592123" y="1709398"/>
            <a:ext cx="3162300" cy="4060333"/>
          </a:xfrm>
          <a:prstGeom prst="rect">
            <a:avLst/>
          </a:prstGeom>
        </p:spPr>
      </p:pic>
      <p:pic>
        <p:nvPicPr>
          <p:cNvPr id="4" name="Рисунок 3"/>
          <p:cNvPicPr>
            <a:picLocks noChangeAspect="1"/>
          </p:cNvPicPr>
          <p:nvPr/>
        </p:nvPicPr>
        <p:blipFill>
          <a:blip r:embed="rId4"/>
          <a:stretch>
            <a:fillRect/>
          </a:stretch>
        </p:blipFill>
        <p:spPr>
          <a:xfrm>
            <a:off x="8239661" y="1709397"/>
            <a:ext cx="3699188" cy="4060333"/>
          </a:xfrm>
          <a:prstGeom prst="rect">
            <a:avLst/>
          </a:prstGeom>
        </p:spPr>
      </p:pic>
    </p:spTree>
    <p:extLst>
      <p:ext uri="{BB962C8B-B14F-4D97-AF65-F5344CB8AC3E}">
        <p14:creationId xmlns:p14="http://schemas.microsoft.com/office/powerpoint/2010/main" val="2147539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40417" y="503272"/>
            <a:ext cx="8813443" cy="5816977"/>
          </a:xfrm>
          <a:prstGeom prst="rect">
            <a:avLst/>
          </a:prstGeom>
        </p:spPr>
        <p:txBody>
          <a:bodyPr wrap="square">
            <a:spAutoFit/>
          </a:bodyPr>
          <a:lstStyle/>
          <a:p>
            <a:r>
              <a:rPr lang="en-US" sz="2000" b="1" dirty="0" smtClean="0">
                <a:solidFill>
                  <a:srgbClr val="223442"/>
                </a:solidFill>
              </a:rPr>
              <a:t>                                              </a:t>
            </a:r>
            <a:r>
              <a:rPr lang="en-US" sz="3200" b="1" dirty="0" smtClean="0">
                <a:solidFill>
                  <a:srgbClr val="223442"/>
                </a:solidFill>
              </a:rPr>
              <a:t>Diagnosis</a:t>
            </a:r>
            <a:endParaRPr lang="en-US" sz="3200" b="1" dirty="0">
              <a:solidFill>
                <a:srgbClr val="223442"/>
              </a:solidFill>
            </a:endParaRPr>
          </a:p>
          <a:p>
            <a:pPr>
              <a:buFont typeface="Arial" panose="020B0604020202020204" pitchFamily="34" charset="0"/>
              <a:buChar char="•"/>
            </a:pPr>
            <a:r>
              <a:rPr lang="en-US" sz="2000" dirty="0">
                <a:solidFill>
                  <a:srgbClr val="333333"/>
                </a:solidFill>
                <a:latin typeface="Open Sans"/>
              </a:rPr>
              <a:t>Ultrasonography</a:t>
            </a:r>
          </a:p>
          <a:p>
            <a:pPr>
              <a:buFont typeface="Arial" panose="020B0604020202020204" pitchFamily="34" charset="0"/>
              <a:buChar char="•"/>
            </a:pPr>
            <a:r>
              <a:rPr lang="en-US" sz="2000" dirty="0" err="1">
                <a:solidFill>
                  <a:srgbClr val="333333"/>
                </a:solidFill>
                <a:latin typeface="Open Sans"/>
              </a:rPr>
              <a:t>Cholescintigraphy</a:t>
            </a:r>
            <a:r>
              <a:rPr lang="en-US" sz="2000" dirty="0">
                <a:solidFill>
                  <a:srgbClr val="333333"/>
                </a:solidFill>
                <a:latin typeface="Open Sans"/>
              </a:rPr>
              <a:t> if ultrasonography results are equivocal or if </a:t>
            </a:r>
            <a:r>
              <a:rPr lang="en-US" sz="2000" dirty="0" err="1">
                <a:solidFill>
                  <a:srgbClr val="333333"/>
                </a:solidFill>
                <a:latin typeface="Open Sans"/>
              </a:rPr>
              <a:t>acalculous</a:t>
            </a:r>
            <a:r>
              <a:rPr lang="en-US" sz="2000" dirty="0">
                <a:solidFill>
                  <a:srgbClr val="333333"/>
                </a:solidFill>
                <a:latin typeface="Open Sans"/>
              </a:rPr>
              <a:t> cholecystitis is suspected</a:t>
            </a:r>
          </a:p>
          <a:p>
            <a:r>
              <a:rPr lang="en-US" sz="2000" dirty="0">
                <a:solidFill>
                  <a:srgbClr val="333333"/>
                </a:solidFill>
                <a:latin typeface="Open Sans"/>
              </a:rPr>
              <a:t>Acute cholecystitis is suspected based on symptoms and signs.</a:t>
            </a:r>
          </a:p>
          <a:p>
            <a:r>
              <a:rPr lang="en-US" sz="2000" dirty="0">
                <a:solidFill>
                  <a:srgbClr val="333333"/>
                </a:solidFill>
                <a:latin typeface="Open Sans"/>
              </a:rPr>
              <a:t>Transabdominal ultrasonography is the best test to detect gallstones. The test may also elicit local abdominal tenderness over the gallbladder (</a:t>
            </a:r>
            <a:r>
              <a:rPr lang="en-US" sz="2000" dirty="0" err="1">
                <a:solidFill>
                  <a:srgbClr val="333333"/>
                </a:solidFill>
                <a:latin typeface="Open Sans"/>
              </a:rPr>
              <a:t>ultrasonographic</a:t>
            </a:r>
            <a:r>
              <a:rPr lang="en-US" sz="2000" dirty="0">
                <a:solidFill>
                  <a:srgbClr val="333333"/>
                </a:solidFill>
                <a:latin typeface="Open Sans"/>
              </a:rPr>
              <a:t> Murphy sign). </a:t>
            </a:r>
            <a:r>
              <a:rPr lang="en-US" sz="2000" dirty="0" err="1">
                <a:solidFill>
                  <a:srgbClr val="333333"/>
                </a:solidFill>
                <a:latin typeface="Open Sans"/>
              </a:rPr>
              <a:t>Pericholecystic</a:t>
            </a:r>
            <a:r>
              <a:rPr lang="en-US" sz="2000" dirty="0">
                <a:solidFill>
                  <a:srgbClr val="333333"/>
                </a:solidFill>
                <a:latin typeface="Open Sans"/>
              </a:rPr>
              <a:t> fluid or thickening of the gallbladder wall indicates acute inflammation.</a:t>
            </a:r>
          </a:p>
          <a:p>
            <a:r>
              <a:rPr lang="en-US" sz="2000" dirty="0" err="1">
                <a:solidFill>
                  <a:srgbClr val="333333"/>
                </a:solidFill>
                <a:latin typeface="Open Sans"/>
              </a:rPr>
              <a:t>Cholescintigraphy</a:t>
            </a:r>
            <a:r>
              <a:rPr lang="en-US" sz="2000" dirty="0">
                <a:solidFill>
                  <a:srgbClr val="333333"/>
                </a:solidFill>
                <a:latin typeface="Open Sans"/>
              </a:rPr>
              <a:t> is useful when results are equivocal; failure of the radionuclide to fill the gallbladder suggests an obstructed cystic duct (</a:t>
            </a:r>
            <a:r>
              <a:rPr lang="en-US" sz="2000" dirty="0" err="1">
                <a:solidFill>
                  <a:srgbClr val="333333"/>
                </a:solidFill>
                <a:latin typeface="Open Sans"/>
              </a:rPr>
              <a:t>ie</a:t>
            </a:r>
            <a:r>
              <a:rPr lang="en-US" sz="2000" dirty="0">
                <a:solidFill>
                  <a:srgbClr val="333333"/>
                </a:solidFill>
                <a:latin typeface="Open Sans"/>
              </a:rPr>
              <a:t>, an impacted stone). False-positive results may be due to the following:</a:t>
            </a:r>
          </a:p>
          <a:p>
            <a:pPr>
              <a:buFont typeface="Arial" panose="020B0604020202020204" pitchFamily="34" charset="0"/>
              <a:buChar char="•"/>
            </a:pPr>
            <a:r>
              <a:rPr lang="en-US" sz="2000" dirty="0">
                <a:solidFill>
                  <a:srgbClr val="333333"/>
                </a:solidFill>
                <a:latin typeface="Open Sans"/>
              </a:rPr>
              <a:t>A critical illness</a:t>
            </a:r>
          </a:p>
          <a:p>
            <a:pPr>
              <a:buFont typeface="Arial" panose="020B0604020202020204" pitchFamily="34" charset="0"/>
              <a:buChar char="•"/>
            </a:pPr>
            <a:r>
              <a:rPr lang="en-US" sz="2000" dirty="0">
                <a:solidFill>
                  <a:srgbClr val="333333"/>
                </a:solidFill>
                <a:latin typeface="Open Sans"/>
              </a:rPr>
              <a:t>Receiving TPN and no oral foods (because gallbladder stasis prevents filling)</a:t>
            </a:r>
          </a:p>
          <a:p>
            <a:pPr>
              <a:buFont typeface="Arial" panose="020B0604020202020204" pitchFamily="34" charset="0"/>
              <a:buChar char="•"/>
            </a:pPr>
            <a:r>
              <a:rPr lang="en-US" sz="2000" dirty="0">
                <a:solidFill>
                  <a:srgbClr val="333333"/>
                </a:solidFill>
                <a:latin typeface="Open Sans"/>
              </a:rPr>
              <a:t>Severe liver disease (because the liver does not secrete the radionuclide)</a:t>
            </a:r>
          </a:p>
          <a:p>
            <a:pPr>
              <a:buFont typeface="Arial" panose="020B0604020202020204" pitchFamily="34" charset="0"/>
              <a:buChar char="•"/>
            </a:pPr>
            <a:r>
              <a:rPr lang="en-US" sz="2000" dirty="0">
                <a:solidFill>
                  <a:srgbClr val="333333"/>
                </a:solidFill>
                <a:latin typeface="Open Sans"/>
              </a:rPr>
              <a:t>Previous </a:t>
            </a:r>
            <a:r>
              <a:rPr lang="en-US" sz="2000" dirty="0" err="1">
                <a:solidFill>
                  <a:srgbClr val="333333"/>
                </a:solidFill>
                <a:latin typeface="Open Sans"/>
              </a:rPr>
              <a:t>sphincterotomy</a:t>
            </a:r>
            <a:r>
              <a:rPr lang="en-US" sz="2000" dirty="0">
                <a:solidFill>
                  <a:srgbClr val="333333"/>
                </a:solidFill>
                <a:latin typeface="Open Sans"/>
              </a:rPr>
              <a:t> (which facilitates exit into the duodenum rather than the gallbladder)</a:t>
            </a:r>
            <a:endParaRPr lang="en-US" sz="2000" b="0" i="0" dirty="0">
              <a:solidFill>
                <a:srgbClr val="333333"/>
              </a:solidFill>
              <a:effectLst/>
              <a:latin typeface="Open Sans"/>
            </a:endParaRPr>
          </a:p>
        </p:txBody>
      </p:sp>
    </p:spTree>
    <p:extLst>
      <p:ext uri="{BB962C8B-B14F-4D97-AF65-F5344CB8AC3E}">
        <p14:creationId xmlns:p14="http://schemas.microsoft.com/office/powerpoint/2010/main" val="298911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99257" y="867047"/>
            <a:ext cx="9762186" cy="5509200"/>
          </a:xfrm>
          <a:prstGeom prst="rect">
            <a:avLst/>
          </a:prstGeom>
        </p:spPr>
        <p:txBody>
          <a:bodyPr wrap="square">
            <a:spAutoFit/>
          </a:bodyPr>
          <a:lstStyle/>
          <a:p>
            <a:r>
              <a:rPr lang="en-US" sz="3200" b="1" dirty="0">
                <a:solidFill>
                  <a:srgbClr val="223442"/>
                </a:solidFill>
              </a:rPr>
              <a:t>Treatment</a:t>
            </a:r>
          </a:p>
          <a:p>
            <a:pPr>
              <a:buFont typeface="Arial" panose="020B0604020202020204" pitchFamily="34" charset="0"/>
              <a:buChar char="•"/>
            </a:pPr>
            <a:r>
              <a:rPr lang="en-US" sz="2000" dirty="0">
                <a:solidFill>
                  <a:srgbClr val="333333"/>
                </a:solidFill>
                <a:latin typeface="Open Sans"/>
              </a:rPr>
              <a:t>Supportive care (hydration, analgesics, antibiotics)</a:t>
            </a:r>
          </a:p>
          <a:p>
            <a:pPr>
              <a:buFont typeface="Arial" panose="020B0604020202020204" pitchFamily="34" charset="0"/>
              <a:buChar char="•"/>
            </a:pPr>
            <a:r>
              <a:rPr lang="en-US" sz="2000" dirty="0">
                <a:solidFill>
                  <a:srgbClr val="333333"/>
                </a:solidFill>
                <a:latin typeface="Open Sans"/>
              </a:rPr>
              <a:t>Cholecystectomy</a:t>
            </a:r>
          </a:p>
          <a:p>
            <a:r>
              <a:rPr lang="en-US" sz="2000" dirty="0">
                <a:solidFill>
                  <a:srgbClr val="333333"/>
                </a:solidFill>
                <a:latin typeface="Open Sans"/>
              </a:rPr>
              <a:t>Management includes hospital admission, IV fluids, and analgesics, such as an NSAID (</a:t>
            </a:r>
            <a:r>
              <a:rPr lang="en-US" sz="2000" u="sng" dirty="0">
                <a:solidFill>
                  <a:srgbClr val="8B230F"/>
                </a:solidFill>
                <a:latin typeface="Open Sans"/>
              </a:rPr>
              <a:t>ketorolac</a:t>
            </a:r>
            <a:r>
              <a:rPr lang="en-US" sz="2000" dirty="0">
                <a:solidFill>
                  <a:srgbClr val="333333"/>
                </a:solidFill>
                <a:latin typeface="Open Sans"/>
              </a:rPr>
              <a:t>) or opioid. Nothing is given orally, and nasogastric suction is instituted if vomiting or an ileus is present. Parenteral antibiotics are usually initiated to treat possible infection, but evidence of benefit is lacking. Empiric coverage, directed at gram-negative enteric organisms, involves IV regimens such as </a:t>
            </a:r>
            <a:r>
              <a:rPr lang="en-US" sz="2000" u="sng" dirty="0">
                <a:solidFill>
                  <a:srgbClr val="8B230F"/>
                </a:solidFill>
                <a:latin typeface="Open Sans"/>
              </a:rPr>
              <a:t>ceftriaxone</a:t>
            </a:r>
            <a:r>
              <a:rPr lang="en-US" sz="2000" dirty="0">
                <a:solidFill>
                  <a:srgbClr val="333333"/>
                </a:solidFill>
                <a:latin typeface="Open Sans"/>
              </a:rPr>
              <a:t> 2 g q 24 h plus </a:t>
            </a:r>
            <a:r>
              <a:rPr lang="en-US" sz="2000" u="sng" dirty="0">
                <a:solidFill>
                  <a:srgbClr val="8B230F"/>
                </a:solidFill>
                <a:latin typeface="Open Sans"/>
              </a:rPr>
              <a:t>metronidazole</a:t>
            </a:r>
            <a:r>
              <a:rPr lang="en-US" sz="2000" dirty="0">
                <a:solidFill>
                  <a:srgbClr val="333333"/>
                </a:solidFill>
                <a:latin typeface="Open Sans"/>
              </a:rPr>
              <a:t> 500 mg q 8 h, piperacillin/</a:t>
            </a:r>
            <a:r>
              <a:rPr lang="en-US" sz="2000" dirty="0" err="1">
                <a:solidFill>
                  <a:srgbClr val="333333"/>
                </a:solidFill>
                <a:latin typeface="Open Sans"/>
              </a:rPr>
              <a:t>tazobactam</a:t>
            </a:r>
            <a:r>
              <a:rPr lang="en-US" sz="2000" dirty="0">
                <a:solidFill>
                  <a:srgbClr val="333333"/>
                </a:solidFill>
                <a:latin typeface="Open Sans"/>
              </a:rPr>
              <a:t> 4 g q 6 h, or </a:t>
            </a:r>
            <a:r>
              <a:rPr lang="en-US" sz="2000" dirty="0" err="1">
                <a:solidFill>
                  <a:srgbClr val="333333"/>
                </a:solidFill>
                <a:latin typeface="Open Sans"/>
              </a:rPr>
              <a:t>ticarcillin</a:t>
            </a:r>
            <a:r>
              <a:rPr lang="en-US" sz="2000" dirty="0">
                <a:solidFill>
                  <a:srgbClr val="333333"/>
                </a:solidFill>
                <a:latin typeface="Open Sans"/>
              </a:rPr>
              <a:t>/</a:t>
            </a:r>
            <a:r>
              <a:rPr lang="en-US" sz="2000" dirty="0" err="1">
                <a:solidFill>
                  <a:srgbClr val="333333"/>
                </a:solidFill>
                <a:latin typeface="Open Sans"/>
              </a:rPr>
              <a:t>clavulanate</a:t>
            </a:r>
            <a:r>
              <a:rPr lang="en-US" sz="2000" dirty="0">
                <a:solidFill>
                  <a:srgbClr val="333333"/>
                </a:solidFill>
                <a:latin typeface="Open Sans"/>
              </a:rPr>
              <a:t> 4 g q 6 h.</a:t>
            </a:r>
          </a:p>
          <a:p>
            <a:r>
              <a:rPr lang="en-US" sz="2000" dirty="0">
                <a:solidFill>
                  <a:srgbClr val="333333"/>
                </a:solidFill>
                <a:latin typeface="Open Sans"/>
              </a:rPr>
              <a:t>Cholecystectomy cures acute cholecystitis and relieves biliary pain. Early cholecystectomy is generally preferred, best done during the first 24 to 48 h in the following situations:</a:t>
            </a:r>
          </a:p>
          <a:p>
            <a:pPr>
              <a:buFont typeface="Arial" panose="020B0604020202020204" pitchFamily="34" charset="0"/>
              <a:buChar char="•"/>
            </a:pPr>
            <a:r>
              <a:rPr lang="en-US" sz="2000" dirty="0">
                <a:solidFill>
                  <a:srgbClr val="333333"/>
                </a:solidFill>
                <a:latin typeface="Open Sans"/>
              </a:rPr>
              <a:t>The diagnosis is clear and patients are at low surgical risk.</a:t>
            </a:r>
          </a:p>
          <a:p>
            <a:pPr>
              <a:buFont typeface="Arial" panose="020B0604020202020204" pitchFamily="34" charset="0"/>
              <a:buChar char="•"/>
            </a:pPr>
            <a:r>
              <a:rPr lang="en-US" sz="2000" dirty="0">
                <a:solidFill>
                  <a:srgbClr val="333333"/>
                </a:solidFill>
                <a:latin typeface="Open Sans"/>
              </a:rPr>
              <a:t>Patients are elderly or have diabetes and are thus at higher risk of infectious complications.</a:t>
            </a:r>
          </a:p>
          <a:p>
            <a:pPr>
              <a:buFont typeface="Arial" panose="020B0604020202020204" pitchFamily="34" charset="0"/>
              <a:buChar char="•"/>
            </a:pPr>
            <a:r>
              <a:rPr lang="en-US" sz="2000" dirty="0">
                <a:solidFill>
                  <a:srgbClr val="333333"/>
                </a:solidFill>
                <a:latin typeface="Open Sans"/>
              </a:rPr>
              <a:t>Patients have empyema, gangrene, perforation, or </a:t>
            </a:r>
            <a:r>
              <a:rPr lang="en-US" sz="2000" dirty="0" err="1">
                <a:solidFill>
                  <a:srgbClr val="333333"/>
                </a:solidFill>
                <a:latin typeface="Open Sans"/>
              </a:rPr>
              <a:t>acalculous</a:t>
            </a:r>
            <a:r>
              <a:rPr lang="en-US" sz="2000" dirty="0">
                <a:solidFill>
                  <a:srgbClr val="333333"/>
                </a:solidFill>
                <a:latin typeface="Open Sans"/>
              </a:rPr>
              <a:t> cholecystitis.</a:t>
            </a:r>
            <a:endParaRPr lang="en-US" sz="2000" b="0" i="0" dirty="0">
              <a:solidFill>
                <a:srgbClr val="333333"/>
              </a:solidFill>
              <a:effectLst/>
              <a:latin typeface="Open Sans"/>
            </a:endParaRPr>
          </a:p>
        </p:txBody>
      </p:sp>
    </p:spTree>
    <p:extLst>
      <p:ext uri="{BB962C8B-B14F-4D97-AF65-F5344CB8AC3E}">
        <p14:creationId xmlns:p14="http://schemas.microsoft.com/office/powerpoint/2010/main" val="712578312"/>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16</TotalTime>
  <Words>547</Words>
  <Application>Microsoft Office PowerPoint</Application>
  <PresentationFormat>Широкоэкранный</PresentationFormat>
  <Paragraphs>42</Paragraphs>
  <Slides>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Arial</vt:lpstr>
      <vt:lpstr>Calibri</vt:lpstr>
      <vt:lpstr>Century Gothic</vt:lpstr>
      <vt:lpstr>Open Sans</vt:lpstr>
      <vt:lpstr>Wingdings 3</vt:lpstr>
      <vt:lpstr>Легкий дым</vt:lpstr>
      <vt:lpstr>Acute Cholecystitis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Cholecystitis</dc:title>
  <dc:creator>RePack by Diakov</dc:creator>
  <cp:lastModifiedBy>RePack by Diakov</cp:lastModifiedBy>
  <cp:revision>2</cp:revision>
  <dcterms:created xsi:type="dcterms:W3CDTF">2016-05-11T04:28:18Z</dcterms:created>
  <dcterms:modified xsi:type="dcterms:W3CDTF">2016-05-11T04:44:52Z</dcterms:modified>
</cp:coreProperties>
</file>