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4" r:id="rId1"/>
  </p:sldMasterIdLst>
  <p:sldIdLst>
    <p:sldId id="256" r:id="rId2"/>
    <p:sldId id="258" r:id="rId3"/>
    <p:sldId id="259" r:id="rId4"/>
    <p:sldId id="263" r:id="rId5"/>
    <p:sldId id="261" r:id="rId6"/>
    <p:sldId id="262" r:id="rId7"/>
    <p:sldId id="260" r:id="rId8"/>
    <p:sldId id="264" r:id="rId9"/>
    <p:sldId id="265" r:id="rId10"/>
    <p:sldId id="266"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1707405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3998214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2011917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347261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685331" y="3051013"/>
            <a:ext cx="3829520" cy="2740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4629150" y="3051013"/>
            <a:ext cx="3829051" cy="2740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424578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3623497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3331552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ru-RU" smtClean="0"/>
              <a:t>Образец заголовка</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3314484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2886382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1169507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2922395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dirty="0"/>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77278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3730954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211954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5199061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15684348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15.03.2016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1370779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5B106E36-FD25-4E2D-B0AA-010F637433A0}" type="datetimeFigureOut">
              <a:rPr lang="ru-RU" smtClean="0"/>
              <a:pPr/>
              <a:t>15.03.2016</a:t>
            </a:fld>
            <a:endParaRPr lang="ru-RU" dirty="0"/>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ru-RU" dirty="0"/>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725C68B6-61C2-468F-89AB-4B9F7531AA68}" type="slidenum">
              <a:rPr lang="ru-RU" smtClean="0"/>
              <a:pPr/>
              <a:t>‹#›</a:t>
            </a:fld>
            <a:endParaRPr lang="ru-RU" dirty="0"/>
          </a:p>
        </p:txBody>
      </p:sp>
    </p:spTree>
    <p:extLst>
      <p:ext uri="{BB962C8B-B14F-4D97-AF65-F5344CB8AC3E}">
        <p14:creationId xmlns:p14="http://schemas.microsoft.com/office/powerpoint/2010/main" val="2355045019"/>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 id="2147483849" r:id="rId15"/>
    <p:sldLayoutId id="2147483850" r:id="rId16"/>
    <p:sldLayoutId id="2147483851"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2910" y="1714488"/>
            <a:ext cx="7772400" cy="1470025"/>
          </a:xfrm>
        </p:spPr>
        <p:txBody>
          <a:bodyPr>
            <a:normAutofit fontScale="90000"/>
          </a:bodyPr>
          <a:lstStyle/>
          <a:p>
            <a:r>
              <a:rPr lang="ru-RU" dirty="0" smtClean="0"/>
              <a:t> </a:t>
            </a:r>
            <a:br>
              <a:rPr lang="ru-RU" dirty="0" smtClean="0"/>
            </a:br>
            <a:r>
              <a:rPr lang="ru-RU" sz="2700" dirty="0" smtClean="0">
                <a:latin typeface="Times New Roman" pitchFamily="18" charset="0"/>
                <a:cs typeface="Times New Roman" pitchFamily="18" charset="0"/>
              </a:rPr>
              <a:t>Проектная работа на тему: </a:t>
            </a:r>
            <a:br>
              <a:rPr lang="ru-RU" sz="2700" dirty="0" smtClean="0">
                <a:latin typeface="Times New Roman" pitchFamily="18" charset="0"/>
                <a:cs typeface="Times New Roman" pitchFamily="18" charset="0"/>
              </a:rPr>
            </a:br>
            <a:r>
              <a:rPr lang="ru-RU" sz="2700" dirty="0" smtClean="0">
                <a:latin typeface="Times New Roman" pitchFamily="18" charset="0"/>
                <a:cs typeface="Times New Roman" pitchFamily="18" charset="0"/>
              </a:rPr>
              <a:t>«Расселение человека по Земле.»</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2915816" y="4614928"/>
            <a:ext cx="6472238" cy="2143140"/>
          </a:xfrm>
        </p:spPr>
        <p:txBody>
          <a:bodyPr>
            <a:noAutofit/>
          </a:bodyPr>
          <a:lstStyle/>
          <a:p>
            <a:r>
              <a:rPr lang="ru-RU" sz="1600" cap="none" dirty="0" smtClean="0">
                <a:solidFill>
                  <a:schemeClr val="tx1"/>
                </a:solidFill>
                <a:latin typeface="Times New Roman" pitchFamily="18" charset="0"/>
                <a:cs typeface="Times New Roman" pitchFamily="18" charset="0"/>
              </a:rPr>
              <a:t>                                    Выполнила: студентка 1 курса группы 6106-о</a:t>
            </a:r>
          </a:p>
          <a:p>
            <a:r>
              <a:rPr lang="ru-RU" sz="1600" cap="none" dirty="0" smtClean="0">
                <a:solidFill>
                  <a:schemeClr val="tx1"/>
                </a:solidFill>
                <a:latin typeface="Times New Roman" pitchFamily="18" charset="0"/>
                <a:cs typeface="Times New Roman" pitchFamily="18" charset="0"/>
              </a:rPr>
              <a:t>                            Вафина Зиля Замировна</a:t>
            </a:r>
          </a:p>
          <a:p>
            <a:r>
              <a:rPr lang="ru-RU" sz="1600" cap="none" dirty="0">
                <a:solidFill>
                  <a:schemeClr val="tx1"/>
                </a:solidFill>
                <a:latin typeface="Times New Roman" pitchFamily="18" charset="0"/>
                <a:cs typeface="Times New Roman" pitchFamily="18" charset="0"/>
              </a:rPr>
              <a:t> </a:t>
            </a:r>
            <a:r>
              <a:rPr lang="ru-RU" sz="1600" cap="none" dirty="0" smtClean="0">
                <a:solidFill>
                  <a:schemeClr val="tx1"/>
                </a:solidFill>
                <a:latin typeface="Times New Roman" pitchFamily="18" charset="0"/>
                <a:cs typeface="Times New Roman" pitchFamily="18" charset="0"/>
              </a:rPr>
              <a:t>                                           Проверил: преподаватель биологии</a:t>
            </a:r>
          </a:p>
          <a:p>
            <a:r>
              <a:rPr lang="ru-RU" sz="1600" cap="none" dirty="0" smtClean="0">
                <a:solidFill>
                  <a:schemeClr val="tx1"/>
                </a:solidFill>
                <a:latin typeface="Times New Roman" pitchFamily="18" charset="0"/>
                <a:cs typeface="Times New Roman" pitchFamily="18" charset="0"/>
              </a:rPr>
              <a:t>                                              Егоров Максим Игоревич</a:t>
            </a:r>
            <a:endParaRPr lang="ru-RU" sz="1600" cap="none" dirty="0">
              <a:solidFill>
                <a:schemeClr val="tx1"/>
              </a:solidFill>
              <a:latin typeface="Times New Roman" pitchFamily="18" charset="0"/>
              <a:cs typeface="Times New Roman" pitchFamily="18" charset="0"/>
            </a:endParaRPr>
          </a:p>
        </p:txBody>
      </p:sp>
      <p:sp>
        <p:nvSpPr>
          <p:cNvPr id="6145" name="Rectangle 1"/>
          <p:cNvSpPr>
            <a:spLocks noChangeArrowheads="1"/>
          </p:cNvSpPr>
          <p:nvPr/>
        </p:nvSpPr>
        <p:spPr bwMode="auto">
          <a:xfrm>
            <a:off x="3541969" y="6357958"/>
            <a:ext cx="1782603"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Казань, 2016 г.</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3"/>
          </p:nvPr>
        </p:nvSpPr>
        <p:spPr>
          <a:xfrm>
            <a:off x="428596" y="1000108"/>
            <a:ext cx="8229600" cy="4643470"/>
          </a:xfrm>
        </p:spPr>
        <p:txBody>
          <a:bodyPr>
            <a:normAutofit/>
          </a:bodyPr>
          <a:lstStyle/>
          <a:p>
            <a:r>
              <a:rPr lang="ru-RU" sz="1600" cap="small" dirty="0" smtClean="0"/>
              <a:t>Введение</a:t>
            </a:r>
          </a:p>
          <a:p>
            <a:pPr marL="0" indent="0">
              <a:buNone/>
            </a:pPr>
            <a:r>
              <a:rPr lang="ru-RU" sz="1600" cap="none" dirty="0" smtClean="0">
                <a:latin typeface="Times New Roman" panose="02020603050405020304" pitchFamily="18" charset="0"/>
                <a:cs typeface="Times New Roman" panose="02020603050405020304" pitchFamily="18" charset="0"/>
              </a:rPr>
              <a:t>Расселение </a:t>
            </a:r>
            <a:r>
              <a:rPr lang="ru-RU" sz="1600" cap="none" dirty="0">
                <a:latin typeface="Times New Roman" panose="02020603050405020304" pitchFamily="18" charset="0"/>
                <a:cs typeface="Times New Roman" panose="02020603050405020304" pitchFamily="18" charset="0"/>
              </a:rPr>
              <a:t>человека по земле началось около 80 000 </a:t>
            </a:r>
            <a:r>
              <a:rPr lang="ru-RU" sz="1600" cap="none">
                <a:latin typeface="Times New Roman" panose="02020603050405020304" pitchFamily="18" charset="0"/>
                <a:cs typeface="Times New Roman" panose="02020603050405020304" pitchFamily="18" charset="0"/>
              </a:rPr>
              <a:t>лет </a:t>
            </a:r>
            <a:r>
              <a:rPr lang="ru-RU" sz="1600" cap="none" smtClean="0">
                <a:latin typeface="Times New Roman" panose="02020603050405020304" pitchFamily="18" charset="0"/>
                <a:cs typeface="Times New Roman" panose="02020603050405020304" pitchFamily="18" charset="0"/>
              </a:rPr>
              <a:t>назад.</a:t>
            </a:r>
            <a:endParaRPr lang="ru-RU" sz="1600" cap="none" dirty="0">
              <a:latin typeface="Times New Roman" panose="02020603050405020304" pitchFamily="18" charset="0"/>
              <a:cs typeface="Times New Roman" panose="02020603050405020304" pitchFamily="18" charset="0"/>
            </a:endParaRPr>
          </a:p>
          <a:p>
            <a:pPr marL="0" indent="0">
              <a:buNone/>
            </a:pPr>
            <a:r>
              <a:rPr lang="ru-RU" sz="1600" cap="none" dirty="0">
                <a:latin typeface="Times New Roman" panose="02020603050405020304" pitchFamily="18" charset="0"/>
                <a:cs typeface="Times New Roman" panose="02020603050405020304" pitchFamily="18" charset="0"/>
              </a:rPr>
              <a:t>Расселение человека по Земле привело к возникновению многочисленных человеческих популяций, которые были уже слишком удалены друг от друга, чтобы взаимодействовать между собой. Естественный отбор и приспособляемость привели к возникновению трёх больших человеческих рас — европеоидной, монголоидной и негроидной</a:t>
            </a:r>
          </a:p>
          <a:p>
            <a:endParaRPr lang="ru-RU" sz="1700" cap="small"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3"/>
          </p:nvPr>
        </p:nvSpPr>
        <p:spPr>
          <a:xfrm>
            <a:off x="428596" y="71414"/>
            <a:ext cx="8229600" cy="6165898"/>
          </a:xfrm>
        </p:spPr>
        <p:txBody>
          <a:bodyPr>
            <a:normAutofit/>
          </a:bodyPr>
          <a:lstStyle/>
          <a:p>
            <a:pPr>
              <a:buNone/>
            </a:pPr>
            <a:r>
              <a:rPr lang="ru-RU" dirty="0" smtClean="0"/>
              <a:t>                                      </a:t>
            </a:r>
          </a:p>
          <a:p>
            <a:pPr>
              <a:buNone/>
            </a:pPr>
            <a:endParaRPr lang="ru-RU" dirty="0"/>
          </a:p>
          <a:p>
            <a:pPr>
              <a:buNone/>
            </a:pPr>
            <a:endParaRPr lang="ru-RU" dirty="0" smtClean="0"/>
          </a:p>
          <a:p>
            <a:pPr>
              <a:buNone/>
            </a:pPr>
            <a:r>
              <a:rPr lang="ru-RU" sz="1600" dirty="0" smtClean="0"/>
              <a:t> </a:t>
            </a:r>
            <a:r>
              <a:rPr lang="en-US" sz="1600" cap="none" dirty="0" smtClean="0">
                <a:latin typeface="Times New Roman" pitchFamily="18" charset="0"/>
                <a:cs typeface="Times New Roman" pitchFamily="18" charset="0"/>
              </a:rPr>
              <a:t>Homo </a:t>
            </a:r>
            <a:r>
              <a:rPr lang="en-US" sz="1600" cap="none" dirty="0">
                <a:latin typeface="Times New Roman" pitchFamily="18" charset="0"/>
                <a:cs typeface="Times New Roman" pitchFamily="18" charset="0"/>
              </a:rPr>
              <a:t>sapiens </a:t>
            </a:r>
            <a:r>
              <a:rPr lang="ru-RU" sz="1600" cap="none" dirty="0">
                <a:latin typeface="Times New Roman" pitchFamily="18" charset="0"/>
                <a:cs typeface="Times New Roman" pitchFamily="18" charset="0"/>
              </a:rPr>
              <a:t>в </a:t>
            </a:r>
            <a:r>
              <a:rPr lang="ru-RU" sz="1600" cap="none" dirty="0" smtClean="0">
                <a:latin typeface="Times New Roman" pitchFamily="18" charset="0"/>
                <a:cs typeface="Times New Roman" pitchFamily="18" charset="0"/>
              </a:rPr>
              <a:t>Африке</a:t>
            </a:r>
          </a:p>
          <a:p>
            <a:pPr>
              <a:buNone/>
            </a:pPr>
            <a:r>
              <a:rPr lang="ru-RU" sz="1600" cap="none" dirty="0">
                <a:latin typeface="Times New Roman" panose="02020603050405020304" pitchFamily="18" charset="0"/>
                <a:cs typeface="Times New Roman" panose="02020603050405020304" pitchFamily="18" charset="0"/>
              </a:rPr>
              <a:t>Современный человек — homo sapiens начал заселять Землю около 80 000 лет назад. Нашему виду предшествовало множество предков, которые не дожили до сегодняшнего дня. По мнению подавляющего числа современных исследователей, нашей прародиной является Африка. К фактам, подтверждающим эту теорию прежде всего следует отнести палеонтологические находки на данной территории и данные генетики. Ни на одном другом материке мира, кроме Африки, не было обнаружено останков всех предковых форм современных людей. </a:t>
            </a:r>
            <a:endParaRPr lang="ru-RU" sz="1600" cap="none" dirty="0" smtClean="0">
              <a:latin typeface="Times New Roman" panose="02020603050405020304" pitchFamily="18" charset="0"/>
              <a:cs typeface="Times New Roman" panose="02020603050405020304" pitchFamily="18" charset="0"/>
            </a:endParaRPr>
          </a:p>
          <a:p>
            <a:pPr>
              <a:buNone/>
            </a:pPr>
            <a:r>
              <a:rPr lang="ru-RU" sz="1600" cap="none" dirty="0" smtClean="0">
                <a:latin typeface="Times New Roman" panose="02020603050405020304" pitchFamily="18" charset="0"/>
                <a:cs typeface="Times New Roman" panose="02020603050405020304" pitchFamily="18" charset="0"/>
              </a:rPr>
              <a:t>    Распространена </a:t>
            </a:r>
            <a:r>
              <a:rPr lang="ru-RU" sz="1600" cap="none" dirty="0">
                <a:latin typeface="Times New Roman" panose="02020603050405020304" pitchFamily="18" charset="0"/>
                <a:cs typeface="Times New Roman" panose="02020603050405020304" pitchFamily="18" charset="0"/>
              </a:rPr>
              <a:t>теория, связывающая вымирание остальных человеческих популяций, участвовавших в возможных более ранних миграциях, с катастрофическим извержением вулкана Тоба между 77 000 и 69 000 лет назад.</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quarter" idx="13"/>
          </p:nvPr>
        </p:nvSpPr>
        <p:spPr>
          <a:xfrm>
            <a:off x="539552" y="1916832"/>
            <a:ext cx="8206680" cy="5458544"/>
          </a:xfrm>
        </p:spPr>
        <p:txBody>
          <a:bodyPr>
            <a:normAutofit/>
          </a:bodyPr>
          <a:lstStyle/>
          <a:p>
            <a:r>
              <a:rPr lang="ru-RU" sz="1600" cap="none" dirty="0">
                <a:latin typeface="Times New Roman" panose="02020603050405020304" pitchFamily="18" charset="0"/>
                <a:cs typeface="Times New Roman" panose="02020603050405020304" pitchFamily="18" charset="0"/>
              </a:rPr>
              <a:t>Расселение Homo sapiens в </a:t>
            </a:r>
            <a:r>
              <a:rPr lang="ru-RU" sz="1600" cap="none" dirty="0" smtClean="0">
                <a:latin typeface="Times New Roman" panose="02020603050405020304" pitchFamily="18" charset="0"/>
                <a:cs typeface="Times New Roman" panose="02020603050405020304" pitchFamily="18" charset="0"/>
              </a:rPr>
              <a:t>Европе</a:t>
            </a:r>
          </a:p>
          <a:p>
            <a:r>
              <a:rPr lang="ru-RU" sz="1600" cap="none" dirty="0">
                <a:latin typeface="Times New Roman" panose="02020603050405020304" pitchFamily="18" charset="0"/>
                <a:cs typeface="Times New Roman" panose="02020603050405020304" pitchFamily="18" charset="0"/>
              </a:rPr>
              <a:t>Полагают, что в Европу Homo sapiens пришёл из Средней Азии и с Ближнего Востока не ранее, чем 45 тыс. лет назад, и её освоение заняло не менее 15 тыс. лет. Обитавшие здесь неандертальцы были постепенно вытеснены на запад. В противостоянии с коренными обитателями, которые жили в Европе 200 тыс. лет, известных как кроманьонцы, были более совершенная технология и средства коммуникации, то есть развитый язык. Неандертальцы, хотя и лучше приспособленные к холодному климату и более сильные физически, в конце концов вынуждены были искать последнего убежища на Пиренейском полуострове. Последняя известная науке популяция неандертальцев обитала в пещерах на северном берегу Гибралтарского пролива 24-30 тыс. лет назад.</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88" y="357166"/>
            <a:ext cx="6729402" cy="1071570"/>
          </a:xfrm>
        </p:spPr>
        <p:txBody>
          <a:bodyPr>
            <a:normAutofit/>
          </a:bodyPr>
          <a:lstStyle/>
          <a:p>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endParaRPr lang="ru-RU" sz="2400" dirty="0">
              <a:latin typeface="Times New Roman" pitchFamily="18" charset="0"/>
              <a:cs typeface="Times New Roman" pitchFamily="18" charset="0"/>
            </a:endParaRPr>
          </a:p>
        </p:txBody>
      </p:sp>
      <p:sp>
        <p:nvSpPr>
          <p:cNvPr id="3" name="Содержимое 2"/>
          <p:cNvSpPr>
            <a:spLocks noGrp="1"/>
          </p:cNvSpPr>
          <p:nvPr>
            <p:ph sz="quarter" idx="13"/>
          </p:nvPr>
        </p:nvSpPr>
        <p:spPr>
          <a:xfrm>
            <a:off x="251520" y="476672"/>
            <a:ext cx="8568952" cy="6192688"/>
          </a:xfrm>
        </p:spPr>
        <p:txBody>
          <a:bodyPr>
            <a:normAutofit/>
          </a:bodyPr>
          <a:lstStyle/>
          <a:p>
            <a:pPr lvl="0"/>
            <a:r>
              <a:rPr lang="ru-RU" dirty="0"/>
              <a:t>Другая часть людей из Сунды направились на северо-восток, в Китай, где оставила цепь древних береговых стоянок. Кроме того, их потомки, ныне населяющие Индию, Китай, Индокитай, Японию и другие регионы получили от своих предков митохондриальный гаплотип М. Одновременно часть людей, обитавших на Ближнем Востоке, продвигалась в Среднюю Азию, Сибирь и на Дальний Восток. </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3"/>
          </p:nvPr>
        </p:nvSpPr>
        <p:spPr>
          <a:xfrm>
            <a:off x="251520" y="1772816"/>
            <a:ext cx="8643998" cy="6072230"/>
          </a:xfrm>
        </p:spPr>
        <p:txBody>
          <a:bodyPr>
            <a:normAutofit/>
          </a:bodyPr>
          <a:lstStyle/>
          <a:p>
            <a:pPr algn="just">
              <a:buNone/>
            </a:pPr>
            <a:r>
              <a:rPr lang="ru-RU" sz="3700" dirty="0"/>
              <a:t> </a:t>
            </a:r>
            <a:r>
              <a:rPr lang="ru-RU" sz="1600" cap="none" dirty="0">
                <a:latin typeface="Times New Roman" panose="02020603050405020304" pitchFamily="18" charset="0"/>
                <a:cs typeface="Times New Roman" panose="02020603050405020304" pitchFamily="18" charset="0"/>
              </a:rPr>
              <a:t>Появление Homo sapiens </a:t>
            </a:r>
            <a:r>
              <a:rPr lang="ru-RU" sz="1600" cap="none" dirty="0" smtClean="0">
                <a:latin typeface="Times New Roman" panose="02020603050405020304" pitchFamily="18" charset="0"/>
                <a:cs typeface="Times New Roman" panose="02020603050405020304" pitchFamily="18" charset="0"/>
              </a:rPr>
              <a:t>в </a:t>
            </a:r>
            <a:r>
              <a:rPr lang="ru-RU" sz="1600" cap="none" dirty="0">
                <a:latin typeface="Times New Roman" panose="02020603050405020304" pitchFamily="18" charset="0"/>
                <a:cs typeface="Times New Roman" panose="02020603050405020304" pitchFamily="18" charset="0"/>
              </a:rPr>
              <a:t>Америке</a:t>
            </a:r>
            <a:r>
              <a:rPr lang="ru-RU" sz="1600" cap="none" dirty="0" smtClean="0">
                <a:latin typeface="Times New Roman" panose="02020603050405020304" pitchFamily="18" charset="0"/>
                <a:cs typeface="Times New Roman" panose="02020603050405020304" pitchFamily="18" charset="0"/>
              </a:rPr>
              <a:t>.</a:t>
            </a:r>
          </a:p>
          <a:p>
            <a:pPr algn="just">
              <a:buNone/>
            </a:pPr>
            <a:r>
              <a:rPr lang="ru-RU" sz="1600" cap="none" dirty="0">
                <a:latin typeface="Times New Roman" panose="02020603050405020304" pitchFamily="18" charset="0"/>
                <a:cs typeface="Times New Roman" panose="02020603050405020304" pitchFamily="18" charset="0"/>
              </a:rPr>
              <a:t>Америка была впервые заселена потомками небольшой группы людей, проникших из Азии через Аляску. Сроки их проникновения остаются неясными, но все оценки указывают на последнюю ледниковую эпоху, когда уровень моря был ниже современного и Сибирь соединялась с Аляской массивом суши, получившим название </a:t>
            </a:r>
            <a:r>
              <a:rPr lang="ru-RU" sz="1600" cap="none" dirty="0" smtClean="0">
                <a:latin typeface="Times New Roman" panose="02020603050405020304" pitchFamily="18" charset="0"/>
                <a:cs typeface="Times New Roman" panose="02020603050405020304" pitchFamily="18" charset="0"/>
              </a:rPr>
              <a:t>Берингия.</a:t>
            </a:r>
          </a:p>
          <a:p>
            <a:pPr algn="just">
              <a:buNone/>
            </a:pPr>
            <a:r>
              <a:rPr lang="ru-RU" sz="1600" cap="none" dirty="0">
                <a:latin typeface="Times New Roman" panose="02020603050405020304" pitchFamily="18" charset="0"/>
                <a:cs typeface="Times New Roman" panose="02020603050405020304" pitchFamily="18" charset="0"/>
              </a:rPr>
              <a:t> </a:t>
            </a:r>
            <a:r>
              <a:rPr lang="ru-RU" sz="1600" cap="none" dirty="0" smtClean="0">
                <a:latin typeface="Times New Roman" panose="02020603050405020304" pitchFamily="18" charset="0"/>
                <a:cs typeface="Times New Roman" panose="02020603050405020304" pitchFamily="18" charset="0"/>
              </a:rPr>
              <a:t>  Никаких </a:t>
            </a:r>
            <a:r>
              <a:rPr lang="ru-RU" sz="1600" cap="none" dirty="0">
                <a:latin typeface="Times New Roman" panose="02020603050405020304" pitchFamily="18" charset="0"/>
                <a:cs typeface="Times New Roman" panose="02020603050405020304" pitchFamily="18" charset="0"/>
              </a:rPr>
              <a:t>следов позднейшей истории палеоиндейцев не обнаруживается, поэтому мы не знаем, насколько они смешались с позднейшими переселенцами</a:t>
            </a:r>
            <a:r>
              <a:rPr lang="ru-RU" sz="1600" cap="none" dirty="0" smtClean="0">
                <a:latin typeface="Times New Roman" panose="02020603050405020304" pitchFamily="18" charset="0"/>
                <a:cs typeface="Times New Roman" panose="02020603050405020304" pitchFamily="18" charset="0"/>
              </a:rPr>
              <a:t>.. </a:t>
            </a:r>
            <a:endParaRPr lang="ru-RU" sz="1600" cap="none"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85720" y="428604"/>
            <a:ext cx="8643998" cy="3323987"/>
          </a:xfrm>
          <a:prstGeom prst="rect">
            <a:avLst/>
          </a:prstGeom>
        </p:spPr>
        <p:txBody>
          <a:bodyPr wrap="square">
            <a:spAutoFit/>
          </a:bodyPr>
          <a:lstStyle/>
          <a:p>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endParaRPr lang="ru-RU" sz="2400" dirty="0" smtClean="0">
              <a:latin typeface="Times New Roman" pitchFamily="18" charset="0"/>
              <a:cs typeface="Times New Roman" pitchFamily="18" charset="0"/>
            </a:endParaRPr>
          </a:p>
          <a:p>
            <a:endParaRPr lang="ru-RU" sz="2400" dirty="0" smtClean="0">
              <a:latin typeface="Times New Roman" pitchFamily="18" charset="0"/>
              <a:cs typeface="Times New Roman" pitchFamily="18" charset="0"/>
            </a:endParaRPr>
          </a:p>
          <a:p>
            <a:endParaRPr lang="ru-RU" sz="2400" dirty="0" smtClean="0">
              <a:latin typeface="Times New Roman" pitchFamily="18" charset="0"/>
              <a:cs typeface="Times New Roman" pitchFamily="18" charset="0"/>
            </a:endParaRPr>
          </a:p>
          <a:p>
            <a:endParaRPr lang="ru-RU" sz="2400" dirty="0" smtClean="0">
              <a:latin typeface="Times New Roman" pitchFamily="18" charset="0"/>
              <a:cs typeface="Times New Roman" pitchFamily="18" charset="0"/>
            </a:endParaRPr>
          </a:p>
          <a:p>
            <a:endParaRPr lang="ru-RU" sz="2400" dirty="0" smtClean="0">
              <a:latin typeface="Times New Roman" pitchFamily="18" charset="0"/>
              <a:cs typeface="Times New Roman" pitchFamily="18" charset="0"/>
            </a:endParaRPr>
          </a:p>
          <a:p>
            <a:endParaRPr lang="ru-RU" sz="2400" dirty="0" smtClean="0">
              <a:latin typeface="Times New Roman" pitchFamily="18" charset="0"/>
              <a:cs typeface="Times New Roman" pitchFamily="18" charset="0"/>
            </a:endParaRPr>
          </a:p>
          <a:p>
            <a:r>
              <a:rPr lang="ru-RU" dirty="0" smtClean="0"/>
              <a:t/>
            </a:r>
            <a:br>
              <a:rPr lang="ru-RU" dirty="0" smtClean="0"/>
            </a:br>
            <a:endParaRPr lang="ru-RU" dirty="0"/>
          </a:p>
        </p:txBody>
      </p:sp>
      <p:sp>
        <p:nvSpPr>
          <p:cNvPr id="2" name="Прямоугольник 1"/>
          <p:cNvSpPr/>
          <p:nvPr/>
        </p:nvSpPr>
        <p:spPr>
          <a:xfrm>
            <a:off x="395536" y="332656"/>
            <a:ext cx="8352928" cy="6463308"/>
          </a:xfrm>
          <a:prstGeom prst="rect">
            <a:avLst/>
          </a:prstGeom>
        </p:spPr>
        <p:txBody>
          <a:bodyPr wrap="square">
            <a:spAutoFit/>
          </a:bodyPr>
          <a:lstStyle/>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p:txBody>
      </p:sp>
      <p:sp>
        <p:nvSpPr>
          <p:cNvPr id="3" name="Прямоугольник 2"/>
          <p:cNvSpPr/>
          <p:nvPr/>
        </p:nvSpPr>
        <p:spPr>
          <a:xfrm>
            <a:off x="1981091" y="105438"/>
            <a:ext cx="4572000" cy="646331"/>
          </a:xfrm>
          <a:prstGeom prst="rect">
            <a:avLst/>
          </a:prstGeom>
        </p:spPr>
        <p:txBody>
          <a:bodyPr>
            <a:spAutoFit/>
          </a:bodyPr>
          <a:lstStyle/>
          <a:p>
            <a:r>
              <a:rPr lang="ru-RU" dirty="0">
                <a:latin typeface="Times New Roman" panose="02020603050405020304" pitchFamily="18" charset="0"/>
                <a:cs typeface="Times New Roman" panose="02020603050405020304" pitchFamily="18" charset="0"/>
              </a:rPr>
              <a:t>Расселение Homo sapiens в Азии и Австралии</a:t>
            </a:r>
            <a:r>
              <a:rPr lang="ru-RU" dirty="0"/>
              <a:t>.</a:t>
            </a:r>
          </a:p>
        </p:txBody>
      </p:sp>
      <p:sp>
        <p:nvSpPr>
          <p:cNvPr id="4" name="Прямоугольник 3"/>
          <p:cNvSpPr/>
          <p:nvPr/>
        </p:nvSpPr>
        <p:spPr>
          <a:xfrm>
            <a:off x="375657" y="2111641"/>
            <a:ext cx="8462744" cy="3046988"/>
          </a:xfrm>
          <a:prstGeom prst="rect">
            <a:avLst/>
          </a:prstGeom>
        </p:spPr>
        <p:txBody>
          <a:bodyPr wrap="square">
            <a:spAutoFit/>
          </a:bodyPr>
          <a:lstStyle/>
          <a:p>
            <a:r>
              <a:rPr lang="ru-RU" sz="1600" dirty="0" smtClean="0">
                <a:latin typeface="Times New Roman" panose="02020603050405020304" pitchFamily="18" charset="0"/>
                <a:cs typeface="Times New Roman" panose="02020603050405020304" pitchFamily="18" charset="0"/>
              </a:rPr>
              <a:t>Некоторые остались </a:t>
            </a:r>
            <a:r>
              <a:rPr lang="ru-RU" sz="1600" dirty="0">
                <a:latin typeface="Times New Roman" panose="02020603050405020304" pitchFamily="18" charset="0"/>
                <a:cs typeface="Times New Roman" panose="02020603050405020304" pitchFamily="18" charset="0"/>
              </a:rPr>
              <a:t>в восточной Африке и позже начали расселяться в Евразию. Предполагается, что небольшая группа этих людей около 70 тыс. лет назад, когда началась последняя ледниковая эпоха, и уровень моря опускался, пересекла Красное море и поселилась в Аравии. </a:t>
            </a:r>
            <a:r>
              <a:rPr lang="ru-RU" sz="1600" dirty="0" smtClean="0">
                <a:latin typeface="Times New Roman" panose="02020603050405020304" pitchFamily="18" charset="0"/>
                <a:cs typeface="Times New Roman" panose="02020603050405020304" pitchFamily="18" charset="0"/>
              </a:rPr>
              <a:t>Судя </a:t>
            </a:r>
            <a:r>
              <a:rPr lang="ru-RU" sz="1600" dirty="0">
                <a:latin typeface="Times New Roman" panose="02020603050405020304" pitchFamily="18" charset="0"/>
                <a:cs typeface="Times New Roman" panose="02020603050405020304" pitchFamily="18" charset="0"/>
              </a:rPr>
              <a:t>по ископаемым останкам, значительную часть рациона переселенцев составляли моллюски, обитающие на мелководье. Поэтому они должны были хорошо плавать, возможно, имели какие-то плавательные средства и были заинтересованы в поиске новых береговых отмелей.</a:t>
            </a:r>
          </a:p>
          <a:p>
            <a:r>
              <a:rPr lang="ru-RU" sz="1600" dirty="0">
                <a:latin typeface="Times New Roman" panose="02020603050405020304" pitchFamily="18" charset="0"/>
                <a:cs typeface="Times New Roman" panose="02020603050405020304" pitchFamily="18" charset="0"/>
              </a:rPr>
              <a:t>Согласно теории прибрежных миграций, человек первоначально расселялся из Африки на восток вдоль побережья</a:t>
            </a:r>
          </a:p>
          <a:p>
            <a:r>
              <a:rPr lang="ru-RU" sz="1600" dirty="0">
                <a:latin typeface="Times New Roman" panose="02020603050405020304" pitchFamily="18" charset="0"/>
                <a:cs typeface="Times New Roman" panose="02020603050405020304" pitchFamily="18" charset="0"/>
              </a:rPr>
              <a:t>Такое береговое расселение в дальнейшем привело людей, подобных современным негритосам или прото-австралоидам, в Персидский залив и Индию, затем на Андаманские острова и в Индонезию, а через 25 тыс</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0"/>
            <a:ext cx="8496944" cy="6453336"/>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3"/>
          </p:nvPr>
        </p:nvSpPr>
        <p:spPr>
          <a:xfrm>
            <a:off x="467544" y="332656"/>
            <a:ext cx="8229600" cy="4525963"/>
          </a:xfrm>
        </p:spPr>
        <p:txBody>
          <a:bodyPr>
            <a:noAutofit/>
          </a:bodyPr>
          <a:lstStyle/>
          <a:p>
            <a:pPr algn="just">
              <a:buNone/>
            </a:pPr>
            <a:r>
              <a:rPr lang="ru-RU" sz="2400"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sp>
        <p:nvSpPr>
          <p:cNvPr id="2" name="Прямоугольник 1"/>
          <p:cNvSpPr/>
          <p:nvPr/>
        </p:nvSpPr>
        <p:spPr>
          <a:xfrm>
            <a:off x="3203848" y="345998"/>
            <a:ext cx="7056784" cy="400110"/>
          </a:xfrm>
          <a:prstGeom prst="rect">
            <a:avLst/>
          </a:prstGeom>
        </p:spPr>
        <p:txBody>
          <a:bodyPr wrap="square">
            <a:spAutoFit/>
          </a:bodyPr>
          <a:lstStyle/>
          <a:p>
            <a:r>
              <a:rPr lang="ru-RU" sz="2000" dirty="0"/>
              <a:t>Заключение.</a:t>
            </a:r>
          </a:p>
        </p:txBody>
      </p:sp>
      <p:sp>
        <p:nvSpPr>
          <p:cNvPr id="4" name="Прямоугольник 3"/>
          <p:cNvSpPr/>
          <p:nvPr/>
        </p:nvSpPr>
        <p:spPr>
          <a:xfrm>
            <a:off x="488819" y="1052736"/>
            <a:ext cx="8229600" cy="5078313"/>
          </a:xfrm>
          <a:prstGeom prst="rect">
            <a:avLst/>
          </a:prstGeom>
        </p:spPr>
        <p:txBody>
          <a:bodyPr wrap="square">
            <a:spAutoFit/>
          </a:bodyPr>
          <a:lstStyle/>
          <a:p>
            <a:r>
              <a:rPr lang="ru-RU" dirty="0">
                <a:latin typeface="Times New Roman" panose="02020603050405020304" pitchFamily="18" charset="0"/>
                <a:cs typeface="Times New Roman" panose="02020603050405020304" pitchFamily="18" charset="0"/>
              </a:rPr>
              <a:t>Причиной миграции могут быть "выталкивающие" факторы (например, экологические катастрофы, политические мотивы) и "притягивающие" факторы (например, лучшие экономические перспективы или политическая защита в местах переселения).</a:t>
            </a:r>
          </a:p>
          <a:p>
            <a:r>
              <a:rPr lang="ru-RU" dirty="0">
                <a:latin typeface="Times New Roman" panose="02020603050405020304" pitchFamily="18" charset="0"/>
                <a:cs typeface="Times New Roman" panose="02020603050405020304" pitchFamily="18" charset="0"/>
              </a:rPr>
              <a:t>Современные миграции тесно связаны с уровнем развития производственных сил и специалисты отмечают, что степень подвижности населения отражает общий уровень развития страны, и именно потому миграция четко отслеживается в том числе и путем переписи населения. Относительные показатели миграции рассчитывается на 1000 человек населения.</a:t>
            </a:r>
          </a:p>
          <a:p>
            <a:r>
              <a:rPr lang="ru-RU" dirty="0">
                <a:latin typeface="Times New Roman" panose="02020603050405020304" pitchFamily="18" charset="0"/>
                <a:cs typeface="Times New Roman" panose="02020603050405020304" pitchFamily="18" charset="0"/>
              </a:rPr>
              <a:t>Раса древних гоминидов известный как неандертальцы, населенных большей частью в Центральной Азии, на Ближнем Востоке, недалеко от Восточной, Западной Сибири и Европы в течение последних 200 000 лет. Неандертальцы, вероятно, были адаптированы к холодным климатическим условиям в среде которую они населяли. Этих досовременных людей было мало, они сократилось в численности около 40 000 лет назад и исчезло около 27 000 лет назад. Первые останки современных людей (человек разумный разумный) датированы примерно 30000 до 40000 лет, кроме того они проживали в некоторых из тех же областей, что и Неандертальцы</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3"/>
          </p:nvPr>
        </p:nvSpPr>
        <p:spPr>
          <a:xfrm>
            <a:off x="357158" y="71414"/>
            <a:ext cx="8229600" cy="3357586"/>
          </a:xfrm>
        </p:spPr>
        <p:txBody>
          <a:bodyPr>
            <a:normAutofit/>
          </a:bodyPr>
          <a:lstStyle/>
          <a:p>
            <a:pPr algn="just">
              <a:buNone/>
            </a:pPr>
            <a:r>
              <a:rPr lang="en-US" sz="2400" dirty="0" smtClean="0">
                <a:latin typeface="Times New Roman" pitchFamily="18" charset="0"/>
                <a:cs typeface="Times New Roman" pitchFamily="18" charset="0"/>
              </a:rPr>
              <a:t>    </a:t>
            </a:r>
            <a:endParaRPr lang="ru-RU" dirty="0"/>
          </a:p>
        </p:txBody>
      </p:sp>
      <p:sp>
        <p:nvSpPr>
          <p:cNvPr id="2" name="Прямоугольник 1"/>
          <p:cNvSpPr/>
          <p:nvPr/>
        </p:nvSpPr>
        <p:spPr>
          <a:xfrm>
            <a:off x="611560" y="2240886"/>
            <a:ext cx="8208912" cy="861774"/>
          </a:xfrm>
          <a:prstGeom prst="rect">
            <a:avLst/>
          </a:prstGeom>
        </p:spPr>
        <p:txBody>
          <a:bodyPr wrap="square">
            <a:spAutoFit/>
          </a:bodyPr>
          <a:lstStyle/>
          <a:p>
            <a:r>
              <a:rPr lang="ru-RU" dirty="0"/>
              <a:t>. </a:t>
            </a:r>
            <a:r>
              <a:rPr lang="ru-RU" sz="1600" dirty="0">
                <a:latin typeface="Times New Roman" panose="02020603050405020304" pitchFamily="18" charset="0"/>
                <a:cs typeface="Times New Roman" panose="02020603050405020304" pitchFamily="18" charset="0"/>
              </a:rPr>
              <a:t>Из Африканской теории следует генетические доказательства, что современные люди возникло около 200 тысяч лет назад в Африке и распространялись наружу, заменяя коренное население неандертальцев и других гоминидов 27000 лет назад.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Капля">
  <a:themeElements>
    <a:clrScheme name="Капля">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Капля">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апля">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TM04033925[[fn=Капля]]</Template>
  <TotalTime>380</TotalTime>
  <Words>630</Words>
  <Application>Microsoft Office PowerPoint</Application>
  <PresentationFormat>Экран (4:3)</PresentationFormat>
  <Paragraphs>61</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Calibri</vt:lpstr>
      <vt:lpstr>Times New Roman</vt:lpstr>
      <vt:lpstr>Tw Cen MT</vt:lpstr>
      <vt:lpstr>Капля</vt:lpstr>
      <vt:lpstr>  Проектная работа на тему:  «Расселение человека по Земле.» </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Проектная работа на тему:  «Природные катастрофы. Причины и последствия»</dc:title>
  <dc:creator>User</dc:creator>
  <cp:lastModifiedBy>Зиля Вафина</cp:lastModifiedBy>
  <cp:revision>43</cp:revision>
  <dcterms:created xsi:type="dcterms:W3CDTF">2016-02-22T21:27:14Z</dcterms:created>
  <dcterms:modified xsi:type="dcterms:W3CDTF">2016-03-15T16:39:56Z</dcterms:modified>
</cp:coreProperties>
</file>