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78" r:id="rId4"/>
    <p:sldId id="257" r:id="rId5"/>
    <p:sldId id="258" r:id="rId6"/>
    <p:sldId id="260" r:id="rId7"/>
    <p:sldId id="261" r:id="rId8"/>
    <p:sldId id="264" r:id="rId9"/>
    <p:sldId id="265" r:id="rId10"/>
    <p:sldId id="266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19.05.2016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268760"/>
            <a:ext cx="7128792" cy="32403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Организация профилактической работы по предупреждению употребления ПАВ несовершеннолетними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Социальный педагог  Белецкая Л.С.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422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6496" cy="1102568"/>
          </a:xfrm>
        </p:spPr>
        <p:txBody>
          <a:bodyPr>
            <a:normAutofit fontScale="90000"/>
          </a:bodyPr>
          <a:lstStyle/>
          <a:p>
            <a:pPr lvl="0" algn="just" defTabSz="449263" fontAlgn="base"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/>
            </a:r>
            <a:br>
              <a:rPr lang="ru-RU" sz="18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</a:br>
            <a:r>
              <a:rPr lang="ru-RU" sz="22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Профилактика </a:t>
            </a:r>
            <a:r>
              <a:rPr lang="ru-RU" sz="22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(</a:t>
            </a:r>
            <a:r>
              <a:rPr lang="ru-RU" sz="2200" dirty="0" err="1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prophylaktikos</a:t>
            </a:r>
            <a:r>
              <a:rPr lang="ru-RU" sz="22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 — предохранительный) — термин, означающий комплекс различного рода мероприятий, направленных на предупреждение какого-либо явления и/или устранение факторов риска.</a:t>
            </a:r>
            <a:br>
              <a:rPr lang="ru-RU" sz="22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86536" cy="5069160"/>
          </a:xfrm>
        </p:spPr>
        <p:txBody>
          <a:bodyPr>
            <a:normAutofit/>
          </a:bodyPr>
          <a:lstStyle/>
          <a:p>
            <a:pPr marL="0" lvl="0" indent="0" algn="just" defTabSz="449263" fontAlgn="base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Позитивная профилактика </a:t>
            </a:r>
            <a:r>
              <a:rPr lang="ru-RU" sz="28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– это та форма работы, которая позволяет через развитие личности формировать установки на здоровый образ жизни, не "запугивая" детей и подростков. 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dirty="0">
              <a:solidFill>
                <a:srgbClr val="0B5395"/>
              </a:solidFill>
              <a:latin typeface="Times New Roman" pitchFamily="18" charset="0"/>
              <a:ea typeface="SimSun" pitchFamily="2" charset="-122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u="sng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Основной акцент позитивной профилактики </a:t>
            </a:r>
            <a:r>
              <a:rPr lang="ru-RU" sz="28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- развитие личностных качеств и социальных навыков подростков, обучение их новым формам поведения, формирование стрессоустойчивости, воспитание личности, способной самостоятельно и ответственно строить свою жизнь.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86981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02568"/>
          </a:xfrm>
        </p:spPr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24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Основная </a:t>
            </a:r>
            <a:r>
              <a:rPr lang="ru-RU" sz="27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цель профилактических мероприятий </a:t>
            </a:r>
            <a:r>
              <a:rPr lang="ru-RU" sz="27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– изменение поведения с рискованного на безопасное, полезное поведение.</a:t>
            </a:r>
            <a:br>
              <a:rPr lang="ru-RU" sz="27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/>
            </a:r>
            <a:b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141168"/>
          </a:xfrm>
        </p:spPr>
        <p:txBody>
          <a:bodyPr>
            <a:normAutofit/>
          </a:bodyPr>
          <a:lstStyle/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u="sng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Информация </a:t>
            </a:r>
            <a:r>
              <a:rPr lang="ru-RU" sz="2400" u="sng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в профилактической деятельности должна быть: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достоверной,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 -соответствующей реальности,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-полной,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доступной,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помещенной в нужном контексте,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-систематизированной,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-дозированной,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соответствующей ситуации в обществе,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-направленной на то, чтобы достичь максимальной заинтересованности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адресатов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602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Задумайтесь…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13176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По данным Государственного научного центра психиатрии и наркологии среди подростков от 14 до 18 лет: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  Спиртные напитки у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потребляют: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sz="3600" dirty="0"/>
              <a:t>    </a:t>
            </a:r>
            <a:r>
              <a:rPr lang="ru-RU" sz="3600" b="1" dirty="0">
                <a:solidFill>
                  <a:srgbClr val="FF0000"/>
                </a:solidFill>
              </a:rPr>
              <a:t>88%</a:t>
            </a:r>
            <a:r>
              <a:rPr lang="ru-RU" sz="3600" dirty="0"/>
              <a:t> 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мальчиков, </a:t>
            </a:r>
            <a:r>
              <a:rPr lang="ru-RU" sz="3600" b="1" dirty="0">
                <a:solidFill>
                  <a:srgbClr val="FF0000"/>
                </a:solidFill>
              </a:rPr>
              <a:t>93%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девочек;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/>
              <a:t>   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употребляли наркотические и токсические вещества, хотя бы один раз в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жизни: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sz="3600" dirty="0"/>
              <a:t>   </a:t>
            </a:r>
            <a:r>
              <a:rPr lang="ru-RU" sz="3600" b="1" dirty="0">
                <a:solidFill>
                  <a:srgbClr val="FF0000"/>
                </a:solidFill>
              </a:rPr>
              <a:t>56%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мальчиков, </a:t>
            </a:r>
            <a:r>
              <a:rPr lang="ru-RU" sz="3600" b="1" dirty="0">
                <a:solidFill>
                  <a:srgbClr val="FF0000"/>
                </a:solidFill>
              </a:rPr>
              <a:t>20%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девочек.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77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Психоактивные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вещества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/>
          <a:lstStyle/>
          <a:p>
            <a:pPr marL="0" indent="0" algn="just">
              <a:buNone/>
            </a:pP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Любое химическое вещество (или смесь) естественного или искусственного происхождения, которое влияет на функционирование центральной нервной системы, 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приводит 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изменению психического 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состояния.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40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Причины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658544" cy="5141168"/>
          </a:xfrm>
        </p:spPr>
        <p:txBody>
          <a:bodyPr>
            <a:normAutofit fontScale="92500" lnSpcReduction="10000"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Социально-экономическое неблагополучие семьи;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Неудовлетворенность жилищными условиями;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Безработность</a:t>
            </a: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 родителей;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Отсутствие в семье единых норм поведения;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Семейные конфликты;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Генетическая предрасположенность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None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    к употреблению алкоголя;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Неудачи в учебе;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Общение с наркозависимыми лицами;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Социальное окружение сверстников;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Косвенная реклама наркотиков в </a:t>
            </a:r>
            <a:r>
              <a:rPr lang="ru-RU" sz="2800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Интернете, </a:t>
            </a: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рок-музыке, видеофильмах.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18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Факторы, способствующие</a:t>
            </a:r>
            <a:b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</a:br>
            <a: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приобщению к ПАВ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184576"/>
          </a:xfrm>
        </p:spPr>
        <p:txBody>
          <a:bodyPr>
            <a:norm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Подражание старшим и авторитетным сверстникам;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Неустойчивость характера;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Протестные реакции «назло»;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Любопытство;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Подчинение угрозам;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Агрессивность;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Отсутствие </a:t>
            </a:r>
            <a:r>
              <a:rPr lang="ru-RU" sz="3200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интересов.</a:t>
            </a:r>
            <a:endParaRPr lang="ru-RU" sz="3200" kern="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74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 defTabSz="449263" fontAlgn="base"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Основные направления работы по профилактике: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141168"/>
          </a:xfrm>
        </p:spPr>
        <p:txBody>
          <a:bodyPr>
            <a:normAutofit/>
          </a:bodyPr>
          <a:lstStyle/>
          <a:p>
            <a:pPr marL="342900" lvl="0" indent="-342900" algn="just" defTabSz="4492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1.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с детьми;</a:t>
            </a:r>
          </a:p>
          <a:p>
            <a:pPr marL="342900" lvl="0" indent="-342900" algn="just" defTabSz="4492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2.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с родителями.</a:t>
            </a:r>
            <a:endParaRPr lang="ru-RU" sz="4400" dirty="0">
              <a:solidFill>
                <a:srgbClr val="0070C0"/>
              </a:solidFill>
              <a:latin typeface="Constantia" pitchFamily="18" charset="0"/>
              <a:ea typeface="SimSun" pitchFamily="2" charset="-122"/>
            </a:endParaRPr>
          </a:p>
          <a:p>
            <a:endParaRPr lang="ru-RU" sz="4400" dirty="0"/>
          </a:p>
        </p:txBody>
      </p:sp>
      <p:pic>
        <p:nvPicPr>
          <p:cNvPr id="8" name="Содержимое 7" descr="IMG_20160312_1016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3016"/>
            <a:ext cx="3635896" cy="3284985"/>
          </a:xfrm>
          <a:prstGeom prst="rect">
            <a:avLst/>
          </a:prstGeom>
        </p:spPr>
      </p:pic>
      <p:pic>
        <p:nvPicPr>
          <p:cNvPr id="9" name="Содержимое 3" descr="CAM009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3573017"/>
            <a:ext cx="3960440" cy="3284984"/>
          </a:xfrm>
          <a:prstGeom prst="rect">
            <a:avLst/>
          </a:prstGeom>
        </p:spPr>
      </p:pic>
      <p:pic>
        <p:nvPicPr>
          <p:cNvPr id="10" name="Содержимое 15" descr="CAM003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9" y="3537013"/>
            <a:ext cx="3779912" cy="332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84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608112"/>
          </a:xfrm>
        </p:spPr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 детьми: </a:t>
            </a:r>
            <a:r>
              <a:rPr lang="ru-RU" sz="2400" dirty="0">
                <a:solidFill>
                  <a:srgbClr val="002060"/>
                </a:solidFill>
                <a:latin typeface="Constantia" pitchFamily="18" charset="0"/>
                <a:ea typeface="SimSun" pitchFamily="2" charset="-122"/>
                <a:cs typeface="+mn-cs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Constantia" pitchFamily="18" charset="0"/>
                <a:ea typeface="SimSun" pitchFamily="2" charset="-122"/>
                <a:cs typeface="+mn-cs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 noChangeArrowheads="1"/>
          </p:cNvSpPr>
          <p:nvPr>
            <p:ph idx="1"/>
          </p:nvPr>
        </p:nvSpPr>
        <p:spPr bwMode="auto">
          <a:xfrm>
            <a:off x="179512" y="1556792"/>
            <a:ext cx="2880320" cy="5211514"/>
          </a:xfrm>
          <a:prstGeom prst="rect">
            <a:avLst/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lvl="0" indent="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1800" i="1" u="sng" dirty="0">
                <a:solidFill>
                  <a:srgbClr val="00000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Воспитательная работа 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— </a:t>
            </a:r>
          </a:p>
          <a:p>
            <a:pPr marL="0" lvl="0" indent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endParaRPr lang="ru-RU" sz="1800" dirty="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lvl="0" indent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повышение культурного уровня, организация разумного использования досуга школьников, развитие сети кружков и факультативов,</a:t>
            </a:r>
            <a:endParaRPr lang="ru-RU" sz="1050" dirty="0">
              <a:solidFill>
                <a:srgbClr val="000000"/>
              </a:solidFill>
              <a:latin typeface="Constantia" pitchFamily="18" charset="0"/>
              <a:ea typeface="SimSun" pitchFamily="2" charset="-122"/>
            </a:endParaRPr>
          </a:p>
          <a:p>
            <a:pPr marL="0" lvl="0" indent="0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развитие сети дополнительного образования,  расширение сети спортивных секций. </a:t>
            </a:r>
            <a:endParaRPr lang="ru-RU" sz="2400" dirty="0">
              <a:solidFill>
                <a:srgbClr val="000000"/>
              </a:solidFill>
              <a:latin typeface="Constantia" pitchFamily="18" charset="0"/>
              <a:ea typeface="SimSun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203848" y="1556792"/>
            <a:ext cx="3024336" cy="5211514"/>
          </a:xfrm>
          <a:prstGeom prst="rect">
            <a:avLst/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9pPr>
          </a:lstStyle>
          <a:p>
            <a:pPr lvl="0" algn="ctr"/>
            <a:r>
              <a:rPr lang="ru-RU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Оздоровительное воспитание</a:t>
            </a:r>
            <a:r>
              <a:rPr lang="ru-RU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lvl="0" algn="just"/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пропаганда здорового образа жизни, развитие физкультурного движения, искоренение вредных привычек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Формы работы: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Физкультминутки на каждом уроке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здоровья (1 раз в четверть)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День профилактики (2 раза в год)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Тематические классные часы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Круглые столы</a:t>
            </a:r>
            <a:endParaRPr lang="ru-RU" sz="1400" b="1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Факультативный курс “Поговорим о правильном питании”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Ролевые игры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Конкурс агитбригад “Мы за здоровый образ жизни”</a:t>
            </a:r>
          </a:p>
          <a:p>
            <a:pPr lvl="0" eaLnBrk="0" hangingPunct="0">
              <a:buClrTx/>
              <a:buSzTx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300192" y="1556792"/>
            <a:ext cx="2736304" cy="5211514"/>
          </a:xfrm>
          <a:prstGeom prst="rect">
            <a:avLst/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9pPr>
          </a:lstStyle>
          <a:p>
            <a:pPr lvl="0" algn="ctr"/>
            <a:r>
              <a:rPr lang="ru-RU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Общественные меры борьбы</a:t>
            </a:r>
            <a:r>
              <a:rPr lang="ru-RU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lvl="0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привлечение общественности к работе.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рамках Дней профилактики в проведении мероприятий с учащимися участвуют: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Медицинский персонал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Сотрудники ОВД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Сотрудники органов служб системы профилактики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19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</a:pPr>
            <a:r>
              <a:rPr lang="ru-RU" sz="49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</a:t>
            </a:r>
            <a:r>
              <a:rPr lang="ru-RU" sz="4900" b="1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 родителями</a:t>
            </a:r>
            <a:r>
              <a:rPr lang="ru-RU" sz="1800" u="sng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1800" u="sng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069160"/>
          </a:xfrm>
        </p:spPr>
        <p:txBody>
          <a:bodyPr>
            <a:normAutofit lnSpcReduction="10000"/>
          </a:bodyPr>
          <a:lstStyle/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800" dirty="0">
              <a:solidFill>
                <a:srgbClr val="0070C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Здоровый образ жизни, которому учат школьника, должен находить каждодневную реализацию дома, то есть закрепляться, наполняться практическим содержанием. 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Формы работы: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общешкольные родительские собрания по профилактике правонарушений, преступлений, пропаганде ЗОЖ с участием специалистов КДН и ЗП, прокуратуры, ОВД,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медицинских работников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родительский всеобуч по тематике "Здоровый ребёнок - здоровое общество". 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заседания общешкольного родительского комитета.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индивидуальные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беседы и консультации с родителями.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8260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9" descr="C:\Users\эльмира\Desktop\фотки с цифрового\Новая папка (3)\DSC_002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9924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410</TotalTime>
  <Words>457</Words>
  <Application>Microsoft Office PowerPoint</Application>
  <PresentationFormat>Экран (4:3)</PresentationFormat>
  <Paragraphs>83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Организация профилактической работы по предупреждению употребления ПАВ несовершеннолетними</vt:lpstr>
      <vt:lpstr> Профилактика (prophylaktikos — предохранительный) — термин, означающий комплекс различного рода мероприятий, направленных на предупреждение какого-либо явления и/или устранение факторов риска. </vt:lpstr>
      <vt:lpstr>  Основная цель профилактических мероприятий – изменение поведения с рискованного на безопасное, полезное поведение.  </vt:lpstr>
      <vt:lpstr>Задумайтесь…</vt:lpstr>
      <vt:lpstr>Психоактивные вещества</vt:lpstr>
      <vt:lpstr>Причины</vt:lpstr>
      <vt:lpstr>Факторы, способствующие приобщению к ПАВ</vt:lpstr>
      <vt:lpstr> Основные направления работы по профилактике: </vt:lpstr>
      <vt:lpstr> Работа с детьми:  </vt:lpstr>
      <vt:lpstr> Работа с родителями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профилактической работы по предупреждению употребления ПАВ несовершеннолетними</dc:title>
  <dc:subject>Организация профилактической работы по предупреждению употребления ПАВ несовершеннолетними</dc:subject>
  <dc:creator>Усова С.Н.</dc:creator>
  <cp:lastModifiedBy>user</cp:lastModifiedBy>
  <cp:revision>38</cp:revision>
  <dcterms:created xsi:type="dcterms:W3CDTF">2014-04-03T09:49:26Z</dcterms:created>
  <dcterms:modified xsi:type="dcterms:W3CDTF">2016-05-19T09:31:37Z</dcterms:modified>
</cp:coreProperties>
</file>