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266" r:id="rId4"/>
    <p:sldId id="267" r:id="rId5"/>
    <p:sldId id="274" r:id="rId6"/>
    <p:sldId id="296" r:id="rId7"/>
    <p:sldId id="275" r:id="rId8"/>
    <p:sldId id="258" r:id="rId9"/>
    <p:sldId id="259" r:id="rId10"/>
    <p:sldId id="260" r:id="rId11"/>
    <p:sldId id="265" r:id="rId12"/>
    <p:sldId id="261" r:id="rId13"/>
    <p:sldId id="263" r:id="rId14"/>
    <p:sldId id="276" r:id="rId15"/>
    <p:sldId id="277" r:id="rId16"/>
    <p:sldId id="264" r:id="rId17"/>
    <p:sldId id="278" r:id="rId18"/>
    <p:sldId id="279" r:id="rId19"/>
    <p:sldId id="280" r:id="rId20"/>
    <p:sldId id="268" r:id="rId21"/>
    <p:sldId id="270" r:id="rId22"/>
    <p:sldId id="295" r:id="rId23"/>
    <p:sldId id="281" r:id="rId24"/>
    <p:sldId id="262" r:id="rId25"/>
    <p:sldId id="283" r:id="rId26"/>
    <p:sldId id="284" r:id="rId27"/>
    <p:sldId id="285" r:id="rId28"/>
    <p:sldId id="286" r:id="rId29"/>
    <p:sldId id="288" r:id="rId30"/>
    <p:sldId id="289" r:id="rId31"/>
    <p:sldId id="290" r:id="rId32"/>
    <p:sldId id="291" r:id="rId33"/>
    <p:sldId id="292" r:id="rId34"/>
    <p:sldId id="297" r:id="rId35"/>
    <p:sldId id="293" r:id="rId36"/>
    <p:sldId id="282" r:id="rId37"/>
    <p:sldId id="298" r:id="rId38"/>
    <p:sldId id="272" r:id="rId39"/>
    <p:sldId id="294" r:id="rId40"/>
    <p:sldId id="299" r:id="rId4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111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9E582EE-BA01-4487-A6FF-ECE884D48019}" type="datetimeFigureOut">
              <a:rPr lang="ru-RU" smtClean="0"/>
              <a:pPr/>
              <a:t>19.04.2016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BB16EF2-C97A-4766-BD46-488321BAFA0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9E582EE-BA01-4487-A6FF-ECE884D48019}" type="datetimeFigureOut">
              <a:rPr lang="ru-RU" smtClean="0"/>
              <a:pPr/>
              <a:t>19.04.2016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BB16EF2-C97A-4766-BD46-488321BAFA0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9E582EE-BA01-4487-A6FF-ECE884D48019}" type="datetimeFigureOut">
              <a:rPr lang="ru-RU" smtClean="0"/>
              <a:pPr/>
              <a:t>19.04.2016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BB16EF2-C97A-4766-BD46-488321BAFA0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9E582EE-BA01-4487-A6FF-ECE884D48019}" type="datetimeFigureOut">
              <a:rPr lang="ru-RU" smtClean="0"/>
              <a:pPr/>
              <a:t>19.04.2016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BB16EF2-C97A-4766-BD46-488321BAFA0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9E582EE-BA01-4487-A6FF-ECE884D48019}" type="datetimeFigureOut">
              <a:rPr lang="ru-RU" smtClean="0"/>
              <a:pPr/>
              <a:t>19.04.2016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BB16EF2-C97A-4766-BD46-488321BAFA0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9E582EE-BA01-4487-A6FF-ECE884D48019}" type="datetimeFigureOut">
              <a:rPr lang="ru-RU" smtClean="0"/>
              <a:pPr/>
              <a:t>19.04.2016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BB16EF2-C97A-4766-BD46-488321BAFA0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9E582EE-BA01-4487-A6FF-ECE884D48019}" type="datetimeFigureOut">
              <a:rPr lang="ru-RU" smtClean="0"/>
              <a:pPr/>
              <a:t>19.04.2016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BB16EF2-C97A-4766-BD46-488321BAFA0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9E582EE-BA01-4487-A6FF-ECE884D48019}" type="datetimeFigureOut">
              <a:rPr lang="ru-RU" smtClean="0"/>
              <a:pPr/>
              <a:t>19.04.2016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BB16EF2-C97A-4766-BD46-488321BAFA0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9E582EE-BA01-4487-A6FF-ECE884D48019}" type="datetimeFigureOut">
              <a:rPr lang="ru-RU" smtClean="0"/>
              <a:pPr/>
              <a:t>19.04.2016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BB16EF2-C97A-4766-BD46-488321BAFA0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9E582EE-BA01-4487-A6FF-ECE884D48019}" type="datetimeFigureOut">
              <a:rPr lang="ru-RU" smtClean="0"/>
              <a:pPr/>
              <a:t>19.04.2016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BB16EF2-C97A-4766-BD46-488321BAFA0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9E582EE-BA01-4487-A6FF-ECE884D48019}" type="datetimeFigureOut">
              <a:rPr lang="ru-RU" smtClean="0"/>
              <a:pPr/>
              <a:t>19.04.2016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BB16EF2-C97A-4766-BD46-488321BAFA0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65000"/>
            <a:lum/>
          </a:blip>
          <a:srcRect/>
          <a:stretch>
            <a:fillRect l="-6000" t="-4000" r="-3000" b="-4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E582EE-BA01-4487-A6FF-ECE884D48019}" type="datetimeFigureOut">
              <a:rPr lang="ru-RU" smtClean="0"/>
              <a:pPr/>
              <a:t>19.04.2016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B16EF2-C97A-4766-BD46-488321BAFA0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00128" y="530215"/>
            <a:ext cx="7772400" cy="1470025"/>
          </a:xfrm>
        </p:spPr>
        <p:txBody>
          <a:bodyPr>
            <a:normAutofit fontScale="90000"/>
          </a:bodyPr>
          <a:lstStyle/>
          <a:p>
            <a:r>
              <a:rPr lang="ru-RU" b="1" dirty="0" smtClean="0">
                <a:latin typeface="Courier New" pitchFamily="49" charset="0"/>
                <a:cs typeface="Courier New" pitchFamily="49" charset="0"/>
              </a:rPr>
              <a:t>ДНЕВНИК </a:t>
            </a:r>
            <a:br>
              <a:rPr lang="ru-RU" b="1" dirty="0" smtClean="0">
                <a:latin typeface="Courier New" pitchFamily="49" charset="0"/>
                <a:cs typeface="Courier New" pitchFamily="49" charset="0"/>
              </a:rPr>
            </a:br>
            <a:r>
              <a:rPr lang="ru-RU" b="1" dirty="0" smtClean="0">
                <a:latin typeface="Courier New" pitchFamily="49" charset="0"/>
                <a:cs typeface="Courier New" pitchFamily="49" charset="0"/>
              </a:rPr>
              <a:t>похода боевой славы </a:t>
            </a:r>
            <a:br>
              <a:rPr lang="ru-RU" b="1" dirty="0" smtClean="0">
                <a:latin typeface="Courier New" pitchFamily="49" charset="0"/>
                <a:cs typeface="Courier New" pitchFamily="49" charset="0"/>
              </a:rPr>
            </a:br>
            <a:r>
              <a:rPr lang="ru-RU" b="1" dirty="0" smtClean="0">
                <a:latin typeface="Courier New" pitchFamily="49" charset="0"/>
                <a:cs typeface="Courier New" pitchFamily="49" charset="0"/>
              </a:rPr>
              <a:t>отряда имени Комарова</a:t>
            </a:r>
            <a:endParaRPr lang="ru-RU" b="1" dirty="0">
              <a:effectLst>
                <a:outerShdw blurRad="38100" dist="38100" dir="2700000" algn="tl">
                  <a:srgbClr val="000000">
                    <a:alpha val="43137"/>
                  </a:srgbClr>
                </a:outerShdw>
              </a:effectLst>
              <a:latin typeface="Courier New" pitchFamily="49" charset="0"/>
              <a:cs typeface="Courier New" pitchFamily="49" charset="0"/>
            </a:endParaRPr>
          </a:p>
        </p:txBody>
      </p:sp>
      <p:sp>
        <p:nvSpPr>
          <p:cNvPr id="3" name="Подзаголовок 2"/>
          <p:cNvSpPr>
            <a:spLocks noGrp="1"/>
          </p:cNvSpPr>
          <p:nvPr>
            <p:ph type="subTitle" idx="1"/>
          </p:nvPr>
        </p:nvSpPr>
        <p:spPr>
          <a:xfrm>
            <a:off x="357158" y="2285992"/>
            <a:ext cx="8501122" cy="4286280"/>
          </a:xfrm>
        </p:spPr>
        <p:txBody>
          <a:bodyPr>
            <a:noAutofit/>
          </a:bodyPr>
          <a:lstStyle/>
          <a:p>
            <a:r>
              <a:rPr lang="ru-RU" sz="6000" dirty="0" smtClean="0">
                <a:solidFill>
                  <a:schemeClr val="tx1"/>
                </a:solidFill>
                <a:latin typeface="Beast Impacted" pitchFamily="2" charset="0"/>
              </a:rPr>
              <a:t>«ВЕЧНАЯ ПАМЯТЬ ПОГИБШИМ ГЕРОЯМ, </a:t>
            </a:r>
          </a:p>
          <a:p>
            <a:r>
              <a:rPr lang="ru-RU" sz="6000" dirty="0" smtClean="0">
                <a:solidFill>
                  <a:schemeClr val="tx1"/>
                </a:solidFill>
                <a:latin typeface="Beast Impacted" pitchFamily="2" charset="0"/>
              </a:rPr>
              <a:t>ВЕЧНАЯ ПАМЯТЬ ЖИВЫМ!..»</a:t>
            </a:r>
            <a:endParaRPr lang="ru-RU" sz="6000" dirty="0">
              <a:solidFill>
                <a:schemeClr val="tx1"/>
              </a:solidFill>
              <a:latin typeface="Beast Impacted"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57158" y="1785926"/>
            <a:ext cx="8501122" cy="4286280"/>
          </a:xfrm>
        </p:spPr>
        <p:txBody>
          <a:bodyPr>
            <a:noAutofit/>
          </a:bodyPr>
          <a:lstStyle/>
          <a:p>
            <a:endParaRPr lang="ru-RU" sz="6000" dirty="0">
              <a:solidFill>
                <a:schemeClr val="tx1"/>
              </a:solidFill>
              <a:latin typeface="Arial Black" pitchFamily="34" charset="0"/>
            </a:endParaRPr>
          </a:p>
        </p:txBody>
      </p:sp>
      <p:pic>
        <p:nvPicPr>
          <p:cNvPr id="5" name="Рисунок 4" descr="Scan1.JPG"/>
          <p:cNvPicPr>
            <a:picLocks noChangeAspect="1"/>
          </p:cNvPicPr>
          <p:nvPr/>
        </p:nvPicPr>
        <p:blipFill>
          <a:blip r:embed="rId2" cstate="print"/>
          <a:srcRect l="24955" t="2083" r="32322" b="52083"/>
          <a:stretch>
            <a:fillRect/>
          </a:stretch>
        </p:blipFill>
        <p:spPr>
          <a:xfrm rot="5400000">
            <a:off x="1798229" y="-869590"/>
            <a:ext cx="5572140" cy="845428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42852"/>
            <a:ext cx="8229600" cy="6858048"/>
          </a:xfrm>
        </p:spPr>
        <p:txBody>
          <a:bodyPr>
            <a:normAutofit lnSpcReduction="10000"/>
          </a:bodyPr>
          <a:lstStyle/>
          <a:p>
            <a:pPr marL="0" indent="0" algn="ctr">
              <a:buNone/>
            </a:pPr>
            <a:r>
              <a:rPr lang="ru-RU" sz="5200" b="1" i="1" dirty="0" smtClean="0">
                <a:latin typeface="Monotype Corsiva" pitchFamily="66" charset="0"/>
              </a:rPr>
              <a:t>Легенда</a:t>
            </a:r>
            <a:endParaRPr lang="ru-RU" b="1" i="1" dirty="0" smtClean="0">
              <a:latin typeface="Monotype Corsiva" pitchFamily="66" charset="0"/>
            </a:endParaRPr>
          </a:p>
          <a:p>
            <a:pPr marL="0" indent="0" algn="just">
              <a:buNone/>
            </a:pPr>
            <a:r>
              <a:rPr lang="ru-RU" sz="2800" dirty="0" smtClean="0">
                <a:latin typeface="Georgia" pitchFamily="18" charset="0"/>
              </a:rPr>
              <a:t>В мае месяце 1955 года в соответствии с решением бюро ГК КПСС коллективом управления военизированных </a:t>
            </a:r>
            <a:r>
              <a:rPr lang="ru-RU" sz="2800" dirty="0" err="1" smtClean="0">
                <a:latin typeface="Georgia" pitchFamily="18" charset="0"/>
              </a:rPr>
              <a:t>горно-спасательных</a:t>
            </a:r>
            <a:r>
              <a:rPr lang="ru-RU" sz="2800" dirty="0" smtClean="0">
                <a:latin typeface="Georgia" pitchFamily="18" charset="0"/>
              </a:rPr>
              <a:t> частей Подмосковного бассейна воздвигнут памятник на братской могиле воинов, павших в ноябре-декабре 1941 года.</a:t>
            </a:r>
          </a:p>
          <a:p>
            <a:pPr marL="0" indent="0" algn="just">
              <a:buNone/>
            </a:pPr>
            <a:r>
              <a:rPr lang="ru-RU" sz="2800" dirty="0" smtClean="0">
                <a:latin typeface="Georgia" pitchFamily="18" charset="0"/>
              </a:rPr>
              <a:t>Памятник имеет надпись на мраморной доске:</a:t>
            </a:r>
          </a:p>
          <a:p>
            <a:pPr marL="0" indent="0" algn="ctr">
              <a:buNone/>
            </a:pPr>
            <a:r>
              <a:rPr lang="ru-RU" sz="3600" b="1" i="1" dirty="0" smtClean="0">
                <a:latin typeface="Georgia" pitchFamily="18" charset="0"/>
              </a:rPr>
              <a:t>«Вечная слава героям, павшим в боях за свободу и независимость нашей Родины в Великой Отечественной войне 1941-45гг.»</a:t>
            </a: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428628"/>
            <a:ext cx="8229600" cy="5857892"/>
          </a:xfrm>
        </p:spPr>
        <p:txBody>
          <a:bodyPr>
            <a:normAutofit fontScale="85000" lnSpcReduction="20000"/>
          </a:bodyPr>
          <a:lstStyle/>
          <a:p>
            <a:pPr marL="0" indent="0" algn="just">
              <a:buNone/>
            </a:pPr>
            <a:r>
              <a:rPr lang="ru-RU" i="1" dirty="0" smtClean="0">
                <a:latin typeface="Georgia" pitchFamily="18" charset="0"/>
              </a:rPr>
              <a:t>Это было осенью 1941 года. </a:t>
            </a:r>
          </a:p>
          <a:p>
            <a:pPr marL="0" indent="0" algn="just">
              <a:buNone/>
            </a:pPr>
            <a:r>
              <a:rPr lang="ru-RU" i="1" dirty="0" smtClean="0">
                <a:latin typeface="Georgia" pitchFamily="18" charset="0"/>
              </a:rPr>
              <a:t>Немцы бешено рвались к сердцу России, к Москве. На подступах происходили жестокие бои.</a:t>
            </a:r>
          </a:p>
          <a:p>
            <a:pPr marL="0" indent="0" algn="just">
              <a:buNone/>
            </a:pPr>
            <a:r>
              <a:rPr lang="ru-RU" i="1" dirty="0" smtClean="0">
                <a:latin typeface="Georgia" pitchFamily="18" charset="0"/>
              </a:rPr>
              <a:t>Наша местность несколько раз переходило из рук в руки. Наша армия остановилась в селе за два дня до боя. Бойцы заняли позиции. Ровно через два дня, немцы со стороны города Богородицка, пошли в атаку. Завязался бой. Под напором немцев наши воины отступили. На другой день немцы поселились в селе. </a:t>
            </a:r>
          </a:p>
          <a:p>
            <a:pPr marL="0" indent="0" algn="just">
              <a:buNone/>
            </a:pPr>
            <a:r>
              <a:rPr lang="ru-RU" i="1" dirty="0" smtClean="0">
                <a:latin typeface="Georgia" pitchFamily="18" charset="0"/>
              </a:rPr>
              <a:t>Для обороны города Тулы с Дальнего Востока перебросили дивизию. В этой дивизии служили сибиряки. Через двое суток после прибытия, в ночь с 21 на 22 ноября 1941 года, наши воины пошли в атаку. Завязался бой.  Немцы </a:t>
            </a:r>
            <a:r>
              <a:rPr lang="ru-RU" i="1" dirty="0" err="1" smtClean="0">
                <a:latin typeface="Georgia" pitchFamily="18" charset="0"/>
              </a:rPr>
              <a:t>располо</a:t>
            </a:r>
            <a:r>
              <a:rPr lang="ru-RU" i="1" dirty="0" smtClean="0">
                <a:latin typeface="Georgia" pitchFamily="18" charset="0"/>
              </a:rPr>
              <a:t> -</a:t>
            </a: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428628"/>
            <a:ext cx="8229600" cy="5857892"/>
          </a:xfrm>
        </p:spPr>
        <p:txBody>
          <a:bodyPr>
            <a:normAutofit/>
          </a:bodyPr>
          <a:lstStyle/>
          <a:p>
            <a:pPr marL="0" indent="0" algn="just">
              <a:buNone/>
            </a:pPr>
            <a:r>
              <a:rPr lang="ru-RU" sz="2700" i="1" dirty="0" smtClean="0">
                <a:latin typeface="Georgia" pitchFamily="18" charset="0"/>
              </a:rPr>
              <a:t>жили свои пулемётные точки за снопы. Когда наши бойцы поднялись в атаку, из-за снопов застрочили пулемёты, под огнём которых падали наши бойцы. Тогда было принято решение поджечь снопы.  После этого немцы стали отступать. </a:t>
            </a:r>
          </a:p>
          <a:p>
            <a:pPr marL="0" indent="0" algn="just">
              <a:buNone/>
            </a:pPr>
            <a:r>
              <a:rPr lang="ru-RU" sz="2700" i="1" dirty="0" smtClean="0">
                <a:latin typeface="Georgia" pitchFamily="18" charset="0"/>
              </a:rPr>
              <a:t>Этот бой навсегда запомнится селянам. В восемь часов вечера было светло, как днём. Кругом полыхало огромное пожарище. В этом бое погибло много наших бойцов.</a:t>
            </a: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75442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4" name="Рисунок 3" descr="Scan10023.JPG"/>
          <p:cNvPicPr>
            <a:picLocks noChangeAspect="1"/>
          </p:cNvPicPr>
          <p:nvPr/>
        </p:nvPicPr>
        <p:blipFill>
          <a:blip r:embed="rId2" cstate="print"/>
          <a:srcRect l="4330" t="770" b="29166"/>
          <a:stretch>
            <a:fillRect/>
          </a:stretch>
        </p:blipFill>
        <p:spPr>
          <a:xfrm>
            <a:off x="2571736" y="214290"/>
            <a:ext cx="3924765" cy="6384646"/>
          </a:xfrm>
          <a:prstGeom prst="rect">
            <a:avLst/>
          </a:prstGeom>
        </p:spPr>
      </p:pic>
    </p:spTree>
    <p:extLst>
      <p:ext uri="{BB962C8B-B14F-4D97-AF65-F5344CB8AC3E}">
        <p14:creationId xmlns:p14="http://schemas.microsoft.com/office/powerpoint/2010/main" xmlns="" val="85570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116632"/>
            <a:ext cx="4215982" cy="6816796"/>
          </a:xfrm>
        </p:spPr>
        <p:txBody>
          <a:bodyPr>
            <a:normAutofit fontScale="85000" lnSpcReduction="20000"/>
          </a:bodyPr>
          <a:lstStyle/>
          <a:p>
            <a:pPr marL="0" indent="0" algn="ctr">
              <a:buNone/>
            </a:pPr>
            <a:r>
              <a:rPr lang="ru-RU" sz="2900" b="1" dirty="0">
                <a:latin typeface="Georgia" panose="02040502050405020303" pitchFamily="18" charset="0"/>
              </a:rPr>
              <a:t>Адреса </a:t>
            </a:r>
            <a:r>
              <a:rPr lang="ru-RU" sz="2900" b="1" dirty="0" smtClean="0">
                <a:latin typeface="Georgia" panose="02040502050405020303" pitchFamily="18" charset="0"/>
              </a:rPr>
              <a:t>родных, </a:t>
            </a:r>
            <a:r>
              <a:rPr lang="ru-RU" sz="2900" b="1" dirty="0">
                <a:latin typeface="Georgia" panose="02040502050405020303" pitchFamily="18" charset="0"/>
              </a:rPr>
              <a:t>воинов, захороненных на Братской могиле Комсомольского поселка.</a:t>
            </a:r>
          </a:p>
          <a:p>
            <a:pPr marL="0" lvl="0" indent="0">
              <a:buNone/>
            </a:pPr>
            <a:r>
              <a:rPr lang="ru-RU" sz="2900" dirty="0" smtClean="0">
                <a:latin typeface="Georgia" panose="02040502050405020303" pitchFamily="18" charset="0"/>
              </a:rPr>
              <a:t>1. Младший </a:t>
            </a:r>
            <a:r>
              <a:rPr lang="ru-RU" sz="2900" dirty="0">
                <a:latin typeface="Georgia" panose="02040502050405020303" pitchFamily="18" charset="0"/>
              </a:rPr>
              <a:t>сержант </a:t>
            </a:r>
          </a:p>
          <a:p>
            <a:pPr marL="0" indent="0" algn="ctr">
              <a:buNone/>
            </a:pPr>
            <a:r>
              <a:rPr lang="ru-RU" sz="2900" b="1" dirty="0">
                <a:latin typeface="Georgia" panose="02040502050405020303" pitchFamily="18" charset="0"/>
              </a:rPr>
              <a:t>Вершинин Николай </a:t>
            </a:r>
            <a:r>
              <a:rPr lang="ru-RU" sz="2900" b="1" dirty="0" smtClean="0">
                <a:latin typeface="Georgia" panose="02040502050405020303" pitchFamily="18" charset="0"/>
              </a:rPr>
              <a:t>Сергеевич</a:t>
            </a:r>
            <a:endParaRPr lang="ru-RU" sz="2900" b="1" dirty="0">
              <a:latin typeface="Georgia" panose="02040502050405020303" pitchFamily="18" charset="0"/>
            </a:endParaRPr>
          </a:p>
          <a:p>
            <a:pPr marL="442913" indent="0">
              <a:buNone/>
            </a:pPr>
            <a:r>
              <a:rPr lang="ru-RU" sz="2900" dirty="0">
                <a:latin typeface="Georgia" panose="02040502050405020303" pitchFamily="18" charset="0"/>
              </a:rPr>
              <a:t>Красноярский край</a:t>
            </a:r>
          </a:p>
          <a:p>
            <a:pPr marL="442913" indent="0">
              <a:buNone/>
            </a:pPr>
            <a:r>
              <a:rPr lang="ru-RU" sz="2900" dirty="0" err="1">
                <a:latin typeface="Georgia" panose="02040502050405020303" pitchFamily="18" charset="0"/>
              </a:rPr>
              <a:t>Игарка</a:t>
            </a:r>
            <a:r>
              <a:rPr lang="ru-RU" sz="2900" dirty="0">
                <a:latin typeface="Georgia" panose="02040502050405020303" pitchFamily="18" charset="0"/>
              </a:rPr>
              <a:t> «Рейдовая контора»</a:t>
            </a:r>
          </a:p>
          <a:p>
            <a:pPr marL="442913" indent="0">
              <a:buNone/>
            </a:pPr>
            <a:r>
              <a:rPr lang="ru-RU" sz="2900" dirty="0">
                <a:latin typeface="Georgia" panose="02040502050405020303" pitchFamily="18" charset="0"/>
              </a:rPr>
              <a:t>Отец: Вершинин Сергей Васильевич.</a:t>
            </a:r>
          </a:p>
          <a:p>
            <a:pPr marL="0" lvl="0" indent="0" algn="ctr">
              <a:buNone/>
            </a:pPr>
            <a:r>
              <a:rPr lang="ru-RU" sz="2900" dirty="0" smtClean="0">
                <a:latin typeface="Georgia" panose="02040502050405020303" pitchFamily="18" charset="0"/>
              </a:rPr>
              <a:t>2</a:t>
            </a:r>
            <a:r>
              <a:rPr lang="ru-RU" sz="2900" b="1" dirty="0" smtClean="0">
                <a:latin typeface="Georgia" panose="02040502050405020303" pitchFamily="18" charset="0"/>
              </a:rPr>
              <a:t>. Майков </a:t>
            </a:r>
            <a:r>
              <a:rPr lang="ru-RU" sz="2900" b="1" dirty="0">
                <a:latin typeface="Georgia" panose="02040502050405020303" pitchFamily="18" charset="0"/>
              </a:rPr>
              <a:t>Филипп Тимофеевич</a:t>
            </a:r>
          </a:p>
          <a:p>
            <a:pPr marL="442913" indent="0">
              <a:buNone/>
            </a:pPr>
            <a:r>
              <a:rPr lang="ru-RU" sz="2900" dirty="0">
                <a:latin typeface="Georgia" panose="02040502050405020303" pitchFamily="18" charset="0"/>
              </a:rPr>
              <a:t>Красноярский край</a:t>
            </a:r>
          </a:p>
          <a:p>
            <a:pPr marL="442913" indent="0">
              <a:buNone/>
            </a:pPr>
            <a:r>
              <a:rPr lang="ru-RU" sz="2900" dirty="0" err="1">
                <a:latin typeface="Georgia" panose="02040502050405020303" pitchFamily="18" charset="0"/>
              </a:rPr>
              <a:t>Пировский</a:t>
            </a:r>
            <a:r>
              <a:rPr lang="ru-RU" sz="2900" dirty="0">
                <a:latin typeface="Georgia" panose="02040502050405020303" pitchFamily="18" charset="0"/>
              </a:rPr>
              <a:t> район</a:t>
            </a:r>
          </a:p>
          <a:p>
            <a:pPr marL="442913" indent="0">
              <a:buNone/>
            </a:pPr>
            <a:r>
              <a:rPr lang="ru-RU" sz="2900" dirty="0">
                <a:latin typeface="Georgia" panose="02040502050405020303" pitchFamily="18" charset="0"/>
              </a:rPr>
              <a:t>с. </a:t>
            </a:r>
            <a:r>
              <a:rPr lang="ru-RU" sz="2900" dirty="0" err="1">
                <a:latin typeface="Georgia" panose="02040502050405020303" pitchFamily="18" charset="0"/>
              </a:rPr>
              <a:t>Пировск</a:t>
            </a:r>
            <a:endParaRPr lang="ru-RU" sz="2900" dirty="0">
              <a:latin typeface="Georgia" panose="02040502050405020303" pitchFamily="18" charset="0"/>
            </a:endParaRPr>
          </a:p>
          <a:p>
            <a:pPr marL="442913" indent="0">
              <a:buNone/>
            </a:pPr>
            <a:r>
              <a:rPr lang="ru-RU" sz="2900" dirty="0">
                <a:latin typeface="Georgia" panose="02040502050405020303" pitchFamily="18" charset="0"/>
              </a:rPr>
              <a:t>Жена: Черепанова П.С.</a:t>
            </a:r>
          </a:p>
          <a:p>
            <a:pPr marL="0" indent="0" algn="just">
              <a:buNone/>
            </a:pPr>
            <a:endParaRPr lang="ru-RU" sz="2700" i="1" dirty="0" smtClean="0">
              <a:latin typeface="Georgia" pitchFamily="18" charset="0"/>
            </a:endParaRP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 name="Содержимое 2"/>
          <p:cNvSpPr txBox="1">
            <a:spLocks/>
          </p:cNvSpPr>
          <p:nvPr/>
        </p:nvSpPr>
        <p:spPr>
          <a:xfrm>
            <a:off x="4563564" y="116632"/>
            <a:ext cx="4215982" cy="6816796"/>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ru-RU" sz="2900" dirty="0" smtClean="0">
                <a:latin typeface="Georgia" panose="02040502050405020303" pitchFamily="18" charset="0"/>
              </a:rPr>
              <a:t>3. </a:t>
            </a:r>
          </a:p>
          <a:p>
            <a:pPr marL="442913" indent="0">
              <a:buFont typeface="Arial" pitchFamily="34" charset="0"/>
              <a:buNone/>
            </a:pPr>
            <a:r>
              <a:rPr lang="ru-RU" sz="2900" dirty="0" smtClean="0">
                <a:latin typeface="Georgia" panose="02040502050405020303" pitchFamily="18" charset="0"/>
              </a:rPr>
              <a:t>Красноярский край</a:t>
            </a:r>
          </a:p>
          <a:p>
            <a:pPr marL="442913" indent="0">
              <a:buFont typeface="Arial" pitchFamily="34" charset="0"/>
              <a:buNone/>
            </a:pPr>
            <a:r>
              <a:rPr lang="ru-RU" sz="2900" dirty="0" smtClean="0">
                <a:latin typeface="Georgia" panose="02040502050405020303" pitchFamily="18" charset="0"/>
              </a:rPr>
              <a:t>Казанский район</a:t>
            </a:r>
          </a:p>
          <a:p>
            <a:pPr marL="442913" indent="0">
              <a:buFont typeface="Arial" pitchFamily="34" charset="0"/>
              <a:buNone/>
            </a:pPr>
            <a:r>
              <a:rPr lang="ru-RU" sz="2900" dirty="0" smtClean="0">
                <a:latin typeface="Georgia" panose="02040502050405020303" pitchFamily="18" charset="0"/>
              </a:rPr>
              <a:t>д. </a:t>
            </a:r>
            <a:r>
              <a:rPr lang="ru-RU" sz="2900" dirty="0" err="1" smtClean="0">
                <a:latin typeface="Georgia" panose="02040502050405020303" pitchFamily="18" charset="0"/>
              </a:rPr>
              <a:t>Закель</a:t>
            </a:r>
            <a:endParaRPr lang="ru-RU" sz="2900" dirty="0" smtClean="0">
              <a:latin typeface="Georgia" panose="02040502050405020303" pitchFamily="18" charset="0"/>
            </a:endParaRPr>
          </a:p>
          <a:p>
            <a:pPr marL="442913" indent="0">
              <a:buFont typeface="Arial" pitchFamily="34" charset="0"/>
              <a:buNone/>
            </a:pPr>
            <a:r>
              <a:rPr lang="ru-RU" sz="2900" dirty="0" smtClean="0">
                <a:latin typeface="Georgia" panose="02040502050405020303" pitchFamily="18" charset="0"/>
              </a:rPr>
              <a:t>жена: Артемьева Анна Егоровна</a:t>
            </a:r>
          </a:p>
          <a:p>
            <a:pPr marL="0" indent="0" algn="ctr">
              <a:buFont typeface="Arial" pitchFamily="34" charset="0"/>
              <a:buNone/>
            </a:pPr>
            <a:r>
              <a:rPr lang="ru-RU" sz="2900" b="1" dirty="0" smtClean="0">
                <a:latin typeface="Georgia" panose="02040502050405020303" pitchFamily="18" charset="0"/>
              </a:rPr>
              <a:t>4. Романов Данил Леонтьевич</a:t>
            </a:r>
          </a:p>
          <a:p>
            <a:pPr marL="442913" indent="0">
              <a:buFont typeface="Arial" pitchFamily="34" charset="0"/>
              <a:buNone/>
            </a:pPr>
            <a:r>
              <a:rPr lang="ru-RU" sz="2900" dirty="0" smtClean="0">
                <a:latin typeface="Georgia" panose="02040502050405020303" pitchFamily="18" charset="0"/>
              </a:rPr>
              <a:t>Новосибирская область</a:t>
            </a:r>
          </a:p>
          <a:p>
            <a:pPr marL="442913" indent="0">
              <a:buFont typeface="Arial" pitchFamily="34" charset="0"/>
              <a:buNone/>
            </a:pPr>
            <a:r>
              <a:rPr lang="ru-RU" sz="2900" dirty="0" smtClean="0">
                <a:latin typeface="Georgia" panose="02040502050405020303" pitchFamily="18" charset="0"/>
              </a:rPr>
              <a:t>г. </a:t>
            </a:r>
            <a:r>
              <a:rPr lang="ru-RU" sz="2900" dirty="0" err="1" smtClean="0">
                <a:latin typeface="Georgia" panose="02040502050405020303" pitchFamily="18" charset="0"/>
              </a:rPr>
              <a:t>Сталинск</a:t>
            </a:r>
            <a:r>
              <a:rPr lang="ru-RU" sz="2900" dirty="0" smtClean="0">
                <a:latin typeface="Georgia" panose="02040502050405020303" pitchFamily="18" charset="0"/>
              </a:rPr>
              <a:t>  </a:t>
            </a:r>
            <a:r>
              <a:rPr lang="ru-RU" sz="2900" dirty="0" err="1" smtClean="0">
                <a:latin typeface="Georgia" panose="02040502050405020303" pitchFamily="18" charset="0"/>
              </a:rPr>
              <a:t>соц.городок</a:t>
            </a:r>
            <a:r>
              <a:rPr lang="ru-RU" sz="2900" dirty="0" smtClean="0">
                <a:latin typeface="Georgia" panose="02040502050405020303" pitchFamily="18" charset="0"/>
              </a:rPr>
              <a:t>, ул. 1-ая болона яд. 1-а</a:t>
            </a:r>
          </a:p>
          <a:p>
            <a:pPr marL="442913" indent="0">
              <a:buFont typeface="Arial" pitchFamily="34" charset="0"/>
              <a:buNone/>
            </a:pPr>
            <a:r>
              <a:rPr lang="ru-RU" sz="2900" dirty="0" smtClean="0">
                <a:latin typeface="Georgia" panose="02040502050405020303" pitchFamily="18" charset="0"/>
              </a:rPr>
              <a:t>Жена: Романова Анна Ефимовна</a:t>
            </a:r>
          </a:p>
          <a:p>
            <a:pPr marL="0" indent="0" algn="ctr">
              <a:buFont typeface="Arial" pitchFamily="34" charset="0"/>
              <a:buNone/>
            </a:pPr>
            <a:r>
              <a:rPr lang="ru-RU" sz="2900" b="1" dirty="0" smtClean="0">
                <a:latin typeface="Georgia" panose="02040502050405020303" pitchFamily="18" charset="0"/>
              </a:rPr>
              <a:t>5. Шишов Александр Алексеевич</a:t>
            </a:r>
          </a:p>
          <a:p>
            <a:pPr marL="0" indent="442913">
              <a:buFont typeface="Arial" pitchFamily="34" charset="0"/>
              <a:buNone/>
            </a:pPr>
            <a:r>
              <a:rPr lang="ru-RU" sz="2900" dirty="0" smtClean="0">
                <a:latin typeface="Georgia" panose="02040502050405020303" pitchFamily="18" charset="0"/>
              </a:rPr>
              <a:t>Новосибирская область</a:t>
            </a:r>
          </a:p>
          <a:p>
            <a:pPr marL="0" indent="442913">
              <a:buFont typeface="Arial" pitchFamily="34" charset="0"/>
              <a:buNone/>
            </a:pPr>
            <a:r>
              <a:rPr lang="ru-RU" sz="2900" dirty="0" err="1" smtClean="0">
                <a:latin typeface="Georgia" panose="02040502050405020303" pitchFamily="18" charset="0"/>
              </a:rPr>
              <a:t>Здвинский</a:t>
            </a:r>
            <a:r>
              <a:rPr lang="ru-RU" sz="2900" dirty="0" smtClean="0">
                <a:latin typeface="Georgia" panose="02040502050405020303" pitchFamily="18" charset="0"/>
              </a:rPr>
              <a:t> район</a:t>
            </a:r>
          </a:p>
          <a:p>
            <a:pPr marL="0" indent="442913">
              <a:buFont typeface="Arial" pitchFamily="34" charset="0"/>
              <a:buNone/>
            </a:pPr>
            <a:r>
              <a:rPr lang="ru-RU" sz="2900" dirty="0" smtClean="0">
                <a:latin typeface="Georgia" panose="02040502050405020303" pitchFamily="18" charset="0"/>
              </a:rPr>
              <a:t>пос. Ново-</a:t>
            </a:r>
            <a:r>
              <a:rPr lang="ru-RU" sz="2900" dirty="0" err="1" smtClean="0">
                <a:latin typeface="Georgia" panose="02040502050405020303" pitchFamily="18" charset="0"/>
              </a:rPr>
              <a:t>Российск</a:t>
            </a:r>
            <a:endParaRPr lang="ru-RU" sz="2900" dirty="0" smtClean="0">
              <a:latin typeface="Georgia" panose="02040502050405020303" pitchFamily="18" charset="0"/>
            </a:endParaRPr>
          </a:p>
          <a:p>
            <a:pPr marL="0" indent="442913">
              <a:buFont typeface="Arial" pitchFamily="34" charset="0"/>
              <a:buNone/>
            </a:pPr>
            <a:r>
              <a:rPr lang="ru-RU" sz="2900" dirty="0" smtClean="0">
                <a:latin typeface="Georgia" panose="02040502050405020303" pitchFamily="18" charset="0"/>
              </a:rPr>
              <a:t>Отец: Шишов Алексей Григорьевич</a:t>
            </a:r>
            <a:endParaRPr lang="ru-RU" sz="2800" dirty="0" smtClean="0"/>
          </a:p>
          <a:p>
            <a:pPr marL="0" indent="0" algn="just">
              <a:buFont typeface="Arial" pitchFamily="34" charset="0"/>
              <a:buNone/>
            </a:pPr>
            <a:endParaRPr lang="ru-RU" sz="2700" i="1" dirty="0" smtClean="0">
              <a:latin typeface="Georgia" pitchFamily="18" charset="0"/>
            </a:endParaRPr>
          </a:p>
        </p:txBody>
      </p:sp>
    </p:spTree>
    <p:extLst>
      <p:ext uri="{BB962C8B-B14F-4D97-AF65-F5344CB8AC3E}">
        <p14:creationId xmlns:p14="http://schemas.microsoft.com/office/powerpoint/2010/main" xmlns="" val="3641215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7160" y="136880"/>
            <a:ext cx="8795320" cy="6721120"/>
          </a:xfrm>
        </p:spPr>
        <p:txBody>
          <a:bodyPr>
            <a:normAutofit lnSpcReduction="10000"/>
          </a:bodyPr>
          <a:lstStyle/>
          <a:p>
            <a:pPr marL="0" indent="0" algn="ctr">
              <a:buNone/>
            </a:pPr>
            <a:r>
              <a:rPr lang="ru-RU" sz="3600" b="1" i="1" dirty="0" smtClean="0">
                <a:solidFill>
                  <a:srgbClr val="FF0000"/>
                </a:solidFill>
                <a:latin typeface="Georgia" pitchFamily="18" charset="0"/>
              </a:rPr>
              <a:t>Митрофан Тимофеевич </a:t>
            </a:r>
          </a:p>
          <a:p>
            <a:pPr marL="0" indent="0" algn="ctr">
              <a:buNone/>
            </a:pPr>
            <a:r>
              <a:rPr lang="ru-RU" sz="3600" b="1" i="1" dirty="0" smtClean="0">
                <a:solidFill>
                  <a:srgbClr val="FF0000"/>
                </a:solidFill>
                <a:latin typeface="Georgia" pitchFamily="18" charset="0"/>
              </a:rPr>
              <a:t>Юрасов</a:t>
            </a:r>
          </a:p>
          <a:p>
            <a:pPr marL="0" indent="0" algn="r">
              <a:buNone/>
            </a:pPr>
            <a:endParaRPr lang="ru-RU" i="1" dirty="0" smtClean="0">
              <a:solidFill>
                <a:srgbClr val="FF0000"/>
              </a:solidFill>
              <a:latin typeface="Georgia" pitchFamily="18" charset="0"/>
            </a:endParaRPr>
          </a:p>
          <a:p>
            <a:pPr marL="0" indent="0" algn="r">
              <a:buNone/>
            </a:pPr>
            <a:endParaRPr lang="ru-RU" i="1" dirty="0">
              <a:solidFill>
                <a:srgbClr val="FF0000"/>
              </a:solidFill>
              <a:latin typeface="Georgia" pitchFamily="18" charset="0"/>
            </a:endParaRPr>
          </a:p>
          <a:p>
            <a:pPr marL="0" indent="0" algn="r">
              <a:buNone/>
            </a:pPr>
            <a:endParaRPr lang="ru-RU" i="1" dirty="0" smtClean="0">
              <a:solidFill>
                <a:srgbClr val="FF0000"/>
              </a:solidFill>
              <a:latin typeface="Georgia" pitchFamily="18" charset="0"/>
            </a:endParaRPr>
          </a:p>
          <a:p>
            <a:pPr marL="0" indent="0" algn="r">
              <a:buNone/>
            </a:pPr>
            <a:endParaRPr lang="ru-RU" i="1" dirty="0">
              <a:solidFill>
                <a:srgbClr val="FF0000"/>
              </a:solidFill>
              <a:latin typeface="Georgia" pitchFamily="18" charset="0"/>
            </a:endParaRPr>
          </a:p>
          <a:p>
            <a:pPr marL="0" indent="0" algn="r">
              <a:buNone/>
            </a:pPr>
            <a:endParaRPr lang="ru-RU" i="1" dirty="0" smtClean="0">
              <a:solidFill>
                <a:srgbClr val="FF0000"/>
              </a:solidFill>
              <a:latin typeface="Georgia" pitchFamily="18" charset="0"/>
            </a:endParaRPr>
          </a:p>
          <a:p>
            <a:pPr marL="0" indent="0" algn="r">
              <a:buNone/>
            </a:pPr>
            <a:endParaRPr lang="ru-RU" i="1" dirty="0" smtClean="0">
              <a:solidFill>
                <a:srgbClr val="FF0000"/>
              </a:solidFill>
              <a:latin typeface="Georgia" pitchFamily="18" charset="0"/>
            </a:endParaRPr>
          </a:p>
          <a:p>
            <a:pPr marL="0" indent="0" algn="r">
              <a:buNone/>
            </a:pPr>
            <a:endParaRPr lang="ru-RU" i="1" dirty="0">
              <a:solidFill>
                <a:srgbClr val="FF0000"/>
              </a:solidFill>
              <a:latin typeface="Georgia" pitchFamily="18" charset="0"/>
            </a:endParaRPr>
          </a:p>
          <a:p>
            <a:pPr marL="0" indent="0" algn="r">
              <a:buNone/>
            </a:pPr>
            <a:endParaRPr lang="ru-RU" i="1" dirty="0" smtClean="0">
              <a:solidFill>
                <a:srgbClr val="FF0000"/>
              </a:solidFill>
              <a:latin typeface="Georgia" pitchFamily="18" charset="0"/>
            </a:endParaRPr>
          </a:p>
          <a:p>
            <a:pPr marL="0" indent="0" algn="ctr">
              <a:buNone/>
            </a:pPr>
            <a:endParaRPr lang="ru-RU" sz="3600" i="1" dirty="0">
              <a:solidFill>
                <a:srgbClr val="FF0000"/>
              </a:solidFill>
              <a:latin typeface="Georgia" pitchFamily="18" charset="0"/>
            </a:endParaRPr>
          </a:p>
          <a:p>
            <a:pPr marL="0" indent="0" algn="ctr">
              <a:buNone/>
            </a:pPr>
            <a:r>
              <a:rPr lang="ru-RU" i="1" dirty="0" smtClean="0">
                <a:solidFill>
                  <a:srgbClr val="FF0000"/>
                </a:solidFill>
                <a:latin typeface="Georgia" pitchFamily="18" charset="0"/>
              </a:rPr>
              <a:t>(1921-1941)</a:t>
            </a:r>
            <a:endParaRPr lang="ru-RU" sz="2000" i="1" dirty="0" smtClean="0">
              <a:latin typeface="Georgia" pitchFamily="18" charset="0"/>
            </a:endParaRPr>
          </a:p>
        </p:txBody>
      </p:sp>
      <p:cxnSp>
        <p:nvCxnSpPr>
          <p:cNvPr id="15" name="Прямая соединительная линия 14"/>
          <p:cNvCxnSpPr/>
          <p:nvPr/>
        </p:nvCxnSpPr>
        <p:spPr>
          <a:xfrm rot="5400000">
            <a:off x="5393549" y="3464707"/>
            <a:ext cx="678658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6" name="Рисунок 5" descr="IMG_20150217_193104.jpg"/>
          <p:cNvPicPr/>
          <p:nvPr/>
        </p:nvPicPr>
        <p:blipFill>
          <a:blip r:embed="rId2" cstate="print"/>
          <a:stretch>
            <a:fillRect/>
          </a:stretch>
        </p:blipFill>
        <p:spPr>
          <a:xfrm rot="5400000">
            <a:off x="2159733" y="1952837"/>
            <a:ext cx="4752526" cy="352839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90"/>
            <a:ext cx="8229600" cy="6286520"/>
          </a:xfrm>
        </p:spPr>
        <p:txBody>
          <a:bodyPr>
            <a:noAutofit/>
          </a:bodyPr>
          <a:lstStyle/>
          <a:p>
            <a:pPr marL="0" indent="0" algn="ctr">
              <a:buNone/>
            </a:pPr>
            <a:r>
              <a:rPr lang="ru-RU" sz="2000" dirty="0" smtClean="0">
                <a:latin typeface="Monotype Corsiva" panose="03010101010201010101" pitchFamily="66" charset="0"/>
              </a:rPr>
              <a:t>Здравствуйте, дорогой </a:t>
            </a:r>
            <a:r>
              <a:rPr lang="ru-RU" sz="2000" dirty="0">
                <a:latin typeface="Monotype Corsiva" panose="03010101010201010101" pitchFamily="66" charset="0"/>
              </a:rPr>
              <a:t>Тимофей Тарасович!</a:t>
            </a:r>
          </a:p>
          <a:p>
            <a:pPr marL="0" indent="0" algn="just">
              <a:buNone/>
            </a:pPr>
            <a:r>
              <a:rPr lang="ru-RU" sz="2000" dirty="0">
                <a:latin typeface="Monotype Corsiva" panose="03010101010201010101" pitchFamily="66" charset="0"/>
              </a:rPr>
              <a:t>С пионерским приветом к Вам учащиеся 8 «б» класса. Поздравляем Вас и членов вашей семьи с наступающим Новым 1967 годом. Желаем Вам крепкого здоровья и долгих лет жизни. Большое спасибо за письмо, которое мы ждали с большим нетерпением и получили 14 декабря, а зачитали 21 декабря. В этот день мы встретились с участниками Великой Отечественной войны. Так, что мы считаем, Тимофей Тарасович, что и вы, незримо, присутствовали в это время, как участник Великой Отечественной войны. Эта встреча была посвящена 25-ю освобождения города Донской от немецко-фашистских захватчиков. День освобождения г. </a:t>
            </a:r>
            <a:r>
              <a:rPr lang="ru-RU" sz="2000" dirty="0" smtClean="0">
                <a:latin typeface="Monotype Corsiva" panose="03010101010201010101" pitchFamily="66" charset="0"/>
              </a:rPr>
              <a:t>Донской - 13 </a:t>
            </a:r>
            <a:r>
              <a:rPr lang="ru-RU" sz="2000" dirty="0">
                <a:latin typeface="Monotype Corsiva" panose="03010101010201010101" pitchFamily="66" charset="0"/>
              </a:rPr>
              <a:t>декабря. В этот день учащиеся нашей школы совместно с другими организациями поселка возложили венки на братскую могилу. Мы Вам уже сообщали, что нашему отряду было поручено следить за порядком на братской могиле. Один из таких моментов мы сфотографировали и посылаем Вам.</a:t>
            </a:r>
          </a:p>
          <a:p>
            <a:pPr marL="0" indent="0" algn="just">
              <a:buNone/>
            </a:pPr>
            <a:r>
              <a:rPr lang="ru-RU" sz="2000" dirty="0">
                <a:latin typeface="Monotype Corsiva" panose="03010101010201010101" pitchFamily="66" charset="0"/>
              </a:rPr>
              <a:t>И пусть всегда в наших сердцах будет жить память о тех, кто боролся и погиб за наше счастье и будущее.</a:t>
            </a:r>
          </a:p>
          <a:p>
            <a:pPr marL="0" indent="0" algn="just">
              <a:buNone/>
            </a:pPr>
            <a:r>
              <a:rPr lang="ru-RU" sz="2000" dirty="0">
                <a:latin typeface="Monotype Corsiva" panose="03010101010201010101" pitchFamily="66" charset="0"/>
              </a:rPr>
              <a:t>Тимофей Тарасович!</a:t>
            </a:r>
          </a:p>
          <a:p>
            <a:pPr marL="0" indent="0" algn="just">
              <a:buNone/>
            </a:pPr>
            <a:r>
              <a:rPr lang="ru-RU" sz="2000" dirty="0">
                <a:latin typeface="Monotype Corsiva" panose="03010101010201010101" pitchFamily="66" charset="0"/>
              </a:rPr>
              <a:t>Разрешите еще раз поздравить Вас с наступающим Новым годом и пожелать Вам всего наилучшего. До </a:t>
            </a:r>
            <a:r>
              <a:rPr lang="ru-RU" sz="2000" dirty="0" smtClean="0">
                <a:latin typeface="Monotype Corsiva" panose="03010101010201010101" pitchFamily="66" charset="0"/>
              </a:rPr>
              <a:t>свидания.                                               От </a:t>
            </a:r>
            <a:r>
              <a:rPr lang="ru-RU" sz="2000" dirty="0">
                <a:latin typeface="Monotype Corsiva" panose="03010101010201010101" pitchFamily="66" charset="0"/>
              </a:rPr>
              <a:t>учащихся 8 «б» </a:t>
            </a:r>
            <a:r>
              <a:rPr lang="ru-RU" sz="2000" dirty="0" smtClean="0">
                <a:latin typeface="Monotype Corsiva" panose="03010101010201010101" pitchFamily="66" charset="0"/>
              </a:rPr>
              <a:t>класса</a:t>
            </a:r>
            <a:endParaRPr lang="ru-RU" sz="2000" dirty="0">
              <a:latin typeface="Monotype Corsiva" panose="03010101010201010101" pitchFamily="66" charset="0"/>
            </a:endParaRP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90"/>
            <a:ext cx="8229600" cy="6501604"/>
          </a:xfrm>
        </p:spPr>
        <p:txBody>
          <a:bodyPr>
            <a:normAutofit fontScale="55000" lnSpcReduction="20000"/>
          </a:bodyPr>
          <a:lstStyle/>
          <a:p>
            <a:pPr marL="0" indent="0" algn="ctr">
              <a:buNone/>
            </a:pPr>
            <a:r>
              <a:rPr lang="ru-RU" sz="4000" dirty="0">
                <a:latin typeface="Mistral" panose="03090702030407020403" pitchFamily="66" charset="0"/>
              </a:rPr>
              <a:t>Письмо из </a:t>
            </a:r>
            <a:r>
              <a:rPr lang="ru-RU" sz="4000" dirty="0" err="1">
                <a:latin typeface="Mistral" panose="03090702030407020403" pitchFamily="66" charset="0"/>
              </a:rPr>
              <a:t>Литвиново</a:t>
            </a:r>
            <a:r>
              <a:rPr lang="ru-RU" sz="4000" dirty="0">
                <a:latin typeface="Mistral" panose="03090702030407020403" pitchFamily="66" charset="0"/>
              </a:rPr>
              <a:t>.</a:t>
            </a:r>
          </a:p>
          <a:p>
            <a:pPr marL="0" indent="0" algn="just">
              <a:buNone/>
            </a:pPr>
            <a:r>
              <a:rPr lang="ru-RU" sz="4000" dirty="0">
                <a:latin typeface="Mistral" panose="03090702030407020403" pitchFamily="66" charset="0"/>
              </a:rPr>
              <a:t>Здравствуйте, дорогие ребята. С приветом к вам Тимофей Тарасович. Получил от вас письмо за что, конечно, я очень благодарен, что вы не забыли про моего сына, но тот раз так получилось, что выехать не смог. Да, конечно, мне охота было бы посмотреть, где находится прах моего сына, но я не могу приехать к вам, а он сам писем во время войны не присылал. Так, что к моему сожалению я не в силах вам дать ни какой копии его писем. Немного о себе: в то время, как я пошел на фронт, было не легко. До Берлина мне не довелось  дойти, так как я был ранен под Сталинградом, ныне Волгоград. Служил в Сибирской 111 дивизии, которая называлась Гвардейской, в полку 416-ом. Трое суток мы сдерживали напор врага, где почти все погибли, а меня тяжело раненного увезли в госпиталь 28 июня 1942 года. Пролежав восемь месяцев меня выписали, так как я уже после этого ранения не мог участвовать в войне. В настоящее время я никак приехать не могу, но к 1-му мая 1967 года, я к вам приеду и расскажу вам все подробно о себе и о сыне. Я очень благодарю, что вы не забываете о нас, старых воинах. Большое вам спасибо за все ваши заботы. </a:t>
            </a:r>
            <a:r>
              <a:rPr lang="ru-RU" sz="4000" dirty="0" smtClean="0">
                <a:latin typeface="Mistral" panose="03090702030407020403" pitchFamily="66" charset="0"/>
              </a:rPr>
              <a:t>Желаю </a:t>
            </a:r>
            <a:r>
              <a:rPr lang="ru-RU" sz="4000" dirty="0">
                <a:latin typeface="Mistral" panose="03090702030407020403" pitchFamily="66" charset="0"/>
              </a:rPr>
              <a:t>вам хорошо учиться и жду от вас ответ.</a:t>
            </a:r>
          </a:p>
          <a:p>
            <a:pPr marL="0" indent="0" algn="just">
              <a:buNone/>
            </a:pPr>
            <a:endParaRPr lang="ru-RU" i="1" dirty="0" smtClean="0">
              <a:latin typeface="Georgia" pitchFamily="18" charset="0"/>
            </a:endParaRP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16632"/>
            <a:ext cx="8229600" cy="6143668"/>
          </a:xfrm>
        </p:spPr>
        <p:txBody>
          <a:bodyPr>
            <a:noAutofit/>
          </a:bodyPr>
          <a:lstStyle/>
          <a:p>
            <a:pPr marL="0" indent="0" algn="ctr">
              <a:buNone/>
            </a:pPr>
            <a:r>
              <a:rPr lang="ru-RU" sz="2100" dirty="0">
                <a:latin typeface="Mistral" panose="03090702030407020403" pitchFamily="66" charset="0"/>
              </a:rPr>
              <a:t>Дорогие ребята.</a:t>
            </a:r>
          </a:p>
          <a:p>
            <a:pPr marL="0" indent="0" algn="just">
              <a:buNone/>
            </a:pPr>
            <a:r>
              <a:rPr lang="ru-RU" sz="2100" dirty="0">
                <a:latin typeface="Mistral" panose="03090702030407020403" pitchFamily="66" charset="0"/>
              </a:rPr>
              <a:t>Вы спрашиваете о моем сыне Митрофане Тимофеевиче Юрасове.</a:t>
            </a:r>
          </a:p>
          <a:p>
            <a:pPr marL="0" indent="0" algn="just">
              <a:buNone/>
            </a:pPr>
            <a:r>
              <a:rPr lang="ru-RU" sz="2100" dirty="0">
                <a:latin typeface="Mistral" panose="03090702030407020403" pitchFamily="66" charset="0"/>
              </a:rPr>
              <a:t>Взят он был на действительную службу в 1940 году, а уже в ноябре 20-го числа 1941г. мы получили похоронную, которой нас извещали о месте гибели нашего сына. Убит он был под Тулой.</a:t>
            </a:r>
          </a:p>
          <a:p>
            <a:pPr marL="0" indent="0" algn="just">
              <a:buNone/>
            </a:pPr>
            <a:r>
              <a:rPr lang="ru-RU" sz="2100" dirty="0">
                <a:latin typeface="Mistral" panose="03090702030407020403" pitchFamily="66" charset="0"/>
              </a:rPr>
              <a:t>Второй сын Анатолий(1922) был на войне, имел 3 ранения, прошел всю войну. Василий(1925г.р.) дошел до Берлина, был ранен 4 раза. Николай(1926 г.р.) и сам я (1899г.р.) прошли всю войну до победного конца. Воевал под Сталинградом(Волгоград), получил тяжелые ранения.</a:t>
            </a:r>
          </a:p>
          <a:p>
            <a:pPr marL="0" indent="0" algn="just">
              <a:buNone/>
            </a:pPr>
            <a:r>
              <a:rPr lang="ru-RU" sz="2100" dirty="0">
                <a:latin typeface="Mistral" panose="03090702030407020403" pitchFamily="66" charset="0"/>
              </a:rPr>
              <a:t>Сейчас я инвалид Отечественной войны, пенсионер.</a:t>
            </a:r>
          </a:p>
          <a:p>
            <a:pPr marL="0" indent="0" algn="just">
              <a:buNone/>
            </a:pPr>
            <a:r>
              <a:rPr lang="ru-RU" sz="2100" dirty="0">
                <a:latin typeface="Mistral" panose="03090702030407020403" pitchFamily="66" charset="0"/>
              </a:rPr>
              <a:t>Кроме сыновей, на войну уходило 11 племянников, из них 6 погибло, а 5 вернулись с победой.</a:t>
            </a:r>
          </a:p>
          <a:p>
            <a:pPr marL="0" indent="0" algn="just">
              <a:buNone/>
            </a:pPr>
            <a:r>
              <a:rPr lang="ru-RU" sz="2100" dirty="0">
                <a:latin typeface="Mistral" panose="03090702030407020403" pitchFamily="66" charset="0"/>
              </a:rPr>
              <a:t>Ребятки, вы просите прислать фотографии Митрофана. Фотографии военных лет нет, высылаю ту, где ему 12 лет. Учился хорошо, до войны работал в колхозе.</a:t>
            </a:r>
          </a:p>
          <a:p>
            <a:pPr marL="0" indent="0" algn="just">
              <a:buNone/>
            </a:pPr>
            <a:r>
              <a:rPr lang="ru-RU" sz="2100" dirty="0">
                <a:latin typeface="Mistral" panose="03090702030407020403" pitchFamily="66" charset="0"/>
              </a:rPr>
              <a:t>Вы простите, что отвечаю с опозданием, не было меня дома. Очень вас прошу, ответьте мне, когда получите письмо. Еще очень прошу, дайте точный адрес. Я в мае или июне хочу побывать на этой братской могиле.</a:t>
            </a:r>
          </a:p>
          <a:p>
            <a:pPr marL="0" indent="0" algn="just">
              <a:buNone/>
            </a:pPr>
            <a:r>
              <a:rPr lang="ru-RU" sz="2100" dirty="0">
                <a:latin typeface="Mistral" panose="03090702030407020403" pitchFamily="66" charset="0"/>
              </a:rPr>
              <a:t>Учитесь как можно лучше, чтобы никогда это не повторилось.</a:t>
            </a:r>
          </a:p>
          <a:p>
            <a:pPr marL="0" indent="0" algn="just">
              <a:buNone/>
            </a:pPr>
            <a:r>
              <a:rPr lang="ru-RU" sz="2100" dirty="0">
                <a:latin typeface="Mistral" panose="03090702030407020403" pitchFamily="66" charset="0"/>
              </a:rPr>
              <a:t>Тимофей Тарасович</a:t>
            </a:r>
            <a:endParaRPr lang="ru-RU" sz="2100" i="1" dirty="0" smtClean="0">
              <a:latin typeface="Mistral" panose="03090702030407020403" pitchFamily="66" charset="0"/>
            </a:endParaRP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Прямая соединительная линия 14"/>
          <p:cNvCxnSpPr/>
          <p:nvPr/>
        </p:nvCxnSpPr>
        <p:spPr>
          <a:xfrm rot="5400000">
            <a:off x="5393549" y="3464707"/>
            <a:ext cx="678658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42910" y="5334307"/>
            <a:ext cx="7858180" cy="1077218"/>
          </a:xfrm>
          <a:prstGeom prst="rect">
            <a:avLst/>
          </a:prstGeom>
          <a:noFill/>
        </p:spPr>
        <p:txBody>
          <a:bodyPr wrap="square" rtlCol="0">
            <a:spAutoFit/>
          </a:bodyPr>
          <a:lstStyle/>
          <a:p>
            <a:pPr algn="ctr"/>
            <a:r>
              <a:rPr lang="ru-RU" sz="3200" i="1" dirty="0" smtClean="0">
                <a:latin typeface="Georgia" pitchFamily="18" charset="0"/>
              </a:rPr>
              <a:t>Торжественно-траурный митинг </a:t>
            </a:r>
          </a:p>
          <a:p>
            <a:pPr algn="ctr"/>
            <a:r>
              <a:rPr lang="ru-RU" sz="3200" i="1" dirty="0" smtClean="0">
                <a:latin typeface="Georgia" pitchFamily="18" charset="0"/>
              </a:rPr>
              <a:t>в честь Дня Победы (1967г.)</a:t>
            </a:r>
            <a:endParaRPr lang="ru-RU" sz="3200" dirty="0"/>
          </a:p>
        </p:txBody>
      </p:sp>
      <p:pic>
        <p:nvPicPr>
          <p:cNvPr id="7" name="Рисунок 6" descr="IMG_20150217_193155.jpg"/>
          <p:cNvPicPr/>
          <p:nvPr/>
        </p:nvPicPr>
        <p:blipFill>
          <a:blip r:embed="rId2" cstate="print">
            <a:extLst>
              <a:ext uri="{BEBA8EAE-BF5A-486C-A8C5-ECC9F3942E4B}">
                <a14:imgProps xmlns:a14="http://schemas.microsoft.com/office/drawing/2010/main" xmlns="">
                  <a14:imgLayer r:embed="rId3">
                    <a14:imgEffect>
                      <a14:brightnessContrast bright="20000" contrast="20000"/>
                    </a14:imgEffect>
                  </a14:imgLayer>
                </a14:imgProps>
              </a:ext>
            </a:extLst>
          </a:blip>
          <a:srcRect t="7665" b="1623"/>
          <a:stretch>
            <a:fillRect/>
          </a:stretch>
        </p:blipFill>
        <p:spPr>
          <a:xfrm>
            <a:off x="1331640" y="476672"/>
            <a:ext cx="6624736" cy="482453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357166"/>
            <a:ext cx="8147248" cy="5857916"/>
          </a:xfrm>
        </p:spPr>
        <p:txBody>
          <a:bodyPr>
            <a:normAutofit fontScale="70000" lnSpcReduction="20000"/>
          </a:bodyPr>
          <a:lstStyle/>
          <a:p>
            <a:pPr marL="0" indent="0" algn="ctr">
              <a:buNone/>
            </a:pPr>
            <a:r>
              <a:rPr lang="ru-RU" sz="4100" dirty="0">
                <a:latin typeface="Mistral" panose="03090702030407020403" pitchFamily="66" charset="0"/>
              </a:rPr>
              <a:t>Привет из Сибири.</a:t>
            </a:r>
          </a:p>
          <a:p>
            <a:pPr marL="0" indent="0" algn="just">
              <a:buNone/>
            </a:pPr>
            <a:r>
              <a:rPr lang="ru-RU" sz="4100" dirty="0">
                <a:latin typeface="Mistral" panose="03090702030407020403" pitchFamily="66" charset="0"/>
              </a:rPr>
              <a:t>Здравствуйте, ребята!</a:t>
            </a:r>
          </a:p>
          <a:p>
            <a:pPr marL="0" indent="0" algn="just">
              <a:buNone/>
            </a:pPr>
            <a:r>
              <a:rPr lang="ru-RU" sz="4100" dirty="0">
                <a:latin typeface="Mistral" panose="03090702030407020403" pitchFamily="66" charset="0"/>
              </a:rPr>
              <a:t>С приветом к вам Тимофей Тарасович. На ваше письмо давали ответ, но вы почему-то не дали ответ. В настоящее время я хочу сообщить, что собираюсь приехать ко дню победы и посмотреть на могилу, где покоится мой сын. О том, где и как я воевал сообщал в первом письме.</a:t>
            </a:r>
          </a:p>
          <a:p>
            <a:pPr marL="0" indent="0" algn="just">
              <a:buNone/>
            </a:pPr>
            <a:r>
              <a:rPr lang="ru-RU" sz="4100" dirty="0">
                <a:latin typeface="Mistral" panose="03090702030407020403" pitchFamily="66" charset="0"/>
              </a:rPr>
              <a:t>Ну, а вернее будет, при приезде все расскажу сам.</a:t>
            </a:r>
          </a:p>
          <a:p>
            <a:pPr marL="0" indent="0" algn="just">
              <a:buNone/>
            </a:pPr>
            <a:r>
              <a:rPr lang="ru-RU" sz="4100" dirty="0">
                <a:latin typeface="Mistral" panose="03090702030407020403" pitchFamily="66" charset="0"/>
              </a:rPr>
              <a:t>Прошу сообщить мне подробный адрес, как к вам добраться. Ну вот, наверное, и все.</a:t>
            </a:r>
          </a:p>
          <a:p>
            <a:pPr marL="0" indent="0" algn="ctr">
              <a:buNone/>
            </a:pPr>
            <a:r>
              <a:rPr lang="ru-RU" sz="4100" dirty="0">
                <a:latin typeface="Mistral" panose="03090702030407020403" pitchFamily="66" charset="0"/>
              </a:rPr>
              <a:t>Жду ответ.</a:t>
            </a:r>
          </a:p>
          <a:p>
            <a:pPr marL="0" indent="0" algn="r">
              <a:buNone/>
            </a:pPr>
            <a:r>
              <a:rPr lang="ru-RU" sz="4100" dirty="0" smtClean="0">
                <a:latin typeface="Mistral" panose="03090702030407020403" pitchFamily="66" charset="0"/>
              </a:rPr>
              <a:t>К сему Юрасов </a:t>
            </a:r>
            <a:r>
              <a:rPr lang="ru-RU" sz="4100" dirty="0">
                <a:latin typeface="Mistral" panose="03090702030407020403" pitchFamily="66" charset="0"/>
              </a:rPr>
              <a:t>Тимофей Тарасович</a:t>
            </a:r>
          </a:p>
          <a:p>
            <a:pPr marL="0" indent="0" algn="ctr">
              <a:buNone/>
            </a:pPr>
            <a:endParaRPr lang="ru-RU" sz="3900" i="1" dirty="0" smtClean="0">
              <a:latin typeface="Georgia" pitchFamily="18" charset="0"/>
            </a:endParaRPr>
          </a:p>
        </p:txBody>
      </p:sp>
      <p:cxnSp>
        <p:nvCxnSpPr>
          <p:cNvPr id="15" name="Прямая соединительная линия 14"/>
          <p:cNvCxnSpPr/>
          <p:nvPr/>
        </p:nvCxnSpPr>
        <p:spPr>
          <a:xfrm rot="5400000">
            <a:off x="5393549" y="3464707"/>
            <a:ext cx="678658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357166"/>
            <a:ext cx="8147248" cy="5857916"/>
          </a:xfrm>
        </p:spPr>
        <p:txBody>
          <a:bodyPr>
            <a:noAutofit/>
          </a:bodyPr>
          <a:lstStyle/>
          <a:p>
            <a:pPr marL="0" indent="0" algn="ctr">
              <a:buNone/>
            </a:pPr>
            <a:r>
              <a:rPr lang="ru-RU" sz="2800" dirty="0">
                <a:latin typeface="Monotype Corsiva" panose="03010101010201010101" pitchFamily="66" charset="0"/>
              </a:rPr>
              <a:t>Здравствуйте, уважаемый Тимофей Тарасович.</a:t>
            </a:r>
          </a:p>
          <a:p>
            <a:pPr marL="0" indent="0">
              <a:buNone/>
            </a:pPr>
            <a:r>
              <a:rPr lang="ru-RU" sz="2800" dirty="0">
                <a:latin typeface="Monotype Corsiva" panose="03010101010201010101" pitchFamily="66" charset="0"/>
              </a:rPr>
              <a:t>С большим приветом к Вам ученики 8»б» класса. Получили от Вас письмо, за которое огромное спасибо.</a:t>
            </a:r>
          </a:p>
          <a:p>
            <a:pPr marL="0" indent="0">
              <a:buNone/>
            </a:pPr>
            <a:r>
              <a:rPr lang="ru-RU" sz="2800" dirty="0">
                <a:latin typeface="Monotype Corsiva" panose="03010101010201010101" pitchFamily="66" charset="0"/>
              </a:rPr>
              <a:t>Вы пишите, что не получили от нас ответа. Мы не знаем, как это получилось, ведь мы отослали Вам письмо и фотоснимок с памятником на братской могиле.</a:t>
            </a:r>
          </a:p>
          <a:p>
            <a:pPr marL="0" indent="0">
              <a:buNone/>
            </a:pPr>
            <a:r>
              <a:rPr lang="ru-RU" sz="2800" dirty="0">
                <a:latin typeface="Monotype Corsiva" panose="03010101010201010101" pitchFamily="66" charset="0"/>
              </a:rPr>
              <a:t>Третью четверть мы окончили со 100% успеваемостью. Десять учащихся окончили четверть хорошо, одна ученица-отлично, а остальные удовлетворительно. На каникулах у нас состоялся смотр художественной самодеятельности школ нашего района. На этом смотре наша школа не заняла призового места. Но мы не огорчаемся. На следующий год надеемся выступить лучше</a:t>
            </a:r>
            <a:r>
              <a:rPr lang="ru-RU" sz="2800" dirty="0" smtClean="0">
                <a:latin typeface="Monotype Corsiva" panose="03010101010201010101" pitchFamily="66" charset="0"/>
              </a:rPr>
              <a:t>.</a:t>
            </a:r>
            <a:endParaRPr lang="ru-RU" sz="2800" dirty="0">
              <a:latin typeface="Monotype Corsiva" panose="03010101010201010101" pitchFamily="66" charset="0"/>
            </a:endParaRPr>
          </a:p>
        </p:txBody>
      </p:sp>
      <p:cxnSp>
        <p:nvCxnSpPr>
          <p:cNvPr id="15" name="Прямая соединительная линия 14"/>
          <p:cNvCxnSpPr/>
          <p:nvPr/>
        </p:nvCxnSpPr>
        <p:spPr>
          <a:xfrm rot="5400000">
            <a:off x="5393549" y="3464707"/>
            <a:ext cx="678658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357742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357166"/>
            <a:ext cx="8147248" cy="5857916"/>
          </a:xfrm>
        </p:spPr>
        <p:txBody>
          <a:bodyPr>
            <a:noAutofit/>
          </a:bodyPr>
          <a:lstStyle/>
          <a:p>
            <a:pPr marL="0" indent="0">
              <a:buNone/>
            </a:pPr>
            <a:r>
              <a:rPr lang="ru-RU" sz="2400" dirty="0">
                <a:latin typeface="Monotype Corsiva" panose="03010101010201010101" pitchFamily="66" charset="0"/>
              </a:rPr>
              <a:t>К нашему письму мы прилагаем фотоснимок памятника братской могилы нашего </a:t>
            </a:r>
            <a:r>
              <a:rPr lang="ru-RU" sz="2400" dirty="0" err="1">
                <a:latin typeface="Monotype Corsiva" panose="03010101010201010101" pitchFamily="66" charset="0"/>
              </a:rPr>
              <a:t>посулка</a:t>
            </a:r>
            <a:r>
              <a:rPr lang="ru-RU" sz="2400" dirty="0">
                <a:latin typeface="Monotype Corsiva" panose="03010101010201010101" pitchFamily="66" charset="0"/>
              </a:rPr>
              <a:t>. Снимок этот сделан учеником нашей школы в прошлом году.</a:t>
            </a:r>
          </a:p>
          <a:p>
            <a:pPr marL="0" indent="0">
              <a:buNone/>
            </a:pPr>
            <a:r>
              <a:rPr lang="ru-RU" sz="2400" dirty="0">
                <a:latin typeface="Monotype Corsiva" panose="03010101010201010101" pitchFamily="66" charset="0"/>
              </a:rPr>
              <a:t> Приближается наш общий праздник-Праздник победы. На этот праздник Вы обещаете приехать к нам. По этому адресу Вы сможете доехать к нам. Но лучше будет, конечно, если Вы отошлете нам телеграмму о своем прибытии.</a:t>
            </a:r>
          </a:p>
          <a:p>
            <a:pPr marL="0" indent="0">
              <a:buNone/>
            </a:pPr>
            <a:r>
              <a:rPr lang="ru-RU" sz="2400" dirty="0">
                <a:latin typeface="Monotype Corsiva" panose="03010101010201010101" pitchFamily="66" charset="0"/>
              </a:rPr>
              <a:t>Итак, наш адрес: </a:t>
            </a:r>
          </a:p>
          <a:p>
            <a:pPr marL="0" indent="0">
              <a:buNone/>
            </a:pPr>
            <a:r>
              <a:rPr lang="ru-RU" sz="2400" dirty="0">
                <a:latin typeface="Monotype Corsiva" panose="03010101010201010101" pitchFamily="66" charset="0"/>
              </a:rPr>
              <a:t>Возьмите билет до города Москвы. В Москве на Павелецком вокзале берете билет до города Новомосковска. По приезде в Новомосковск Вы садитесь на автобусы(Новомосковск-</a:t>
            </a:r>
            <a:r>
              <a:rPr lang="ru-RU" sz="2400" dirty="0" err="1">
                <a:latin typeface="Monotype Corsiva" panose="03010101010201010101" pitchFamily="66" charset="0"/>
              </a:rPr>
              <a:t>Кимовск</a:t>
            </a:r>
            <a:r>
              <a:rPr lang="ru-RU" sz="2400" dirty="0">
                <a:latin typeface="Monotype Corsiva" panose="03010101010201010101" pitchFamily="66" charset="0"/>
              </a:rPr>
              <a:t>, Новомосковск-Сокольники, Новомосковск-Бобрик-гора). Сойдете в городе Донском, там садитесь на автобус-Донской-Шахта 41.</a:t>
            </a:r>
          </a:p>
          <a:p>
            <a:pPr marL="0" indent="0">
              <a:buNone/>
            </a:pPr>
            <a:r>
              <a:rPr lang="ru-RU" sz="2400" dirty="0">
                <a:latin typeface="Monotype Corsiva" panose="03010101010201010101" pitchFamily="66" charset="0"/>
              </a:rPr>
              <a:t>Просим прислать нам телеграмму, мы </a:t>
            </a:r>
            <a:r>
              <a:rPr lang="ru-RU" sz="2400" dirty="0" smtClean="0">
                <a:latin typeface="Monotype Corsiva" panose="03010101010201010101" pitchFamily="66" charset="0"/>
              </a:rPr>
              <a:t>обязательно</a:t>
            </a:r>
            <a:r>
              <a:rPr lang="ru-RU" sz="2400" dirty="0">
                <a:latin typeface="Monotype Corsiva" panose="03010101010201010101" pitchFamily="66" charset="0"/>
              </a:rPr>
              <a:t> Вас</a:t>
            </a:r>
            <a:r>
              <a:rPr lang="ru-RU" sz="2400" dirty="0" smtClean="0">
                <a:latin typeface="Monotype Corsiva" panose="03010101010201010101" pitchFamily="66" charset="0"/>
              </a:rPr>
              <a:t> встретим.</a:t>
            </a:r>
            <a:endParaRPr lang="ru-RU" sz="2400" dirty="0">
              <a:latin typeface="Monotype Corsiva" panose="03010101010201010101" pitchFamily="66" charset="0"/>
            </a:endParaRPr>
          </a:p>
          <a:p>
            <a:pPr marL="0" indent="0">
              <a:buNone/>
            </a:pPr>
            <a:r>
              <a:rPr lang="ru-RU" sz="2400" dirty="0">
                <a:latin typeface="Monotype Corsiva" panose="03010101010201010101" pitchFamily="66" charset="0"/>
              </a:rPr>
              <a:t>С пионерским приветом учащиеся 8»б» класса.</a:t>
            </a:r>
          </a:p>
        </p:txBody>
      </p:sp>
      <p:cxnSp>
        <p:nvCxnSpPr>
          <p:cNvPr id="15" name="Прямая соединительная линия 14"/>
          <p:cNvCxnSpPr/>
          <p:nvPr/>
        </p:nvCxnSpPr>
        <p:spPr>
          <a:xfrm rot="5400000">
            <a:off x="5393549" y="3464707"/>
            <a:ext cx="678658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27470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Прямая соединительная линия 14"/>
          <p:cNvCxnSpPr/>
          <p:nvPr/>
        </p:nvCxnSpPr>
        <p:spPr>
          <a:xfrm rot="5400000">
            <a:off x="5393549" y="3464707"/>
            <a:ext cx="678658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9" name="Рисунок 8" descr="ПОЗДНЯКОВ.jpg"/>
          <p:cNvPicPr>
            <a:picLocks noChangeAspect="1"/>
          </p:cNvPicPr>
          <p:nvPr/>
        </p:nvPicPr>
        <p:blipFill rotWithShape="1">
          <a:blip r:embed="rId2" cstate="print"/>
          <a:srcRect t="1645"/>
          <a:stretch/>
        </p:blipFill>
        <p:spPr>
          <a:xfrm>
            <a:off x="1115616" y="404664"/>
            <a:ext cx="7094635" cy="4304798"/>
          </a:xfrm>
          <a:prstGeom prst="rect">
            <a:avLst/>
          </a:prstGeom>
          <a:solidFill>
            <a:srgbClr val="FFFFFF">
              <a:shade val="85000"/>
            </a:srgbClr>
          </a:solidFill>
          <a:ln w="190500" cap="rnd">
            <a:no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TextBox 5"/>
          <p:cNvSpPr txBox="1"/>
          <p:nvPr/>
        </p:nvSpPr>
        <p:spPr>
          <a:xfrm>
            <a:off x="1322332" y="4709462"/>
            <a:ext cx="7858180" cy="1815882"/>
          </a:xfrm>
          <a:prstGeom prst="rect">
            <a:avLst/>
          </a:prstGeom>
          <a:noFill/>
        </p:spPr>
        <p:txBody>
          <a:bodyPr wrap="square" rtlCol="0">
            <a:spAutoFit/>
          </a:bodyPr>
          <a:lstStyle/>
          <a:p>
            <a:pPr algn="just"/>
            <a:r>
              <a:rPr lang="ru-RU" sz="2800" i="1" dirty="0" smtClean="0">
                <a:latin typeface="Georgia" pitchFamily="18" charset="0"/>
              </a:rPr>
              <a:t>Геройством своим навсегда заслужили</a:t>
            </a:r>
          </a:p>
          <a:p>
            <a:pPr algn="just"/>
            <a:r>
              <a:rPr lang="ru-RU" sz="2800" i="1" dirty="0" smtClean="0">
                <a:latin typeface="Georgia" pitchFamily="18" charset="0"/>
              </a:rPr>
              <a:t>В день армии нашей Вы память народа:</a:t>
            </a:r>
          </a:p>
          <a:p>
            <a:pPr algn="just"/>
            <a:r>
              <a:rPr lang="ru-RU" sz="2800" i="1" dirty="0" smtClean="0">
                <a:latin typeface="Georgia" pitchFamily="18" charset="0"/>
              </a:rPr>
              <a:t>Кладутся венки на священной могиле</a:t>
            </a:r>
          </a:p>
          <a:p>
            <a:pPr algn="just"/>
            <a:r>
              <a:rPr lang="ru-RU" sz="2800" i="1" dirty="0" smtClean="0">
                <a:latin typeface="Georgia" pitchFamily="18" charset="0"/>
              </a:rPr>
              <a:t>Погибшим зимой сорок первого года.</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Прямая соединительная линия 14"/>
          <p:cNvCxnSpPr/>
          <p:nvPr/>
        </p:nvCxnSpPr>
        <p:spPr>
          <a:xfrm rot="5400000">
            <a:off x="5393549" y="3464707"/>
            <a:ext cx="678658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9" name="Рисунок 8" descr="ПОЗДНЯКОВ.jpg"/>
          <p:cNvPicPr>
            <a:picLocks noChangeAspect="1"/>
          </p:cNvPicPr>
          <p:nvPr/>
        </p:nvPicPr>
        <p:blipFill>
          <a:blip r:embed="rId2" cstate="print"/>
          <a:stretch>
            <a:fillRect/>
          </a:stretch>
        </p:blipFill>
        <p:spPr>
          <a:xfrm>
            <a:off x="971600" y="404664"/>
            <a:ext cx="7294678" cy="4376806"/>
          </a:xfrm>
          <a:prstGeom prst="rect">
            <a:avLst/>
          </a:prstGeom>
          <a:solidFill>
            <a:srgbClr val="FFFFFF">
              <a:shade val="85000"/>
            </a:srgbClr>
          </a:solidFill>
          <a:ln w="190500" cap="rnd">
            <a:no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TextBox 5"/>
          <p:cNvSpPr txBox="1"/>
          <p:nvPr/>
        </p:nvSpPr>
        <p:spPr>
          <a:xfrm>
            <a:off x="1187624" y="4797152"/>
            <a:ext cx="7858180" cy="1815882"/>
          </a:xfrm>
          <a:prstGeom prst="rect">
            <a:avLst/>
          </a:prstGeom>
          <a:noFill/>
        </p:spPr>
        <p:txBody>
          <a:bodyPr wrap="square" rtlCol="0">
            <a:spAutoFit/>
          </a:bodyPr>
          <a:lstStyle/>
          <a:p>
            <a:pPr algn="just"/>
            <a:r>
              <a:rPr lang="ru-RU" sz="2800" i="1" dirty="0" smtClean="0">
                <a:latin typeface="Georgia" pitchFamily="18" charset="0"/>
              </a:rPr>
              <a:t>Чтоб спасти страну от бед нависших,</a:t>
            </a:r>
          </a:p>
          <a:p>
            <a:pPr algn="just"/>
            <a:r>
              <a:rPr lang="ru-RU" sz="2800" i="1" dirty="0" smtClean="0">
                <a:latin typeface="Georgia" pitchFamily="18" charset="0"/>
              </a:rPr>
              <a:t>Жизнь отдал двадцати лет солдат…</a:t>
            </a:r>
          </a:p>
          <a:p>
            <a:pPr algn="just"/>
            <a:r>
              <a:rPr lang="ru-RU" sz="2800" i="1" dirty="0" smtClean="0">
                <a:latin typeface="Georgia" pitchFamily="18" charset="0"/>
              </a:rPr>
              <a:t>В День Победы, чествуя погибших,</a:t>
            </a:r>
          </a:p>
          <a:p>
            <a:pPr algn="just"/>
            <a:r>
              <a:rPr lang="ru-RU" sz="2800" i="1" dirty="0" smtClean="0">
                <a:latin typeface="Georgia" pitchFamily="18" charset="0"/>
              </a:rPr>
              <a:t>У могилы их ровесники стоят.</a:t>
            </a:r>
          </a:p>
        </p:txBody>
      </p:sp>
    </p:spTree>
    <p:extLst>
      <p:ext uri="{BB962C8B-B14F-4D97-AF65-F5344CB8AC3E}">
        <p14:creationId xmlns:p14="http://schemas.microsoft.com/office/powerpoint/2010/main" xmlns="" val="3537718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Прямая соединительная линия 14"/>
          <p:cNvCxnSpPr/>
          <p:nvPr/>
        </p:nvCxnSpPr>
        <p:spPr>
          <a:xfrm rot="5400000">
            <a:off x="5393549" y="3464707"/>
            <a:ext cx="678658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9" name="Рисунок 8" descr="ПОЗДНЯКОВ.jpg"/>
          <p:cNvPicPr>
            <a:picLocks noChangeAspect="1"/>
          </p:cNvPicPr>
          <p:nvPr/>
        </p:nvPicPr>
        <p:blipFill>
          <a:blip r:embed="rId2" cstate="print"/>
          <a:stretch>
            <a:fillRect/>
          </a:stretch>
        </p:blipFill>
        <p:spPr>
          <a:xfrm>
            <a:off x="899592" y="801590"/>
            <a:ext cx="7392820" cy="4606747"/>
          </a:xfrm>
          <a:prstGeom prst="rect">
            <a:avLst/>
          </a:prstGeom>
          <a:solidFill>
            <a:srgbClr val="FFFFFF">
              <a:shade val="85000"/>
            </a:srgbClr>
          </a:solidFill>
          <a:ln w="190500" cap="rnd">
            <a:no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TextBox 5"/>
          <p:cNvSpPr txBox="1"/>
          <p:nvPr/>
        </p:nvSpPr>
        <p:spPr>
          <a:xfrm>
            <a:off x="2618476" y="5930116"/>
            <a:ext cx="3897740" cy="523220"/>
          </a:xfrm>
          <a:prstGeom prst="rect">
            <a:avLst/>
          </a:prstGeom>
          <a:noFill/>
        </p:spPr>
        <p:txBody>
          <a:bodyPr wrap="square" rtlCol="0">
            <a:spAutoFit/>
          </a:bodyPr>
          <a:lstStyle/>
          <a:p>
            <a:pPr algn="just"/>
            <a:r>
              <a:rPr lang="ru-RU" sz="2800" i="1" dirty="0" smtClean="0">
                <a:latin typeface="Georgia" pitchFamily="18" charset="0"/>
              </a:rPr>
              <a:t>Возложение венков</a:t>
            </a:r>
          </a:p>
        </p:txBody>
      </p:sp>
    </p:spTree>
    <p:extLst>
      <p:ext uri="{BB962C8B-B14F-4D97-AF65-F5344CB8AC3E}">
        <p14:creationId xmlns:p14="http://schemas.microsoft.com/office/powerpoint/2010/main" xmlns="" val="26072302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Прямая соединительная линия 14"/>
          <p:cNvCxnSpPr/>
          <p:nvPr/>
        </p:nvCxnSpPr>
        <p:spPr>
          <a:xfrm rot="5400000">
            <a:off x="5393549" y="3464707"/>
            <a:ext cx="678658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9" name="Рисунок 8" descr="ПОЗДНЯКОВ.jpg"/>
          <p:cNvPicPr>
            <a:picLocks noChangeAspect="1"/>
          </p:cNvPicPr>
          <p:nvPr/>
        </p:nvPicPr>
        <p:blipFill>
          <a:blip r:embed="rId2" cstate="print"/>
          <a:stretch>
            <a:fillRect/>
          </a:stretch>
        </p:blipFill>
        <p:spPr>
          <a:xfrm>
            <a:off x="899592" y="817058"/>
            <a:ext cx="7392820" cy="4575812"/>
          </a:xfrm>
          <a:prstGeom prst="rect">
            <a:avLst/>
          </a:prstGeom>
          <a:solidFill>
            <a:srgbClr val="FFFFFF">
              <a:shade val="85000"/>
            </a:srgbClr>
          </a:solidFill>
          <a:ln w="190500" cap="rnd">
            <a:no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TextBox 5"/>
          <p:cNvSpPr txBox="1"/>
          <p:nvPr/>
        </p:nvSpPr>
        <p:spPr>
          <a:xfrm>
            <a:off x="1403648" y="5930116"/>
            <a:ext cx="5832648" cy="523220"/>
          </a:xfrm>
          <a:prstGeom prst="rect">
            <a:avLst/>
          </a:prstGeom>
          <a:noFill/>
        </p:spPr>
        <p:txBody>
          <a:bodyPr wrap="square" rtlCol="0">
            <a:spAutoFit/>
          </a:bodyPr>
          <a:lstStyle/>
          <a:p>
            <a:pPr algn="just"/>
            <a:r>
              <a:rPr lang="ru-RU" sz="2800" i="1" dirty="0" smtClean="0">
                <a:latin typeface="Georgia" pitchFamily="18" charset="0"/>
              </a:rPr>
              <a:t>Открытие траурного митинга</a:t>
            </a:r>
          </a:p>
        </p:txBody>
      </p:sp>
    </p:spTree>
    <p:extLst>
      <p:ext uri="{BB962C8B-B14F-4D97-AF65-F5344CB8AC3E}">
        <p14:creationId xmlns:p14="http://schemas.microsoft.com/office/powerpoint/2010/main" xmlns="" val="1435122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78444" y="428604"/>
            <a:ext cx="6305924" cy="984172"/>
          </a:xfrm>
        </p:spPr>
        <p:txBody>
          <a:bodyPr>
            <a:normAutofit/>
          </a:bodyPr>
          <a:lstStyle/>
          <a:p>
            <a:pPr algn="ctr">
              <a:buNone/>
            </a:pPr>
            <a:r>
              <a:rPr lang="ru-RU" sz="3500" b="1" dirty="0" smtClean="0">
                <a:solidFill>
                  <a:srgbClr val="FF0000"/>
                </a:solidFill>
                <a:effectLst>
                  <a:outerShdw blurRad="38100" dist="38100" dir="2700000" algn="tl">
                    <a:srgbClr val="000000">
                      <a:alpha val="43137"/>
                    </a:srgbClr>
                  </a:outerShdw>
                </a:effectLst>
                <a:latin typeface="Georgia" pitchFamily="18" charset="0"/>
              </a:rPr>
              <a:t>НАРОД-ПОБЕДИТЕЛЬ</a:t>
            </a:r>
          </a:p>
          <a:p>
            <a:pPr marL="0" indent="0" algn="just">
              <a:buNone/>
            </a:pPr>
            <a:endParaRPr lang="ru-RU" sz="2000" dirty="0" smtClean="0">
              <a:solidFill>
                <a:srgbClr val="FF0000"/>
              </a:solidFill>
              <a:effectLst>
                <a:outerShdw blurRad="38100" dist="38100" dir="2700000" algn="tl">
                  <a:srgbClr val="000000">
                    <a:alpha val="43137"/>
                  </a:srgbClr>
                </a:outerShdw>
              </a:effectLst>
              <a:latin typeface="Georgia" pitchFamily="18" charset="0"/>
            </a:endParaRPr>
          </a:p>
        </p:txBody>
      </p:sp>
      <p:cxnSp>
        <p:nvCxnSpPr>
          <p:cNvPr id="15" name="Прямая соединительная линия 14"/>
          <p:cNvCxnSpPr/>
          <p:nvPr/>
        </p:nvCxnSpPr>
        <p:spPr>
          <a:xfrm rot="5400000">
            <a:off x="5393549" y="3464707"/>
            <a:ext cx="678658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611560" y="1502782"/>
            <a:ext cx="4104456" cy="3693319"/>
          </a:xfrm>
          <a:prstGeom prst="rect">
            <a:avLst/>
          </a:prstGeom>
          <a:noFill/>
        </p:spPr>
        <p:txBody>
          <a:bodyPr wrap="square" rtlCol="0">
            <a:spAutoFit/>
          </a:bodyPr>
          <a:lstStyle/>
          <a:p>
            <a:r>
              <a:rPr lang="ru-RU" dirty="0"/>
              <a:t>Возвращались солдаты с войны.</a:t>
            </a:r>
          </a:p>
          <a:p>
            <a:r>
              <a:rPr lang="ru-RU" dirty="0"/>
              <a:t>По железным дорогам страны</a:t>
            </a:r>
          </a:p>
          <a:p>
            <a:r>
              <a:rPr lang="ru-RU" dirty="0"/>
              <a:t>День и ночь поезда их вели.</a:t>
            </a:r>
          </a:p>
          <a:p>
            <a:r>
              <a:rPr lang="ru-RU" dirty="0"/>
              <a:t>Гимнастерки их были в пыли</a:t>
            </a:r>
          </a:p>
          <a:p>
            <a:r>
              <a:rPr lang="ru-RU" dirty="0"/>
              <a:t>И от пота еще солоны</a:t>
            </a:r>
          </a:p>
          <a:p>
            <a:r>
              <a:rPr lang="ru-RU" dirty="0"/>
              <a:t>В эти дни бесконечной весны.</a:t>
            </a:r>
          </a:p>
          <a:p>
            <a:r>
              <a:rPr lang="ru-RU" dirty="0"/>
              <a:t>Возвращались солдаты с войны!</a:t>
            </a:r>
          </a:p>
          <a:p>
            <a:r>
              <a:rPr lang="ru-RU" dirty="0"/>
              <a:t>И прошли по Москве, точно сны, -</a:t>
            </a:r>
          </a:p>
          <a:p>
            <a:r>
              <a:rPr lang="ru-RU" dirty="0"/>
              <a:t>Были жарки они и хмельны.</a:t>
            </a:r>
          </a:p>
          <a:p>
            <a:r>
              <a:rPr lang="ru-RU" dirty="0"/>
              <a:t>Были парки цветами полны</a:t>
            </a:r>
            <a:r>
              <a:rPr lang="ru-RU" dirty="0" smtClean="0"/>
              <a:t>.</a:t>
            </a:r>
          </a:p>
          <a:p>
            <a:r>
              <a:rPr lang="ru-RU" dirty="0"/>
              <a:t>В зоопарке трубили слоны,-</a:t>
            </a:r>
          </a:p>
          <a:p>
            <a:r>
              <a:rPr lang="ru-RU" dirty="0"/>
              <a:t>Возвращались солдаты с войны!</a:t>
            </a:r>
          </a:p>
          <a:p>
            <a:endParaRPr lang="ru-RU" dirty="0"/>
          </a:p>
        </p:txBody>
      </p:sp>
      <p:sp>
        <p:nvSpPr>
          <p:cNvPr id="4" name="TextBox 3"/>
          <p:cNvSpPr txBox="1"/>
          <p:nvPr/>
        </p:nvSpPr>
        <p:spPr>
          <a:xfrm>
            <a:off x="4860032" y="1463873"/>
            <a:ext cx="3528392" cy="3970318"/>
          </a:xfrm>
          <a:prstGeom prst="rect">
            <a:avLst/>
          </a:prstGeom>
          <a:noFill/>
        </p:spPr>
        <p:txBody>
          <a:bodyPr wrap="square" rtlCol="0">
            <a:spAutoFit/>
          </a:bodyPr>
          <a:lstStyle/>
          <a:p>
            <a:r>
              <a:rPr lang="ru-RU" dirty="0" smtClean="0"/>
              <a:t>Возвращались </a:t>
            </a:r>
            <a:r>
              <a:rPr lang="ru-RU" dirty="0"/>
              <a:t>домой старики</a:t>
            </a:r>
          </a:p>
          <a:p>
            <a:r>
              <a:rPr lang="ru-RU" dirty="0"/>
              <a:t>И совсем молодые отцы-</a:t>
            </a:r>
          </a:p>
          <a:p>
            <a:r>
              <a:rPr lang="ru-RU" dirty="0"/>
              <a:t>Москвичи, ленинградцы, донцы…</a:t>
            </a:r>
          </a:p>
          <a:p>
            <a:r>
              <a:rPr lang="ru-RU" dirty="0"/>
              <a:t>Возвращались сибиряки-</a:t>
            </a:r>
          </a:p>
          <a:p>
            <a:r>
              <a:rPr lang="ru-RU" dirty="0"/>
              <a:t>И охотники, и рыбаки,</a:t>
            </a:r>
          </a:p>
          <a:p>
            <a:r>
              <a:rPr lang="ru-RU" dirty="0"/>
              <a:t>И водители сложных машин,</a:t>
            </a:r>
          </a:p>
          <a:p>
            <a:r>
              <a:rPr lang="ru-RU" dirty="0"/>
              <a:t>И властители мирных долин,-</a:t>
            </a:r>
          </a:p>
          <a:p>
            <a:r>
              <a:rPr lang="ru-RU" dirty="0"/>
              <a:t>Возвращался народ-исполин…</a:t>
            </a:r>
          </a:p>
          <a:p>
            <a:r>
              <a:rPr lang="ru-RU" dirty="0"/>
              <a:t>Возвращался</a:t>
            </a:r>
            <a:r>
              <a:rPr lang="ru-RU" dirty="0" smtClean="0"/>
              <a:t>? Нет</a:t>
            </a:r>
            <a:r>
              <a:rPr lang="ru-RU" dirty="0"/>
              <a:t>!</a:t>
            </a:r>
          </a:p>
          <a:p>
            <a:r>
              <a:rPr lang="ru-RU" dirty="0"/>
              <a:t>Шел он вперед,</a:t>
            </a:r>
          </a:p>
          <a:p>
            <a:r>
              <a:rPr lang="ru-RU" dirty="0"/>
              <a:t>Шел вперед</a:t>
            </a:r>
          </a:p>
          <a:p>
            <a:r>
              <a:rPr lang="ru-RU" dirty="0"/>
              <a:t>Победитель-народ!</a:t>
            </a:r>
          </a:p>
          <a:p>
            <a:endParaRPr lang="ru-RU" dirty="0" smtClean="0"/>
          </a:p>
          <a:p>
            <a:pPr algn="r"/>
            <a:r>
              <a:rPr lang="ru-RU" dirty="0" smtClean="0"/>
              <a:t>1945 г.</a:t>
            </a: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6143668"/>
          </a:xfrm>
        </p:spPr>
        <p:txBody>
          <a:bodyPr>
            <a:normAutofit fontScale="85000" lnSpcReduction="10000"/>
          </a:bodyPr>
          <a:lstStyle/>
          <a:p>
            <a:pPr marL="0" indent="0">
              <a:buNone/>
            </a:pPr>
            <a:r>
              <a:rPr lang="ru-RU" i="1" dirty="0">
                <a:latin typeface="Georgia" panose="02040502050405020303" pitchFamily="18" charset="0"/>
              </a:rPr>
              <a:t>Его зарыли в шар земной,</a:t>
            </a:r>
          </a:p>
          <a:p>
            <a:pPr marL="0" indent="0">
              <a:buNone/>
            </a:pPr>
            <a:r>
              <a:rPr lang="ru-RU" i="1" dirty="0">
                <a:latin typeface="Georgia" panose="02040502050405020303" pitchFamily="18" charset="0"/>
              </a:rPr>
              <a:t>А был он лишь солдат,</a:t>
            </a:r>
          </a:p>
          <a:p>
            <a:pPr marL="0" indent="0">
              <a:buNone/>
            </a:pPr>
            <a:r>
              <a:rPr lang="ru-RU" i="1" dirty="0">
                <a:latin typeface="Georgia" panose="02040502050405020303" pitchFamily="18" charset="0"/>
              </a:rPr>
              <a:t>Всего, друзья, солдат простой, </a:t>
            </a:r>
          </a:p>
          <a:p>
            <a:pPr marL="0" indent="0">
              <a:buNone/>
            </a:pPr>
            <a:r>
              <a:rPr lang="ru-RU" i="1" dirty="0">
                <a:latin typeface="Georgia" panose="02040502050405020303" pitchFamily="18" charset="0"/>
              </a:rPr>
              <a:t>Без званий и наград.</a:t>
            </a:r>
          </a:p>
          <a:p>
            <a:pPr marL="0" indent="0">
              <a:buNone/>
            </a:pPr>
            <a:r>
              <a:rPr lang="ru-RU" i="1" dirty="0">
                <a:latin typeface="Georgia" panose="02040502050405020303" pitchFamily="18" charset="0"/>
              </a:rPr>
              <a:t>Ему, как мавзолей, </a:t>
            </a:r>
            <a:r>
              <a:rPr lang="ru-RU" i="1" dirty="0" smtClean="0">
                <a:latin typeface="Georgia" panose="02040502050405020303" pitchFamily="18" charset="0"/>
              </a:rPr>
              <a:t>земля - на </a:t>
            </a:r>
            <a:r>
              <a:rPr lang="ru-RU" i="1" dirty="0">
                <a:latin typeface="Georgia" panose="02040502050405020303" pitchFamily="18" charset="0"/>
              </a:rPr>
              <a:t>миллион веков, </a:t>
            </a:r>
          </a:p>
          <a:p>
            <a:pPr marL="0" indent="0">
              <a:buNone/>
            </a:pPr>
            <a:r>
              <a:rPr lang="ru-RU" i="1" dirty="0">
                <a:latin typeface="Georgia" panose="02040502050405020303" pitchFamily="18" charset="0"/>
              </a:rPr>
              <a:t>И млечные пути пылят вокруг него с боков.</a:t>
            </a:r>
          </a:p>
          <a:p>
            <a:pPr marL="0" indent="0">
              <a:buNone/>
            </a:pPr>
            <a:r>
              <a:rPr lang="ru-RU" i="1" dirty="0">
                <a:latin typeface="Georgia" panose="02040502050405020303" pitchFamily="18" charset="0"/>
              </a:rPr>
              <a:t>На рыжих скатах тучи спят, метелицы метут,</a:t>
            </a:r>
          </a:p>
          <a:p>
            <a:pPr marL="0" indent="0">
              <a:buNone/>
            </a:pPr>
            <a:r>
              <a:rPr lang="ru-RU" i="1" dirty="0">
                <a:latin typeface="Georgia" panose="02040502050405020303" pitchFamily="18" charset="0"/>
              </a:rPr>
              <a:t>Грома тяжелые гремят, ветра разбег берут.</a:t>
            </a:r>
          </a:p>
          <a:p>
            <a:pPr marL="0" indent="0">
              <a:buNone/>
            </a:pPr>
            <a:r>
              <a:rPr lang="ru-RU" i="1" dirty="0">
                <a:latin typeface="Georgia" panose="02040502050405020303" pitchFamily="18" charset="0"/>
              </a:rPr>
              <a:t>Давным-давно окончен бой…</a:t>
            </a:r>
          </a:p>
          <a:p>
            <a:pPr marL="0" indent="0">
              <a:buNone/>
            </a:pPr>
            <a:r>
              <a:rPr lang="ru-RU" i="1" dirty="0">
                <a:latin typeface="Georgia" panose="02040502050405020303" pitchFamily="18" charset="0"/>
              </a:rPr>
              <a:t>Руками всех друзей положен парень в шар </a:t>
            </a:r>
            <a:r>
              <a:rPr lang="ru-RU" i="1" dirty="0" smtClean="0">
                <a:latin typeface="Georgia" panose="02040502050405020303" pitchFamily="18" charset="0"/>
              </a:rPr>
              <a:t>земной, как </a:t>
            </a:r>
            <a:r>
              <a:rPr lang="ru-RU" i="1" dirty="0">
                <a:latin typeface="Georgia" panose="02040502050405020303" pitchFamily="18" charset="0"/>
              </a:rPr>
              <a:t>будто в мавзолей…</a:t>
            </a:r>
          </a:p>
          <a:p>
            <a:pPr marL="0" indent="0" algn="r">
              <a:buNone/>
            </a:pPr>
            <a:r>
              <a:rPr lang="ru-RU" i="1" dirty="0">
                <a:latin typeface="Georgia" panose="02040502050405020303" pitchFamily="18" charset="0"/>
              </a:rPr>
              <a:t>Сергей Орлов</a:t>
            </a: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Прямая соединительная линия 14"/>
          <p:cNvCxnSpPr/>
          <p:nvPr/>
        </p:nvCxnSpPr>
        <p:spPr>
          <a:xfrm rot="5400000">
            <a:off x="5393549" y="3464707"/>
            <a:ext cx="678658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72612" y="5733256"/>
            <a:ext cx="8175852" cy="954107"/>
          </a:xfrm>
          <a:prstGeom prst="rect">
            <a:avLst/>
          </a:prstGeom>
          <a:noFill/>
        </p:spPr>
        <p:txBody>
          <a:bodyPr wrap="square" rtlCol="0">
            <a:spAutoFit/>
          </a:bodyPr>
          <a:lstStyle/>
          <a:p>
            <a:pPr algn="just"/>
            <a:r>
              <a:rPr lang="ru-RU" sz="2800" i="1" dirty="0" smtClean="0">
                <a:latin typeface="Georgia" pitchFamily="18" charset="0"/>
              </a:rPr>
              <a:t>Юрасов Тимофей Тарасович у могилы сына с учащимися 9 «б» класса, 30 апреля 1968 года.</a:t>
            </a:r>
          </a:p>
        </p:txBody>
      </p:sp>
      <p:pic>
        <p:nvPicPr>
          <p:cNvPr id="7" name="Рисунок 6" descr="IMG_20150217_193648.jpg"/>
          <p:cNvPicPr/>
          <p:nvPr/>
        </p:nvPicPr>
        <p:blipFill>
          <a:blip r:embed="rId2" cstate="print"/>
          <a:srcRect l="461" t="14234" r="1563" b="4927"/>
          <a:stretch>
            <a:fillRect/>
          </a:stretch>
        </p:blipFill>
        <p:spPr>
          <a:xfrm>
            <a:off x="683568" y="404664"/>
            <a:ext cx="7848872" cy="5328592"/>
          </a:xfrm>
          <a:prstGeom prst="rect">
            <a:avLst/>
          </a:prstGeom>
        </p:spPr>
      </p:pic>
    </p:spTree>
    <p:extLst>
      <p:ext uri="{BB962C8B-B14F-4D97-AF65-F5344CB8AC3E}">
        <p14:creationId xmlns:p14="http://schemas.microsoft.com/office/powerpoint/2010/main" xmlns="" val="115546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7160" y="136880"/>
            <a:ext cx="8795320" cy="6721120"/>
          </a:xfrm>
        </p:spPr>
        <p:txBody>
          <a:bodyPr>
            <a:normAutofit/>
          </a:bodyPr>
          <a:lstStyle/>
          <a:p>
            <a:pPr marL="0" indent="0" algn="ctr">
              <a:buNone/>
            </a:pPr>
            <a:r>
              <a:rPr lang="ru-RU" sz="3600" i="1" dirty="0" smtClean="0">
                <a:solidFill>
                  <a:srgbClr val="FF0000"/>
                </a:solidFill>
                <a:latin typeface="Georgia" pitchFamily="18" charset="0"/>
              </a:rPr>
              <a:t>Александр Алексеевич Шишов</a:t>
            </a:r>
            <a:endParaRPr lang="ru-RU" sz="2000" i="1" dirty="0" smtClean="0">
              <a:latin typeface="Georgia" pitchFamily="18" charset="0"/>
            </a:endParaRPr>
          </a:p>
        </p:txBody>
      </p:sp>
      <p:cxnSp>
        <p:nvCxnSpPr>
          <p:cNvPr id="15" name="Прямая соединительная линия 14"/>
          <p:cNvCxnSpPr/>
          <p:nvPr/>
        </p:nvCxnSpPr>
        <p:spPr>
          <a:xfrm rot="5400000">
            <a:off x="5393549" y="3464707"/>
            <a:ext cx="678658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9" name="Рисунок 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629228" y="730439"/>
            <a:ext cx="3895346" cy="5506873"/>
          </a:xfrm>
          <a:prstGeom prst="rect">
            <a:avLst/>
          </a:prstGeom>
        </p:spPr>
      </p:pic>
      <p:sp>
        <p:nvSpPr>
          <p:cNvPr id="2" name="TextBox 1"/>
          <p:cNvSpPr txBox="1"/>
          <p:nvPr/>
        </p:nvSpPr>
        <p:spPr>
          <a:xfrm>
            <a:off x="2771800" y="6237312"/>
            <a:ext cx="4824536" cy="400110"/>
          </a:xfrm>
          <a:prstGeom prst="rect">
            <a:avLst/>
          </a:prstGeom>
          <a:noFill/>
        </p:spPr>
        <p:txBody>
          <a:bodyPr wrap="square" rtlCol="0">
            <a:spAutoFit/>
          </a:bodyPr>
          <a:lstStyle/>
          <a:p>
            <a:r>
              <a:rPr lang="ru-RU" sz="2000" dirty="0" smtClean="0"/>
              <a:t>Таким он был в десятом классе</a:t>
            </a:r>
            <a:endParaRPr lang="ru-RU" sz="2000" dirty="0"/>
          </a:p>
        </p:txBody>
      </p:sp>
    </p:spTree>
    <p:extLst>
      <p:ext uri="{BB962C8B-B14F-4D97-AF65-F5344CB8AC3E}">
        <p14:creationId xmlns:p14="http://schemas.microsoft.com/office/powerpoint/2010/main" xmlns="" val="2940240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44614"/>
            <a:ext cx="8229600" cy="6500810"/>
          </a:xfrm>
        </p:spPr>
        <p:txBody>
          <a:bodyPr>
            <a:noAutofit/>
          </a:bodyPr>
          <a:lstStyle/>
          <a:p>
            <a:pPr marL="0" indent="0">
              <a:buNone/>
            </a:pPr>
            <a:r>
              <a:rPr lang="ru-RU" sz="2400" i="1" dirty="0">
                <a:latin typeface="Georgia" panose="02040502050405020303" pitchFamily="18" charset="0"/>
              </a:rPr>
              <a:t>Здравствуйте, уважаемая Анна Ефимовна!</a:t>
            </a:r>
          </a:p>
          <a:p>
            <a:pPr marL="0" indent="0">
              <a:buNone/>
            </a:pPr>
            <a:endParaRPr lang="ru-RU" sz="700" i="1" dirty="0" smtClean="0">
              <a:latin typeface="Georgia" panose="02040502050405020303" pitchFamily="18" charset="0"/>
            </a:endParaRPr>
          </a:p>
          <a:p>
            <a:pPr marL="0" indent="0">
              <a:buNone/>
            </a:pPr>
            <a:r>
              <a:rPr lang="ru-RU" sz="2400" i="1" dirty="0" smtClean="0">
                <a:latin typeface="Georgia" panose="02040502050405020303" pitchFamily="18" charset="0"/>
              </a:rPr>
              <a:t>С </a:t>
            </a:r>
            <a:r>
              <a:rPr lang="ru-RU" sz="2400" i="1" dirty="0">
                <a:latin typeface="Georgia" panose="02040502050405020303" pitchFamily="18" charset="0"/>
              </a:rPr>
              <a:t>пионерским приветом к Вам ученики 8 «б» класса. Узнав ,что на </a:t>
            </a:r>
            <a:r>
              <a:rPr lang="ru-RU" sz="2400" i="1" dirty="0" smtClean="0">
                <a:latin typeface="Georgia" panose="02040502050405020303" pitchFamily="18" charset="0"/>
              </a:rPr>
              <a:t>братской </a:t>
            </a:r>
            <a:r>
              <a:rPr lang="ru-RU" sz="2400" i="1" dirty="0">
                <a:latin typeface="Georgia" panose="02040502050405020303" pitchFamily="18" charset="0"/>
              </a:rPr>
              <a:t>могиле нашего поселка захоронен ваш муж, мы решили написать Вам письмо. </a:t>
            </a:r>
            <a:endParaRPr lang="ru-RU" sz="2400" i="1" dirty="0" smtClean="0">
              <a:latin typeface="Georgia" panose="02040502050405020303" pitchFamily="18" charset="0"/>
            </a:endParaRPr>
          </a:p>
          <a:p>
            <a:pPr marL="0" indent="0">
              <a:buNone/>
            </a:pPr>
            <a:r>
              <a:rPr lang="ru-RU" sz="2400" i="1" dirty="0" smtClean="0">
                <a:latin typeface="Georgia" panose="02040502050405020303" pitchFamily="18" charset="0"/>
              </a:rPr>
              <a:t>Наш </a:t>
            </a:r>
            <a:r>
              <a:rPr lang="ru-RU" sz="2400" i="1" dirty="0">
                <a:latin typeface="Georgia" panose="02040502050405020303" pitchFamily="18" charset="0"/>
              </a:rPr>
              <a:t>класс уже переписывается с родителями одного из захороненных бойцов. Ученики нашей школы ведут уход за братской могилой. В честь воинов, погибших за защиту нашего города, на братскую могилу возложили мемориальную доску с именами бойцов, в их числе и инициалы, то есть фамилия, имя, отчество вашего мужа. Если Вы не возражаете, мы будем вести с Вами переписку. Просим Вас дать нам ответ.</a:t>
            </a:r>
          </a:p>
          <a:p>
            <a:pPr marL="0" indent="0" algn="r">
              <a:buNone/>
            </a:pPr>
            <a:r>
              <a:rPr lang="ru-RU" sz="2400" i="1" dirty="0">
                <a:latin typeface="Georgia" panose="02040502050405020303" pitchFamily="18" charset="0"/>
              </a:rPr>
              <a:t>С пионерским приветом 8 «б» класс</a:t>
            </a: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93316" y="5517232"/>
            <a:ext cx="8229600" cy="1127048"/>
          </a:xfrm>
        </p:spPr>
        <p:txBody>
          <a:bodyPr>
            <a:normAutofit/>
          </a:bodyPr>
          <a:lstStyle/>
          <a:p>
            <a:pPr marL="0" indent="0" algn="ctr">
              <a:buNone/>
            </a:pPr>
            <a:r>
              <a:rPr lang="ru-RU" dirty="0" smtClean="0">
                <a:latin typeface="Monotype Corsiva" panose="03010101010201010101" pitchFamily="66" charset="0"/>
              </a:rPr>
              <a:t>Пионеры 8 «б» класса во главе с членом родительского комитета С.А. </a:t>
            </a:r>
            <a:r>
              <a:rPr lang="ru-RU" dirty="0" err="1" smtClean="0">
                <a:latin typeface="Monotype Corsiva" panose="03010101010201010101" pitchFamily="66" charset="0"/>
              </a:rPr>
              <a:t>Поташовой</a:t>
            </a:r>
            <a:r>
              <a:rPr lang="ru-RU" dirty="0" smtClean="0">
                <a:latin typeface="Monotype Corsiva" panose="03010101010201010101" pitchFamily="66" charset="0"/>
              </a:rPr>
              <a:t>…</a:t>
            </a: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5" name="Рисунок 4" descr="Scan10011.JPG"/>
          <p:cNvPicPr>
            <a:picLocks noChangeAspect="1"/>
          </p:cNvPicPr>
          <p:nvPr/>
        </p:nvPicPr>
        <p:blipFill>
          <a:blip r:embed="rId2" cstate="print"/>
          <a:stretch>
            <a:fillRect/>
          </a:stretch>
        </p:blipFill>
        <p:spPr>
          <a:xfrm>
            <a:off x="2928926" y="343888"/>
            <a:ext cx="3238704" cy="5180231"/>
          </a:xfrm>
          <a:prstGeom prst="rect">
            <a:avLst/>
          </a:prstGeom>
        </p:spPr>
      </p:pic>
    </p:spTree>
    <p:extLst>
      <p:ext uri="{BB962C8B-B14F-4D97-AF65-F5344CB8AC3E}">
        <p14:creationId xmlns:p14="http://schemas.microsoft.com/office/powerpoint/2010/main" xmlns="" val="36201718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93316" y="5517232"/>
            <a:ext cx="8229600" cy="1127048"/>
          </a:xfrm>
        </p:spPr>
        <p:txBody>
          <a:bodyPr>
            <a:normAutofit/>
          </a:bodyPr>
          <a:lstStyle/>
          <a:p>
            <a:pPr marL="0" indent="0" algn="ctr">
              <a:buNone/>
            </a:pPr>
            <a:r>
              <a:rPr lang="ru-RU" dirty="0" smtClean="0">
                <a:latin typeface="Monotype Corsiva" panose="03010101010201010101" pitchFamily="66" charset="0"/>
              </a:rPr>
              <a:t>…расчищают снег,..</a:t>
            </a: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5" name="Рисунок 4" descr="Scan10012.JPG"/>
          <p:cNvPicPr>
            <a:picLocks noChangeAspect="1"/>
          </p:cNvPicPr>
          <p:nvPr/>
        </p:nvPicPr>
        <p:blipFill>
          <a:blip r:embed="rId2" cstate="print"/>
          <a:stretch>
            <a:fillRect/>
          </a:stretch>
        </p:blipFill>
        <p:spPr>
          <a:xfrm>
            <a:off x="983023" y="428604"/>
            <a:ext cx="7303753" cy="5000660"/>
          </a:xfrm>
          <a:prstGeom prst="rect">
            <a:avLst/>
          </a:prstGeom>
        </p:spPr>
      </p:pic>
    </p:spTree>
    <p:extLst>
      <p:ext uri="{BB962C8B-B14F-4D97-AF65-F5344CB8AC3E}">
        <p14:creationId xmlns:p14="http://schemas.microsoft.com/office/powerpoint/2010/main" xmlns="" val="42474493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93316" y="5517232"/>
            <a:ext cx="8229600" cy="1127048"/>
          </a:xfrm>
        </p:spPr>
        <p:txBody>
          <a:bodyPr>
            <a:normAutofit/>
          </a:bodyPr>
          <a:lstStyle/>
          <a:p>
            <a:pPr marL="0" indent="0" algn="ctr">
              <a:buNone/>
            </a:pPr>
            <a:r>
              <a:rPr lang="ru-RU" dirty="0" smtClean="0">
                <a:latin typeface="Monotype Corsiva" panose="03010101010201010101" pitchFamily="66" charset="0"/>
              </a:rPr>
              <a:t>…посыпают дорожку песком,..</a:t>
            </a: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5" name="Рисунок 4" descr="Scan10013.JPG"/>
          <p:cNvPicPr>
            <a:picLocks noChangeAspect="1"/>
          </p:cNvPicPr>
          <p:nvPr/>
        </p:nvPicPr>
        <p:blipFill>
          <a:blip r:embed="rId2" cstate="print"/>
          <a:stretch>
            <a:fillRect/>
          </a:stretch>
        </p:blipFill>
        <p:spPr>
          <a:xfrm>
            <a:off x="1055048" y="606947"/>
            <a:ext cx="7160290" cy="4822317"/>
          </a:xfrm>
          <a:prstGeom prst="rect">
            <a:avLst/>
          </a:prstGeom>
        </p:spPr>
      </p:pic>
    </p:spTree>
    <p:extLst>
      <p:ext uri="{BB962C8B-B14F-4D97-AF65-F5344CB8AC3E}">
        <p14:creationId xmlns:p14="http://schemas.microsoft.com/office/powerpoint/2010/main" xmlns="" val="2785442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93316" y="5733256"/>
            <a:ext cx="8229600" cy="1127048"/>
          </a:xfrm>
        </p:spPr>
        <p:txBody>
          <a:bodyPr>
            <a:normAutofit/>
          </a:bodyPr>
          <a:lstStyle/>
          <a:p>
            <a:pPr marL="0" indent="0" algn="ctr">
              <a:buNone/>
            </a:pPr>
            <a:r>
              <a:rPr lang="ru-RU" dirty="0" smtClean="0">
                <a:latin typeface="Monotype Corsiva" panose="03010101010201010101" pitchFamily="66" charset="0"/>
              </a:rPr>
              <a:t>…расчищают сугроб за оградой,..</a:t>
            </a: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5" name="Рисунок 4" descr="IMG_20150217_193357.jpg"/>
          <p:cNvPicPr/>
          <p:nvPr/>
        </p:nvPicPr>
        <p:blipFill>
          <a:blip r:embed="rId2" cstate="print">
            <a:extLst>
              <a:ext uri="{BEBA8EAE-BF5A-486C-A8C5-ECC9F3942E4B}">
                <a14:imgProps xmlns:a14="http://schemas.microsoft.com/office/drawing/2010/main" xmlns="">
                  <a14:imgLayer r:embed="rId3">
                    <a14:imgEffect>
                      <a14:brightnessContrast contrast="20000"/>
                    </a14:imgEffect>
                  </a14:imgLayer>
                </a14:imgProps>
              </a:ext>
            </a:extLst>
          </a:blip>
          <a:srcRect t="8212" r="2618" b="5273"/>
          <a:stretch>
            <a:fillRect/>
          </a:stretch>
        </p:blipFill>
        <p:spPr>
          <a:xfrm>
            <a:off x="1187624" y="548680"/>
            <a:ext cx="6984776" cy="4968552"/>
          </a:xfrm>
          <a:prstGeom prst="rect">
            <a:avLst/>
          </a:prstGeom>
        </p:spPr>
      </p:pic>
    </p:spTree>
    <p:extLst>
      <p:ext uri="{BB962C8B-B14F-4D97-AF65-F5344CB8AC3E}">
        <p14:creationId xmlns:p14="http://schemas.microsoft.com/office/powerpoint/2010/main" xmlns="" val="8559637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6500810"/>
          </a:xfrm>
        </p:spPr>
        <p:txBody>
          <a:bodyPr>
            <a:normAutofit fontScale="92500" lnSpcReduction="10000"/>
          </a:bodyPr>
          <a:lstStyle/>
          <a:p>
            <a:pPr marL="0" indent="0">
              <a:buNone/>
            </a:pPr>
            <a:r>
              <a:rPr lang="ru-RU" i="1" dirty="0">
                <a:latin typeface="Times New Roman" panose="02020603050405020304" pitchFamily="18" charset="0"/>
                <a:cs typeface="Times New Roman" panose="02020603050405020304" pitchFamily="18" charset="0"/>
              </a:rPr>
              <a:t>Здравствуйте, уважаемый Сергей Васильевич!</a:t>
            </a:r>
          </a:p>
          <a:p>
            <a:pPr marL="0" indent="0" algn="just">
              <a:buNone/>
            </a:pPr>
            <a:r>
              <a:rPr lang="ru-RU" i="1" dirty="0">
                <a:latin typeface="Times New Roman" panose="02020603050405020304" pitchFamily="18" charset="0"/>
                <a:cs typeface="Times New Roman" panose="02020603050405020304" pitchFamily="18" charset="0"/>
              </a:rPr>
              <a:t>С пионерским приветом к Вам 8 </a:t>
            </a:r>
            <a:r>
              <a:rPr lang="ru-RU" i="1" dirty="0" smtClean="0">
                <a:latin typeface="Times New Roman" panose="02020603050405020304" pitchFamily="18" charset="0"/>
                <a:cs typeface="Times New Roman" panose="02020603050405020304" pitchFamily="18" charset="0"/>
              </a:rPr>
              <a:t>«б»  класс. </a:t>
            </a:r>
            <a:r>
              <a:rPr lang="ru-RU" i="1" dirty="0">
                <a:latin typeface="Times New Roman" panose="02020603050405020304" pitchFamily="18" charset="0"/>
                <a:cs typeface="Times New Roman" panose="02020603050405020304" pitchFamily="18" charset="0"/>
              </a:rPr>
              <a:t>Узнав, что на братской могиле нашего поселка захоронен ваш сын, мы решили написать Вам письмо. Наш класс уже ведет переписку одного с родителями одного из захороненных бойцов. Ученики нашей школы ведут уход за братской могилой. В честь воинов, погибших за защиту нашего города, на  братскую могилу возложили мемориальную доску с именами бойцов, в числе их и инициалы вашего сына. Если Вы не возражаете, мы будем вести с Вами переписку. Очень просим Вас дать нам ответ.</a:t>
            </a:r>
          </a:p>
          <a:p>
            <a:pPr marL="0" indent="0" algn="r">
              <a:buNone/>
            </a:pPr>
            <a:r>
              <a:rPr lang="ru-RU" i="1" dirty="0">
                <a:latin typeface="Times New Roman" panose="02020603050405020304" pitchFamily="18" charset="0"/>
                <a:cs typeface="Times New Roman" panose="02020603050405020304" pitchFamily="18" charset="0"/>
              </a:rPr>
              <a:t>С пионерским приветом 8 «б» класс.</a:t>
            </a: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6566604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6500810"/>
          </a:xfrm>
        </p:spPr>
        <p:txBody>
          <a:bodyPr>
            <a:normAutofit fontScale="92500" lnSpcReduction="20000"/>
          </a:bodyPr>
          <a:lstStyle/>
          <a:p>
            <a:pPr marL="0" indent="0">
              <a:buNone/>
            </a:pPr>
            <a:r>
              <a:rPr lang="ru-RU" i="1" dirty="0">
                <a:latin typeface="Times New Roman" panose="02020603050405020304" pitchFamily="18" charset="0"/>
                <a:cs typeface="Times New Roman" panose="02020603050405020304" pitchFamily="18" charset="0"/>
              </a:rPr>
              <a:t>Здравствуйте, уважаемый Алексей Григорьевич!</a:t>
            </a:r>
          </a:p>
          <a:p>
            <a:pPr marL="0" indent="0">
              <a:buNone/>
            </a:pPr>
            <a:r>
              <a:rPr lang="ru-RU" i="1" dirty="0">
                <a:latin typeface="Times New Roman" panose="02020603050405020304" pitchFamily="18" charset="0"/>
                <a:cs typeface="Times New Roman" panose="02020603050405020304" pitchFamily="18" charset="0"/>
              </a:rPr>
              <a:t>С пионерским приветом к Вам 8 «б» класс. Узнав, что на братской могиле нашего поселка захоронен ваш сын, мы решили написать Вам письмо.</a:t>
            </a:r>
          </a:p>
          <a:p>
            <a:pPr marL="0" indent="0">
              <a:buNone/>
            </a:pPr>
            <a:r>
              <a:rPr lang="ru-RU" i="1" dirty="0">
                <a:latin typeface="Times New Roman" panose="02020603050405020304" pitchFamily="18" charset="0"/>
                <a:cs typeface="Times New Roman" panose="02020603050405020304" pitchFamily="18" charset="0"/>
              </a:rPr>
              <a:t>Наш класс уже ведет переписку с родителями одного из захороненных бойцов. Ученики нашей школы ведут уход за братской могилой. В честь воинов, погибших за защиту нашего города, на братскую могилу возложили мемориальную доску с именами бойцов, в числе их и инициалы вашего сына. Если вы не  возражаете, мы будем вести с Вами переписку. Очень просим Вас дать нам ответ.</a:t>
            </a:r>
          </a:p>
          <a:p>
            <a:pPr marL="0" indent="0" algn="r">
              <a:buNone/>
            </a:pPr>
            <a:r>
              <a:rPr lang="ru-RU" i="1" dirty="0">
                <a:latin typeface="Times New Roman" panose="02020603050405020304" pitchFamily="18" charset="0"/>
                <a:cs typeface="Times New Roman" panose="02020603050405020304" pitchFamily="18" charset="0"/>
              </a:rPr>
              <a:t>С пионерским приветом 8 «б» класс.</a:t>
            </a: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7176866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57242" y="5429264"/>
            <a:ext cx="8229600" cy="1127048"/>
          </a:xfrm>
        </p:spPr>
        <p:txBody>
          <a:bodyPr>
            <a:normAutofit/>
          </a:bodyPr>
          <a:lstStyle/>
          <a:p>
            <a:pPr marL="0" indent="0" algn="ctr">
              <a:buNone/>
            </a:pPr>
            <a:r>
              <a:rPr lang="ru-RU" dirty="0" smtClean="0">
                <a:latin typeface="Monotype Corsiva" panose="03010101010201010101" pitchFamily="66" charset="0"/>
              </a:rPr>
              <a:t>Выступает участник Великой Отечественной войны лейтенант запаса Е.П. Чулков</a:t>
            </a: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5" name="Рисунок 4" descr="IMG_20150217_193357.jpg"/>
          <p:cNvPicPr/>
          <p:nvPr/>
        </p:nvPicPr>
        <p:blipFill>
          <a:blip r:embed="rId2" cstate="print"/>
          <a:stretch>
            <a:fillRect/>
          </a:stretch>
        </p:blipFill>
        <p:spPr>
          <a:xfrm>
            <a:off x="1187624" y="849998"/>
            <a:ext cx="6984776" cy="4365915"/>
          </a:xfrm>
          <a:prstGeom prst="rect">
            <a:avLst/>
          </a:prstGeom>
        </p:spPr>
      </p:pic>
    </p:spTree>
    <p:extLst>
      <p:ext uri="{BB962C8B-B14F-4D97-AF65-F5344CB8AC3E}">
        <p14:creationId xmlns:p14="http://schemas.microsoft.com/office/powerpoint/2010/main" xmlns="" val="36556774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24676"/>
            <a:ext cx="8229600" cy="6247596"/>
          </a:xfrm>
        </p:spPr>
        <p:txBody>
          <a:bodyPr>
            <a:normAutofit fontScale="92500" lnSpcReduction="10000"/>
          </a:bodyPr>
          <a:lstStyle/>
          <a:p>
            <a:pPr marL="0" indent="0" algn="ctr">
              <a:buNone/>
            </a:pPr>
            <a:r>
              <a:rPr lang="ru-RU" sz="1900" i="1" dirty="0">
                <a:latin typeface="Times New Roman" pitchFamily="18" charset="0"/>
                <a:cs typeface="Times New Roman" pitchFamily="18" charset="0"/>
              </a:rPr>
              <a:t>Здравствуйте, дорогие наши юные друзья!</a:t>
            </a:r>
          </a:p>
          <a:p>
            <a:pPr marL="0" indent="0" algn="just">
              <a:buNone/>
            </a:pPr>
            <a:r>
              <a:rPr lang="ru-RU" sz="1900" i="1" dirty="0">
                <a:latin typeface="Times New Roman" pitchFamily="18" charset="0"/>
                <a:cs typeface="Times New Roman" pitchFamily="18" charset="0"/>
              </a:rPr>
              <a:t>Вы сообщили нам тревожную, но вместе с тем и радостную весть. Теперь мы знаем, где похоронен наш сын и по возможности сможем побывать на его могиле.</a:t>
            </a:r>
          </a:p>
          <a:p>
            <a:pPr marL="0" indent="0" algn="just">
              <a:buNone/>
            </a:pPr>
            <a:r>
              <a:rPr lang="ru-RU" sz="1900" i="1" dirty="0">
                <a:latin typeface="Times New Roman" pitchFamily="18" charset="0"/>
                <a:cs typeface="Times New Roman" pitchFamily="18" charset="0"/>
              </a:rPr>
              <a:t>Провожали мы Сашу служить Родине совсем еще молодым и безусым мальчишкой. Таким он и остался в нашей памяти навсегда. Не дослужив положенного срока, он пошел на фронт.</a:t>
            </a:r>
          </a:p>
          <a:p>
            <a:pPr marL="0" indent="0" algn="just">
              <a:buNone/>
            </a:pPr>
            <a:r>
              <a:rPr lang="ru-RU" sz="1900" i="1" dirty="0">
                <a:latin typeface="Times New Roman" pitchFamily="18" charset="0"/>
                <a:cs typeface="Times New Roman" pitchFamily="18" charset="0"/>
              </a:rPr>
              <a:t>Фашисты рвались к Москве. Часть, в которой служил Саша, была переброшена с Дальнего Востока для защиты нашей столицы. Письмо он смог прислать нам только из Москвы. А с фронта не получили.</a:t>
            </a:r>
          </a:p>
          <a:p>
            <a:pPr marL="0" indent="0" algn="just">
              <a:buNone/>
            </a:pPr>
            <a:r>
              <a:rPr lang="ru-RU" sz="1900" i="1" dirty="0">
                <a:latin typeface="Times New Roman" pitchFamily="18" charset="0"/>
                <a:cs typeface="Times New Roman" pitchFamily="18" charset="0"/>
              </a:rPr>
              <a:t>Затем нам пришла горькая весть-похоронная.</a:t>
            </a:r>
          </a:p>
          <a:p>
            <a:pPr marL="0" indent="0" algn="just">
              <a:buNone/>
            </a:pPr>
            <a:r>
              <a:rPr lang="ru-RU" sz="1900" i="1" dirty="0">
                <a:latin typeface="Times New Roman" pitchFamily="18" charset="0"/>
                <a:cs typeface="Times New Roman" pitchFamily="18" charset="0"/>
              </a:rPr>
              <a:t>Нам сообщили, что ваш сын погиб на Тульском направлении в Донском районе, д. Крутой Верх. А вы пишите, что ваш поселок называется Комсомольский. Может быть вы знаете, как это получилось. Да и вообще сообщите, как вы смогли найти наш адрес и как сохранились инициалы нашего сына Саши. Пишите нам. Мы будем очень рады. Нам дорого каждое слово, каждое воспоминание.</a:t>
            </a:r>
          </a:p>
          <a:p>
            <a:pPr marL="0" indent="0" algn="just">
              <a:buNone/>
            </a:pPr>
            <a:r>
              <a:rPr lang="ru-RU" sz="1900" i="1" dirty="0">
                <a:latin typeface="Times New Roman" pitchFamily="18" charset="0"/>
                <a:cs typeface="Times New Roman" pitchFamily="18" charset="0"/>
              </a:rPr>
              <a:t>Да пусть будет всегда чистое небо над нашей страной, чтобы вы могли спокойно жить и учиться.</a:t>
            </a:r>
          </a:p>
          <a:p>
            <a:pPr marL="0" indent="0" algn="just">
              <a:buNone/>
            </a:pPr>
            <a:r>
              <a:rPr lang="ru-RU" sz="1900" i="1" dirty="0">
                <a:latin typeface="Times New Roman" pitchFamily="18" charset="0"/>
                <a:cs typeface="Times New Roman" pitchFamily="18" charset="0"/>
              </a:rPr>
              <a:t>Пусть ваши матери никогда не узнают горьких разлук. Учитесь лучше, чтобы больше принести пользы нашей Родине.</a:t>
            </a:r>
          </a:p>
          <a:p>
            <a:pPr marL="0" indent="0" algn="ctr">
              <a:buNone/>
            </a:pPr>
            <a:r>
              <a:rPr lang="ru-RU" sz="1900" i="1" dirty="0">
                <a:latin typeface="Times New Roman" pitchFamily="18" charset="0"/>
                <a:cs typeface="Times New Roman" pitchFamily="18" charset="0"/>
              </a:rPr>
              <a:t>До свидания</a:t>
            </a:r>
            <a:r>
              <a:rPr lang="ru-RU" sz="1900" i="1" dirty="0" smtClean="0">
                <a:latin typeface="Times New Roman" pitchFamily="18" charset="0"/>
                <a:cs typeface="Times New Roman" pitchFamily="18" charset="0"/>
              </a:rPr>
              <a:t>. С </a:t>
            </a:r>
            <a:r>
              <a:rPr lang="ru-RU" sz="1900" i="1" dirty="0">
                <a:latin typeface="Times New Roman" pitchFamily="18" charset="0"/>
                <a:cs typeface="Times New Roman" pitchFamily="18" charset="0"/>
              </a:rPr>
              <a:t>приветом родители и сестра Саши. </a:t>
            </a:r>
            <a:r>
              <a:rPr lang="ru-RU" sz="1900" i="1" dirty="0" smtClean="0">
                <a:latin typeface="Times New Roman" pitchFamily="18" charset="0"/>
                <a:cs typeface="Times New Roman" pitchFamily="18" charset="0"/>
              </a:rPr>
              <a:t>16.02.67г</a:t>
            </a:r>
            <a:r>
              <a:rPr lang="ru-RU" dirty="0">
                <a:latin typeface="Mistral" pitchFamily="66" charset="0"/>
              </a:rPr>
              <a:t>.</a:t>
            </a: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6114864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16632"/>
            <a:ext cx="8229600" cy="7247728"/>
          </a:xfrm>
        </p:spPr>
        <p:txBody>
          <a:bodyPr>
            <a:normAutofit fontScale="62500" lnSpcReduction="20000"/>
          </a:bodyPr>
          <a:lstStyle/>
          <a:p>
            <a:pPr marL="0" indent="0" algn="just">
              <a:buNone/>
            </a:pPr>
            <a:r>
              <a:rPr lang="ru-RU" i="1" dirty="0">
                <a:latin typeface="Times New Roman" panose="02020603050405020304" pitchFamily="18" charset="0"/>
                <a:cs typeface="Times New Roman" panose="02020603050405020304" pitchFamily="18" charset="0"/>
              </a:rPr>
              <a:t>Здравствуйте, уважаемые Мария Алексеевна и родители Саши.</a:t>
            </a:r>
          </a:p>
          <a:p>
            <a:pPr marL="0" indent="0" algn="just">
              <a:buNone/>
            </a:pPr>
            <a:r>
              <a:rPr lang="ru-RU" i="1" dirty="0">
                <a:latin typeface="Times New Roman" panose="02020603050405020304" pitchFamily="18" charset="0"/>
                <a:cs typeface="Times New Roman" panose="02020603050405020304" pitchFamily="18" charset="0"/>
              </a:rPr>
              <a:t>С большим приветом к Вам учащиеся 8 «б» класса. Мы все очень рады Вашим письмам.</a:t>
            </a:r>
          </a:p>
          <a:p>
            <a:pPr marL="0" indent="0" algn="just">
              <a:buNone/>
            </a:pPr>
            <a:r>
              <a:rPr lang="ru-RU" i="1" dirty="0">
                <a:latin typeface="Times New Roman" panose="02020603050405020304" pitchFamily="18" charset="0"/>
                <a:cs typeface="Times New Roman" panose="02020603050405020304" pitchFamily="18" charset="0"/>
              </a:rPr>
              <a:t>Пишем о нас подробнее. Как мы уже раньше Вам сообщали, у нас в классе 35 учеников. Третью четверть окончили со 100% успеваемостью. Десять учеников окончили четверть хорошо, одна ученица-отлично, а остальные удовлетворительно. У нас в классе тринадцать комсомольцев, а остальные пионеры.</a:t>
            </a:r>
          </a:p>
          <a:p>
            <a:pPr marL="0" indent="0" algn="just">
              <a:buNone/>
            </a:pPr>
            <a:r>
              <a:rPr lang="ru-RU" i="1" dirty="0">
                <a:latin typeface="Times New Roman" panose="02020603050405020304" pitchFamily="18" charset="0"/>
                <a:cs typeface="Times New Roman" panose="02020603050405020304" pitchFamily="18" charset="0"/>
              </a:rPr>
              <a:t>На каникулах у нас был смотр художественной самодеятельности школ района. На этом смотре мы не заняли призового места, но мы не огорчаемся, ведь мы впервые выступали на смотре средних школ. На следующий год надеемся выступить гораздо лучше.</a:t>
            </a:r>
          </a:p>
          <a:p>
            <a:pPr marL="0" indent="0" algn="just">
              <a:buNone/>
            </a:pPr>
            <a:r>
              <a:rPr lang="ru-RU" i="1" dirty="0">
                <a:latin typeface="Times New Roman" panose="02020603050405020304" pitchFamily="18" charset="0"/>
                <a:cs typeface="Times New Roman" panose="02020603050405020304" pitchFamily="18" charset="0"/>
              </a:rPr>
              <a:t>В том письме мы обещали прислать Вам фотоснимок, с возложением венков на братскую могилу. В этом году на 9 мая все предприятия  нашего поселка будут возлагать венки, на этот праздник мы приглашаем Вас к нам. В конце письма мы напишем Вам адрес.</a:t>
            </a:r>
          </a:p>
          <a:p>
            <a:pPr marL="0" indent="0" algn="just">
              <a:buNone/>
            </a:pPr>
            <a:r>
              <a:rPr lang="ru-RU" i="1" dirty="0">
                <a:latin typeface="Times New Roman" panose="02020603050405020304" pitchFamily="18" charset="0"/>
                <a:cs typeface="Times New Roman" panose="02020603050405020304" pitchFamily="18" charset="0"/>
              </a:rPr>
              <a:t> В этом письме мы описываем Вам бой, в котором погиб Ваш Саша.</a:t>
            </a:r>
          </a:p>
          <a:p>
            <a:pPr marL="0" indent="0" algn="just">
              <a:buNone/>
            </a:pPr>
            <a:r>
              <a:rPr lang="ru-RU" i="1" dirty="0">
                <a:latin typeface="Times New Roman" panose="02020603050405020304" pitchFamily="18" charset="0"/>
                <a:cs typeface="Times New Roman" panose="02020603050405020304" pitchFamily="18" charset="0"/>
              </a:rPr>
              <a:t>Это было осенью 941 года.</a:t>
            </a:r>
          </a:p>
          <a:p>
            <a:pPr marL="0" indent="0" algn="just">
              <a:buNone/>
            </a:pPr>
            <a:r>
              <a:rPr lang="ru-RU" i="1" dirty="0">
                <a:latin typeface="Times New Roman" panose="02020603050405020304" pitchFamily="18" charset="0"/>
                <a:cs typeface="Times New Roman" panose="02020603050405020304" pitchFamily="18" charset="0"/>
              </a:rPr>
              <a:t>Немцы бешено рвались к сердцу России-Москве. На подступах Москвы происходили жестокие бои.</a:t>
            </a:r>
          </a:p>
          <a:p>
            <a:pPr marL="0" indent="0" algn="just">
              <a:buNone/>
            </a:pPr>
            <a:r>
              <a:rPr lang="ru-RU" i="1" dirty="0">
                <a:latin typeface="Times New Roman" panose="02020603050405020304" pitchFamily="18" charset="0"/>
                <a:cs typeface="Times New Roman" panose="02020603050405020304" pitchFamily="18" charset="0"/>
              </a:rPr>
              <a:t>Наша местность несколько раз переходила из рук в руки. Наша армия остановилась в селе за два дня до боя. Бойцы заняли позиции. Ровно через два дня, немцы со стороны города Богородицка, пошли в атаку. Завязался бой. Под напором немцев наши воины отступили. На другой день немцы поселились в селе. </a:t>
            </a: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1203429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5" name="Рисунок 4" descr="IMG_20150217_193357.jpg"/>
          <p:cNvPicPr/>
          <p:nvPr/>
        </p:nvPicPr>
        <p:blipFill>
          <a:blip r:embed="rId2" cstate="print"/>
          <a:stretch>
            <a:fillRect/>
          </a:stretch>
        </p:blipFill>
        <p:spPr>
          <a:xfrm>
            <a:off x="1357290" y="849998"/>
            <a:ext cx="6670966" cy="5293646"/>
          </a:xfrm>
          <a:prstGeom prst="rect">
            <a:avLst/>
          </a:prstGeom>
        </p:spPr>
      </p:pic>
    </p:spTree>
    <p:extLst>
      <p:ext uri="{BB962C8B-B14F-4D97-AF65-F5344CB8AC3E}">
        <p14:creationId xmlns:p14="http://schemas.microsoft.com/office/powerpoint/2010/main" xmlns="" val="3655677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7247728"/>
          </a:xfrm>
        </p:spPr>
        <p:txBody>
          <a:bodyPr>
            <a:noAutofit/>
          </a:bodyPr>
          <a:lstStyle/>
          <a:p>
            <a:pPr marL="0" indent="0" algn="just">
              <a:buNone/>
            </a:pPr>
            <a:r>
              <a:rPr lang="ru-RU" sz="2000" i="1" dirty="0">
                <a:latin typeface="Times New Roman" panose="02020603050405020304" pitchFamily="18" charset="0"/>
                <a:cs typeface="Times New Roman" panose="02020603050405020304" pitchFamily="18" charset="0"/>
              </a:rPr>
              <a:t>Для обороны города Тулы с Дальнего Востока перебросили дивизию. В </a:t>
            </a:r>
            <a:r>
              <a:rPr lang="ru-RU" sz="2000" i="1" dirty="0" smtClean="0">
                <a:latin typeface="Times New Roman" panose="02020603050405020304" pitchFamily="18" charset="0"/>
                <a:cs typeface="Times New Roman" panose="02020603050405020304" pitchFamily="18" charset="0"/>
              </a:rPr>
              <a:t>этой </a:t>
            </a:r>
            <a:r>
              <a:rPr lang="ru-RU" sz="2000" i="1" dirty="0">
                <a:latin typeface="Times New Roman" panose="02020603050405020304" pitchFamily="18" charset="0"/>
                <a:cs typeface="Times New Roman" panose="02020603050405020304" pitchFamily="18" charset="0"/>
              </a:rPr>
              <a:t>дивизии служили сибиряки. Через двое суток, после прибытия, в ночь </a:t>
            </a:r>
            <a:r>
              <a:rPr lang="ru-RU" sz="2000" i="1" dirty="0" smtClean="0">
                <a:latin typeface="Times New Roman" panose="02020603050405020304" pitchFamily="18" charset="0"/>
                <a:cs typeface="Times New Roman" panose="02020603050405020304" pitchFamily="18" charset="0"/>
              </a:rPr>
              <a:t>с </a:t>
            </a:r>
            <a:r>
              <a:rPr lang="ru-RU" sz="2000" i="1" dirty="0">
                <a:latin typeface="Times New Roman" panose="02020603050405020304" pitchFamily="18" charset="0"/>
                <a:cs typeface="Times New Roman" panose="02020603050405020304" pitchFamily="18" charset="0"/>
              </a:rPr>
              <a:t>21-го </a:t>
            </a:r>
            <a:r>
              <a:rPr lang="ru-RU" sz="2000" i="1" dirty="0" smtClean="0">
                <a:latin typeface="Times New Roman" panose="02020603050405020304" pitchFamily="18" charset="0"/>
                <a:cs typeface="Times New Roman" panose="02020603050405020304" pitchFamily="18" charset="0"/>
              </a:rPr>
              <a:t>на </a:t>
            </a:r>
            <a:r>
              <a:rPr lang="ru-RU" sz="2000" i="1" dirty="0">
                <a:latin typeface="Times New Roman" panose="02020603050405020304" pitchFamily="18" charset="0"/>
                <a:cs typeface="Times New Roman" panose="02020603050405020304" pitchFamily="18" charset="0"/>
              </a:rPr>
              <a:t>22 ноября, наши воины пошли в атаку. Завязался бой. Немцы расположили свои пулеметные точки за снопы. Когда наши бойцы поднялись в атаку, из-за снопов застрочили пулеметы. Под огнем пулеметов падали наши бойцы. Тогда наши бойцы подожгли снопы. Немцам пришлось отступить. Этот бой навсегда запомнился селянам. В восемь часов вечера было светло, как днем. Кругом полыхало огромное пожарище. В этом бою погибло много наших бойцов, в их числе и Ваш Саша. Только жители смогли похоронить воинов в одну братскую могилу.</a:t>
            </a:r>
          </a:p>
          <a:p>
            <a:pPr marL="0" indent="0" algn="just">
              <a:buNone/>
            </a:pPr>
            <a:r>
              <a:rPr lang="ru-RU" sz="2000" i="1" dirty="0">
                <a:latin typeface="Times New Roman" panose="02020603050405020304" pitchFamily="18" charset="0"/>
                <a:cs typeface="Times New Roman" panose="02020603050405020304" pitchFamily="18" charset="0"/>
              </a:rPr>
              <a:t>А теперь наш адрес:</a:t>
            </a:r>
          </a:p>
          <a:p>
            <a:pPr marL="0" indent="0" algn="just">
              <a:buNone/>
            </a:pPr>
            <a:r>
              <a:rPr lang="ru-RU" sz="2000" i="1" dirty="0">
                <a:latin typeface="Times New Roman" panose="02020603050405020304" pitchFamily="18" charset="0"/>
                <a:cs typeface="Times New Roman" panose="02020603050405020304" pitchFamily="18" charset="0"/>
              </a:rPr>
              <a:t>Возьмите билет до города Москвы. В Москве на павелецком вокзале берете билет до города Новомосковска. По приезде в Новомосковск Вы садитесь на автобусы(Новомосковск-Сокольники, Новомосковск-Бобрик-Гора, Новомосковск-</a:t>
            </a:r>
            <a:r>
              <a:rPr lang="ru-RU" sz="2000" i="1" dirty="0" err="1">
                <a:latin typeface="Times New Roman" panose="02020603050405020304" pitchFamily="18" charset="0"/>
                <a:cs typeface="Times New Roman" panose="02020603050405020304" pitchFamily="18" charset="0"/>
              </a:rPr>
              <a:t>Кимовск</a:t>
            </a:r>
            <a:r>
              <a:rPr lang="ru-RU" sz="2000" i="1" dirty="0">
                <a:latin typeface="Times New Roman" panose="02020603050405020304" pitchFamily="18" charset="0"/>
                <a:cs typeface="Times New Roman" panose="02020603050405020304" pitchFamily="18" charset="0"/>
              </a:rPr>
              <a:t>). Сойдете в городе Донской, там садитесь на автобус(Донской-Шахта-41).</a:t>
            </a:r>
          </a:p>
          <a:p>
            <a:pPr marL="0" indent="0" algn="just">
              <a:buNone/>
            </a:pPr>
            <a:r>
              <a:rPr lang="ru-RU" sz="2000" i="1" dirty="0">
                <a:latin typeface="Times New Roman" panose="02020603050405020304" pitchFamily="18" charset="0"/>
                <a:cs typeface="Times New Roman" panose="02020603050405020304" pitchFamily="18" charset="0"/>
              </a:rPr>
              <a:t>Но лучше </a:t>
            </a:r>
            <a:r>
              <a:rPr lang="ru-RU" sz="2000" i="1" dirty="0" smtClean="0">
                <a:latin typeface="Times New Roman" panose="02020603050405020304" pitchFamily="18" charset="0"/>
                <a:cs typeface="Times New Roman" panose="02020603050405020304" pitchFamily="18" charset="0"/>
              </a:rPr>
              <a:t>будет, </a:t>
            </a:r>
            <a:r>
              <a:rPr lang="ru-RU" sz="2000" i="1" dirty="0">
                <a:latin typeface="Times New Roman" panose="02020603050405020304" pitchFamily="18" charset="0"/>
                <a:cs typeface="Times New Roman" panose="02020603050405020304" pitchFamily="18" charset="0"/>
              </a:rPr>
              <a:t>если вы о своем приезде отошлете нам  телеграмму. Мы Вас обязательно встретим.</a:t>
            </a: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6112618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6500810"/>
          </a:xfrm>
        </p:spPr>
        <p:txBody>
          <a:bodyPr>
            <a:normAutofit fontScale="70000" lnSpcReduction="20000"/>
          </a:bodyPr>
          <a:lstStyle/>
          <a:p>
            <a:pPr marL="0" indent="0" algn="just">
              <a:buNone/>
            </a:pPr>
            <a:r>
              <a:rPr lang="ru-RU" dirty="0">
                <a:latin typeface="Monotype Corsiva" panose="03010101010201010101" pitchFamily="66" charset="0"/>
              </a:rPr>
              <a:t>Здравствуйте, дорогие ребята!</a:t>
            </a:r>
          </a:p>
          <a:p>
            <a:pPr marL="0" indent="0" algn="just">
              <a:buNone/>
            </a:pPr>
            <a:r>
              <a:rPr lang="ru-RU" dirty="0">
                <a:latin typeface="Monotype Corsiva" panose="03010101010201010101" pitchFamily="66" charset="0"/>
              </a:rPr>
              <a:t>Это пишет из Сибири сестра Саши Шишова.</a:t>
            </a:r>
          </a:p>
          <a:p>
            <a:pPr marL="0" indent="0" algn="just">
              <a:buNone/>
            </a:pPr>
            <a:r>
              <a:rPr lang="ru-RU" dirty="0">
                <a:latin typeface="Monotype Corsiva" panose="03010101010201010101" pitchFamily="66" charset="0"/>
              </a:rPr>
              <a:t>Письмо мы ваше получили. И очень, очень вас благодарим за память о нашем Саше. Очень рады вашим письмам родители. Теперь они уже старенькие, да к тому же малограмотные. Поэтому я дала вам свой адрес. А они живут в 25 км от нас, в другом селе. Письма ваши мы им передаем или они сами приезжают. Большое спасибо за фотокарточку. </a:t>
            </a:r>
          </a:p>
          <a:p>
            <a:pPr marL="0" indent="0" algn="just">
              <a:buNone/>
            </a:pPr>
            <a:r>
              <a:rPr lang="ru-RU" dirty="0">
                <a:latin typeface="Monotype Corsiva" panose="03010101010201010101" pitchFamily="66" charset="0"/>
              </a:rPr>
              <a:t>Саше сейчас было бы 47 лет. У него могли быть такие же сыновья и дочери, как вы. Смотрим мы на вас и утихает боль переживаний. Достойная смена растет! Очень ждем от вас следующего письма, в котором вы обещали написать о бое, в котором участвовал Саша, а также прислать фотографию с памятника. С ним служил его товарищ Сорокин Алексей. Он нам писал, что похоронил я своего друга(т.е. Сашу). А потом, видимо, и он погиб, так как домой не вернулся. </a:t>
            </a:r>
          </a:p>
          <a:p>
            <a:pPr marL="0" indent="0" algn="just">
              <a:buNone/>
            </a:pPr>
            <a:r>
              <a:rPr lang="ru-RU" dirty="0">
                <a:latin typeface="Monotype Corsiva" panose="03010101010201010101" pitchFamily="66" charset="0"/>
              </a:rPr>
              <a:t>Ну а как вы живете, как учитесь? С какими успехами закончили 3 четверть?</a:t>
            </a:r>
          </a:p>
          <a:p>
            <a:pPr marL="0" indent="0" algn="just">
              <a:buNone/>
            </a:pPr>
            <a:r>
              <a:rPr lang="ru-RU" dirty="0">
                <a:latin typeface="Monotype Corsiva" panose="03010101010201010101" pitchFamily="66" charset="0"/>
              </a:rPr>
              <a:t>Сейчас вы на каникулах. Как отдыхаете, чем занимаете свой досуг.</a:t>
            </a:r>
          </a:p>
          <a:p>
            <a:pPr marL="0" indent="0" algn="just">
              <a:buNone/>
            </a:pPr>
            <a:r>
              <a:rPr lang="ru-RU" dirty="0">
                <a:latin typeface="Monotype Corsiva" panose="03010101010201010101" pitchFamily="66" charset="0"/>
              </a:rPr>
              <a:t>Как готовитесь к экзаменам? Брат хотел стать учителем по окончании срока службы. Но не довелось. Служба его оказалась бессрочной. </a:t>
            </a:r>
          </a:p>
          <a:p>
            <a:pPr marL="0" indent="0" algn="r">
              <a:buNone/>
            </a:pPr>
            <a:r>
              <a:rPr lang="ru-RU" dirty="0">
                <a:latin typeface="Monotype Corsiva" panose="03010101010201010101" pitchFamily="66" charset="0"/>
              </a:rPr>
              <a:t>До свидания, дорогие ребята. Ждем ваших писем.</a:t>
            </a:r>
          </a:p>
          <a:p>
            <a:pPr marL="0" indent="0" algn="just">
              <a:buNone/>
            </a:pPr>
            <a:r>
              <a:rPr lang="ru-RU" dirty="0" smtClean="0">
                <a:latin typeface="Monotype Corsiva" panose="03010101010201010101" pitchFamily="66" charset="0"/>
              </a:rPr>
              <a:t>28/</a:t>
            </a:r>
            <a:r>
              <a:rPr lang="en-US" dirty="0" smtClean="0">
                <a:latin typeface="Monotype Corsiva" panose="03010101010201010101" pitchFamily="66" charset="0"/>
              </a:rPr>
              <a:t>III - 6</a:t>
            </a:r>
            <a:r>
              <a:rPr lang="ru-RU" dirty="0" smtClean="0">
                <a:latin typeface="Monotype Corsiva" panose="03010101010201010101" pitchFamily="66" charset="0"/>
              </a:rPr>
              <a:t>7г</a:t>
            </a:r>
            <a:r>
              <a:rPr lang="ru-RU" dirty="0">
                <a:latin typeface="Monotype Corsiva" panose="03010101010201010101" pitchFamily="66" charset="0"/>
              </a:rPr>
              <a:t>.</a:t>
            </a:r>
            <a:endParaRPr lang="ru-RU" dirty="0" smtClean="0">
              <a:latin typeface="Monotype Corsiva" panose="03010101010201010101" pitchFamily="66" charset="0"/>
            </a:endParaRP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791782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5" name="Рисунок 4" descr="IMG_20150217_193357.jpg"/>
          <p:cNvPicPr/>
          <p:nvPr/>
        </p:nvPicPr>
        <p:blipFill>
          <a:blip r:embed="rId2" cstate="print"/>
          <a:stretch>
            <a:fillRect/>
          </a:stretch>
        </p:blipFill>
        <p:spPr>
          <a:xfrm>
            <a:off x="1357290" y="1416611"/>
            <a:ext cx="6670966" cy="4160420"/>
          </a:xfrm>
          <a:prstGeom prst="rect">
            <a:avLst/>
          </a:prstGeom>
        </p:spPr>
      </p:pic>
    </p:spTree>
    <p:extLst>
      <p:ext uri="{BB962C8B-B14F-4D97-AF65-F5344CB8AC3E}">
        <p14:creationId xmlns:p14="http://schemas.microsoft.com/office/powerpoint/2010/main" xmlns="" val="36556774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14290"/>
            <a:ext cx="8229600" cy="6143668"/>
          </a:xfrm>
        </p:spPr>
        <p:txBody>
          <a:bodyPr>
            <a:noAutofit/>
          </a:bodyPr>
          <a:lstStyle/>
          <a:p>
            <a:pPr marL="0" indent="0">
              <a:buNone/>
            </a:pPr>
            <a:r>
              <a:rPr lang="ru-RU" sz="1800" i="1" dirty="0">
                <a:latin typeface="Times New Roman" panose="02020603050405020304" pitchFamily="18" charset="0"/>
                <a:cs typeface="Times New Roman" panose="02020603050405020304" pitchFamily="18" charset="0"/>
              </a:rPr>
              <a:t>Здравствуйте, дорогие ребята!</a:t>
            </a:r>
          </a:p>
          <a:p>
            <a:pPr marL="0" indent="0">
              <a:buNone/>
            </a:pPr>
            <a:r>
              <a:rPr lang="ru-RU" sz="1800" i="1" dirty="0">
                <a:latin typeface="Times New Roman" panose="02020603050405020304" pitchFamily="18" charset="0"/>
                <a:cs typeface="Times New Roman" panose="02020603050405020304" pitchFamily="18" charset="0"/>
              </a:rPr>
              <a:t>Я очень виновата. Так долго не пишу вам.</a:t>
            </a:r>
          </a:p>
          <a:p>
            <a:pPr marL="0" indent="0">
              <a:buNone/>
            </a:pPr>
            <a:r>
              <a:rPr lang="ru-RU" sz="1800" i="1" dirty="0">
                <a:latin typeface="Times New Roman" panose="02020603050405020304" pitchFamily="18" charset="0"/>
                <a:cs typeface="Times New Roman" panose="02020603050405020304" pitchFamily="18" charset="0"/>
              </a:rPr>
              <a:t>Большое спасибо за ваши письма и поздравления. А что с ответом я задержалась, прошу извинить. Вы сделали такое большое дело. Воскресили в памяти давно прошедшее, но для нас оно никогда не забываемо. А вот сейчас он как будто пришел к нам, открыл дверь и рассказал, как он там воевал за нас, чтоб нам теперь было хорошо. Приехать на празднование дня победы мы, конечно, не смогли. Очень далеко. Родители уже слабые здоровьем, им по 73 года. А у меня работа. Я работаю учительницей в начальных классах. Может быть на каникулах смогу побывать на могиле брата. Но вы тогда будете вне школы.</a:t>
            </a:r>
          </a:p>
          <a:p>
            <a:pPr marL="0" indent="0">
              <a:buNone/>
            </a:pPr>
            <a:r>
              <a:rPr lang="ru-RU" sz="1800" i="1" dirty="0">
                <a:latin typeface="Times New Roman" panose="02020603050405020304" pitchFamily="18" charset="0"/>
                <a:cs typeface="Times New Roman" panose="02020603050405020304" pitchFamily="18" charset="0"/>
              </a:rPr>
              <a:t>С ответом я задержалась из-за того, что не могла выслать фотографии брата. У нас с него фотографии, чтобы он был один. Больше всего с классом, да из армии одно фото с товарищем. Я хотела, чтобы </a:t>
            </a:r>
            <a:r>
              <a:rPr lang="ru-RU" sz="1800" i="1" dirty="0" err="1">
                <a:latin typeface="Times New Roman" panose="02020603050405020304" pitchFamily="18" charset="0"/>
                <a:cs typeface="Times New Roman" panose="02020603050405020304" pitchFamily="18" charset="0"/>
              </a:rPr>
              <a:t>перефотографировать</a:t>
            </a:r>
            <a:r>
              <a:rPr lang="ru-RU" sz="1800" i="1" dirty="0">
                <a:latin typeface="Times New Roman" panose="02020603050405020304" pitchFamily="18" charset="0"/>
                <a:cs typeface="Times New Roman" panose="02020603050405020304" pitchFamily="18" charset="0"/>
              </a:rPr>
              <a:t>, но не могла найти мастера. </a:t>
            </a:r>
          </a:p>
          <a:p>
            <a:pPr marL="0" indent="0">
              <a:buNone/>
            </a:pPr>
            <a:r>
              <a:rPr lang="ru-RU" sz="1800" i="1" dirty="0">
                <a:latin typeface="Times New Roman" panose="02020603050405020304" pitchFamily="18" charset="0"/>
                <a:cs typeface="Times New Roman" panose="02020603050405020304" pitchFamily="18" charset="0"/>
              </a:rPr>
              <a:t>Еще вот есть небольшая надежда. Если сделает  последний, тогда я вам вышлю. А не удастся сделать, то вышлю в подлиннике.</a:t>
            </a:r>
          </a:p>
          <a:p>
            <a:pPr marL="0" indent="0">
              <a:buNone/>
            </a:pPr>
            <a:r>
              <a:rPr lang="ru-RU" sz="1800" i="1" dirty="0">
                <a:latin typeface="Times New Roman" panose="02020603050405020304" pitchFamily="18" charset="0"/>
                <a:cs typeface="Times New Roman" panose="02020603050405020304" pitchFamily="18" charset="0"/>
              </a:rPr>
              <a:t>А пока не могу. До свидания, ребята. </a:t>
            </a:r>
          </a:p>
          <a:p>
            <a:pPr marL="0" indent="0">
              <a:buNone/>
            </a:pPr>
            <a:r>
              <a:rPr lang="ru-RU" sz="1800" i="1" dirty="0">
                <a:latin typeface="Times New Roman" panose="02020603050405020304" pitchFamily="18" charset="0"/>
                <a:cs typeface="Times New Roman" panose="02020603050405020304" pitchFamily="18" charset="0"/>
              </a:rPr>
              <a:t>Желаю успешной сдачи экзаменов. А вы молодцы, ребята. У нас тоже школа средняя. Но нет ни одного класса со 100% успеваемостью.  Итак, всего вам доброго, дорогие друзья.</a:t>
            </a:r>
          </a:p>
          <a:p>
            <a:pPr marL="0" indent="0" algn="r">
              <a:buNone/>
            </a:pPr>
            <a:r>
              <a:rPr lang="ru-RU" sz="1800" i="1" dirty="0" smtClean="0">
                <a:latin typeface="Times New Roman" panose="02020603050405020304" pitchFamily="18" charset="0"/>
                <a:cs typeface="Times New Roman" panose="02020603050405020304" pitchFamily="18" charset="0"/>
              </a:rPr>
              <a:t>12·</a:t>
            </a:r>
            <a:r>
              <a:rPr lang="en-US" sz="1800" i="1" dirty="0" smtClean="0">
                <a:latin typeface="Times New Roman" panose="02020603050405020304" pitchFamily="18" charset="0"/>
                <a:cs typeface="Times New Roman" panose="02020603050405020304" pitchFamily="18" charset="0"/>
              </a:rPr>
              <a:t>V</a:t>
            </a:r>
            <a:r>
              <a:rPr lang="ru-RU" sz="1800" i="1" dirty="0" smtClean="0">
                <a:latin typeface="Times New Roman" panose="02020603050405020304" pitchFamily="18" charset="0"/>
                <a:cs typeface="Times New Roman" panose="02020603050405020304" pitchFamily="18" charset="0"/>
              </a:rPr>
              <a:t>·67г.</a:t>
            </a:r>
            <a:r>
              <a:rPr lang="en-US" sz="1800" i="1" dirty="0" smtClean="0">
                <a:latin typeface="Times New Roman" panose="02020603050405020304" pitchFamily="18" charset="0"/>
                <a:cs typeface="Times New Roman" panose="02020603050405020304" pitchFamily="18" charset="0"/>
              </a:rPr>
              <a:t> </a:t>
            </a:r>
            <a:r>
              <a:rPr lang="ru-RU" sz="1800" i="1" dirty="0" smtClean="0">
                <a:latin typeface="Times New Roman" panose="02020603050405020304" pitchFamily="18" charset="0"/>
                <a:cs typeface="Times New Roman" panose="02020603050405020304" pitchFamily="18" charset="0"/>
              </a:rPr>
              <a:t>С уважением, М.А. Шуваева</a:t>
            </a:r>
            <a:endParaRPr lang="ru-RU" sz="1800" i="1" dirty="0">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6500810"/>
          </a:xfrm>
        </p:spPr>
        <p:txBody>
          <a:bodyPr>
            <a:normAutofit fontScale="92500" lnSpcReduction="10000"/>
          </a:bodyPr>
          <a:lstStyle/>
          <a:p>
            <a:pPr marL="0" indent="0" algn="ctr">
              <a:buNone/>
            </a:pPr>
            <a:r>
              <a:rPr lang="ru-RU" dirty="0">
                <a:latin typeface="Monotype Corsiva" panose="03010101010201010101" pitchFamily="66" charset="0"/>
              </a:rPr>
              <a:t>Здравствуйте, дорогие ребята!</a:t>
            </a:r>
          </a:p>
          <a:p>
            <a:pPr marL="0" indent="0" algn="just">
              <a:buNone/>
            </a:pPr>
            <a:r>
              <a:rPr lang="ru-RU" dirty="0">
                <a:latin typeface="Monotype Corsiva" panose="03010101010201010101" pitchFamily="66" charset="0"/>
              </a:rPr>
              <a:t>Извините, что так долго я вам не писала.</a:t>
            </a:r>
          </a:p>
          <a:p>
            <a:pPr marL="0" indent="0" algn="just">
              <a:buNone/>
            </a:pPr>
            <a:r>
              <a:rPr lang="ru-RU" dirty="0">
                <a:latin typeface="Monotype Corsiva" panose="03010101010201010101" pitchFamily="66" charset="0"/>
              </a:rPr>
              <a:t>В своих письмах вы просили фотографию брата.</a:t>
            </a:r>
          </a:p>
          <a:p>
            <a:pPr marL="0" indent="0" algn="just">
              <a:buNone/>
            </a:pPr>
            <a:r>
              <a:rPr lang="ru-RU" dirty="0">
                <a:latin typeface="Monotype Corsiva" panose="03010101010201010101" pitchFamily="66" charset="0"/>
              </a:rPr>
              <a:t>Но я не могла вам выслать. Наконец, я нашла человека, который с общей фотографии сделал одиночный снимок.</a:t>
            </a:r>
          </a:p>
          <a:p>
            <a:pPr marL="0" indent="0" algn="just">
              <a:buNone/>
            </a:pPr>
            <a:r>
              <a:rPr lang="ru-RU" dirty="0">
                <a:latin typeface="Monotype Corsiva" panose="03010101010201010101" pitchFamily="66" charset="0"/>
              </a:rPr>
              <a:t>Вот я его вам высылаю. Таким он был в 10 классе в 1940 году.</a:t>
            </a:r>
          </a:p>
          <a:p>
            <a:pPr marL="0" indent="0" algn="just">
              <a:buNone/>
            </a:pPr>
            <a:r>
              <a:rPr lang="ru-RU" dirty="0">
                <a:latin typeface="Monotype Corsiva" panose="03010101010201010101" pitchFamily="66" charset="0"/>
              </a:rPr>
              <a:t>Пока до свидания.</a:t>
            </a:r>
          </a:p>
          <a:p>
            <a:pPr marL="0" indent="0" algn="just">
              <a:buNone/>
            </a:pPr>
            <a:r>
              <a:rPr lang="ru-RU" dirty="0">
                <a:latin typeface="Monotype Corsiva" panose="03010101010201010101" pitchFamily="66" charset="0"/>
              </a:rPr>
              <a:t>Напишите, как получите. Вы теперь уже на год взрослей и учитесь в 9 классе. Напишите как идет учеба.</a:t>
            </a:r>
          </a:p>
          <a:p>
            <a:pPr marL="0" indent="0" algn="r">
              <a:buNone/>
            </a:pPr>
            <a:r>
              <a:rPr lang="ru-RU" dirty="0">
                <a:latin typeface="Monotype Corsiva" panose="03010101010201010101" pitchFamily="66" charset="0"/>
              </a:rPr>
              <a:t>С уважение к вам М.А. </a:t>
            </a:r>
            <a:r>
              <a:rPr lang="ru-RU" dirty="0" smtClean="0">
                <a:latin typeface="Monotype Corsiva" panose="03010101010201010101" pitchFamily="66" charset="0"/>
              </a:rPr>
              <a:t>Шуваева</a:t>
            </a:r>
          </a:p>
        </p:txBody>
      </p:sp>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6910806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Прямая соединительная линия 14"/>
          <p:cNvCxnSpPr/>
          <p:nvPr/>
        </p:nvCxnSpPr>
        <p:spPr>
          <a:xfrm rot="5400000">
            <a:off x="5393549" y="3464707"/>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2963903" y="3392499"/>
            <a:ext cx="6786586"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5" name="Рисунок 4" descr="IMG_20150217_193357.jpg"/>
          <p:cNvPicPr/>
          <p:nvPr/>
        </p:nvPicPr>
        <p:blipFill>
          <a:blip r:embed="rId2" cstate="print"/>
          <a:srcRect l="2428" t="839" r="2863" b="26165"/>
          <a:stretch>
            <a:fillRect/>
          </a:stretch>
        </p:blipFill>
        <p:spPr>
          <a:xfrm>
            <a:off x="3643306" y="642918"/>
            <a:ext cx="4929222" cy="6215106"/>
          </a:xfrm>
          <a:prstGeom prst="rect">
            <a:avLst/>
          </a:prstGeom>
        </p:spPr>
      </p:pic>
      <p:pic>
        <p:nvPicPr>
          <p:cNvPr id="6" name="Рисунок 5" descr="Scan10017.JPG"/>
          <p:cNvPicPr>
            <a:picLocks noChangeAspect="1"/>
          </p:cNvPicPr>
          <p:nvPr/>
        </p:nvPicPr>
        <p:blipFill>
          <a:blip r:embed="rId3" cstate="print">
            <a:lum bright="10000" contrast="10000"/>
          </a:blip>
          <a:srcRect r="12328" b="11277"/>
          <a:stretch>
            <a:fillRect/>
          </a:stretch>
        </p:blipFill>
        <p:spPr>
          <a:xfrm>
            <a:off x="571472" y="2357430"/>
            <a:ext cx="3214710" cy="4500594"/>
          </a:xfrm>
          <a:prstGeom prst="rect">
            <a:avLst/>
          </a:prstGeom>
        </p:spPr>
      </p:pic>
      <p:sp>
        <p:nvSpPr>
          <p:cNvPr id="7" name="TextBox 6"/>
          <p:cNvSpPr txBox="1"/>
          <p:nvPr/>
        </p:nvSpPr>
        <p:spPr>
          <a:xfrm>
            <a:off x="857224" y="6060064"/>
            <a:ext cx="2857520" cy="369332"/>
          </a:xfrm>
          <a:prstGeom prst="rect">
            <a:avLst/>
          </a:prstGeom>
          <a:noFill/>
        </p:spPr>
        <p:txBody>
          <a:bodyPr wrap="square" rtlCol="0">
            <a:spAutoFit/>
          </a:bodyPr>
          <a:lstStyle/>
          <a:p>
            <a:pPr algn="ctr"/>
            <a:r>
              <a:rPr lang="ru-RU" b="1" dirty="0" smtClean="0"/>
              <a:t>9/</a:t>
            </a:r>
            <a:r>
              <a:rPr lang="en-US" b="1" dirty="0" smtClean="0"/>
              <a:t>V – 1974</a:t>
            </a:r>
            <a:r>
              <a:rPr lang="ru-RU" b="1" dirty="0" smtClean="0"/>
              <a:t> г.</a:t>
            </a:r>
            <a:endParaRPr lang="ru-RU" b="1" dirty="0"/>
          </a:p>
        </p:txBody>
      </p:sp>
      <p:pic>
        <p:nvPicPr>
          <p:cNvPr id="8" name="Рисунок 7" descr="Scan10024.JPG"/>
          <p:cNvPicPr>
            <a:picLocks noChangeAspect="1"/>
          </p:cNvPicPr>
          <p:nvPr/>
        </p:nvPicPr>
        <p:blipFill>
          <a:blip r:embed="rId4" cstate="print"/>
          <a:srcRect l="19063" t="673" r="7277" b="61458"/>
          <a:stretch>
            <a:fillRect/>
          </a:stretch>
        </p:blipFill>
        <p:spPr>
          <a:xfrm>
            <a:off x="580484" y="214290"/>
            <a:ext cx="3269236" cy="2376962"/>
          </a:xfrm>
          <a:prstGeom prst="rect">
            <a:avLst/>
          </a:prstGeom>
        </p:spPr>
      </p:pic>
    </p:spTree>
    <p:extLst>
      <p:ext uri="{BB962C8B-B14F-4D97-AF65-F5344CB8AC3E}">
        <p14:creationId xmlns:p14="http://schemas.microsoft.com/office/powerpoint/2010/main" xmlns="" val="365567741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564</TotalTime>
  <Words>3361</Words>
  <Application>Microsoft Office PowerPoint</Application>
  <PresentationFormat>Экран (4:3)</PresentationFormat>
  <Paragraphs>202</Paragraphs>
  <Slides>40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40</vt:i4>
      </vt:variant>
    </vt:vector>
  </HeadingPairs>
  <TitlesOfParts>
    <vt:vector size="41" baseType="lpstr">
      <vt:lpstr>Тема Office</vt:lpstr>
      <vt:lpstr>ДНЕВНИК  похода боевой славы  отряда имени Комарова</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АЛЬБОМ УГОЛКА БОЕВОЙ СЛАВЫ МБОУ СОШ № 11</dc:title>
  <dc:creator>СОШ 11</dc:creator>
  <cp:lastModifiedBy>СОШ 11</cp:lastModifiedBy>
  <cp:revision>35</cp:revision>
  <dcterms:created xsi:type="dcterms:W3CDTF">2016-04-15T08:11:18Z</dcterms:created>
  <dcterms:modified xsi:type="dcterms:W3CDTF">2016-04-19T07:45:18Z</dcterms:modified>
</cp:coreProperties>
</file>