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89" r:id="rId3"/>
    <p:sldId id="257" r:id="rId4"/>
    <p:sldId id="269" r:id="rId5"/>
    <p:sldId id="272" r:id="rId6"/>
    <p:sldId id="270" r:id="rId7"/>
    <p:sldId id="271" r:id="rId8"/>
    <p:sldId id="291" r:id="rId9"/>
    <p:sldId id="265" r:id="rId10"/>
    <p:sldId id="290" r:id="rId11"/>
    <p:sldId id="268" r:id="rId12"/>
    <p:sldId id="267" r:id="rId13"/>
    <p:sldId id="278" r:id="rId14"/>
    <p:sldId id="285" r:id="rId15"/>
    <p:sldId id="286" r:id="rId16"/>
    <p:sldId id="287" r:id="rId17"/>
    <p:sldId id="288" r:id="rId18"/>
    <p:sldId id="279" r:id="rId19"/>
    <p:sldId id="284" r:id="rId20"/>
    <p:sldId id="273" r:id="rId21"/>
    <p:sldId id="282" r:id="rId22"/>
    <p:sldId id="277" r:id="rId23"/>
    <p:sldId id="274" r:id="rId24"/>
    <p:sldId id="275" r:id="rId25"/>
    <p:sldId id="276" r:id="rId26"/>
    <p:sldId id="283" r:id="rId27"/>
    <p:sldId id="281" r:id="rId28"/>
    <p:sldId id="280" r:id="rId29"/>
    <p:sldId id="264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10559-99FD-47DF-89E8-B49FBA88B819}" type="datetimeFigureOut">
              <a:rPr lang="ru-RU" smtClean="0"/>
              <a:pPr/>
              <a:t>06.04.2016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FA33A-E274-4783-A346-7B4F6133CCB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10559-99FD-47DF-89E8-B49FBA88B819}" type="datetimeFigureOut">
              <a:rPr lang="ru-RU" smtClean="0"/>
              <a:pPr/>
              <a:t>06.04.2016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FA33A-E274-4783-A346-7B4F6133CCB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10559-99FD-47DF-89E8-B49FBA88B819}" type="datetimeFigureOut">
              <a:rPr lang="ru-RU" smtClean="0"/>
              <a:pPr/>
              <a:t>06.04.2016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0B1FA33A-E274-4783-A346-7B4F6133CCB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10559-99FD-47DF-89E8-B49FBA88B819}" type="datetimeFigureOut">
              <a:rPr lang="ru-RU" smtClean="0"/>
              <a:pPr/>
              <a:t>06.04.2016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FA33A-E274-4783-A346-7B4F6133CCB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10559-99FD-47DF-89E8-B49FBA88B819}" type="datetimeFigureOut">
              <a:rPr lang="ru-RU" smtClean="0"/>
              <a:pPr/>
              <a:t>06.04.2016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FA33A-E274-4783-A346-7B4F6133CCB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10559-99FD-47DF-89E8-B49FBA88B819}" type="datetimeFigureOut">
              <a:rPr lang="ru-RU" smtClean="0"/>
              <a:pPr/>
              <a:t>06.04.2016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FA33A-E274-4783-A346-7B4F6133CCB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10559-99FD-47DF-89E8-B49FBA88B819}" type="datetimeFigureOut">
              <a:rPr lang="ru-RU" smtClean="0"/>
              <a:pPr/>
              <a:t>06.04.2016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FA33A-E274-4783-A346-7B4F6133CCB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10559-99FD-47DF-89E8-B49FBA88B819}" type="datetimeFigureOut">
              <a:rPr lang="ru-RU" smtClean="0"/>
              <a:pPr/>
              <a:t>06.04.2016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FA33A-E274-4783-A346-7B4F6133CCB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10559-99FD-47DF-89E8-B49FBA88B819}" type="datetimeFigureOut">
              <a:rPr lang="ru-RU" smtClean="0"/>
              <a:pPr/>
              <a:t>06.04.2016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FA33A-E274-4783-A346-7B4F6133CCB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10559-99FD-47DF-89E8-B49FBA88B819}" type="datetimeFigureOut">
              <a:rPr lang="ru-RU" smtClean="0"/>
              <a:pPr/>
              <a:t>06.04.2016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FA33A-E274-4783-A346-7B4F6133CCB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10559-99FD-47DF-89E8-B49FBA88B819}" type="datetimeFigureOut">
              <a:rPr lang="ru-RU" smtClean="0"/>
              <a:pPr/>
              <a:t>06.04.2016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FA33A-E274-4783-A346-7B4F6133CCB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CFD10559-99FD-47DF-89E8-B49FBA88B819}" type="datetimeFigureOut">
              <a:rPr lang="ru-RU" smtClean="0"/>
              <a:pPr/>
              <a:t>06.04.2016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0B1FA33A-E274-4783-A346-7B4F6133CCB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mailto:ya.fpk2015@yandex.r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1928802"/>
            <a:ext cx="8077200" cy="1673352"/>
          </a:xfrm>
        </p:spPr>
        <p:txBody>
          <a:bodyPr>
            <a:normAutofit/>
          </a:bodyPr>
          <a:lstStyle/>
          <a:p>
            <a:pPr algn="ctr"/>
            <a:r>
              <a:rPr lang="ru-RU" sz="44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«ПРОФЕССИОНАЛЬНОЕ ВЫГОРАНИЕ ПЕДАГОГА»</a:t>
            </a:r>
            <a:endParaRPr lang="ru-RU" sz="4400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908720"/>
            <a:ext cx="8077200" cy="1499616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Программа проекта</a:t>
            </a:r>
            <a:endParaRPr lang="ru-RU" sz="4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27584" y="5157193"/>
            <a:ext cx="75608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157192"/>
            <a:ext cx="9144000" cy="17008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3">
                    <a:lumMod val="75000"/>
                  </a:schemeClr>
                </a:solidFill>
              </a:rPr>
              <a:t>Содержание проекта: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5357850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1. Тема, проблема проекта.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2. Цели, задачи  </a:t>
            </a:r>
            <a:r>
              <a:rPr lang="ru-RU" dirty="0" smtClean="0">
                <a:solidFill>
                  <a:schemeClr val="bg1"/>
                </a:solidFill>
              </a:rPr>
              <a:t>и планируемые результаты проекта</a:t>
            </a:r>
            <a:r>
              <a:rPr lang="ru-RU" dirty="0" smtClean="0">
                <a:solidFill>
                  <a:schemeClr val="bg1"/>
                </a:solidFill>
              </a:rPr>
              <a:t>.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3. Актуальность.</a:t>
            </a:r>
            <a:endParaRPr lang="ru-RU" dirty="0" smtClean="0">
              <a:solidFill>
                <a:schemeClr val="bg1"/>
              </a:solidFill>
            </a:endParaRPr>
          </a:p>
          <a:p>
            <a:r>
              <a:rPr lang="ru-RU" dirty="0" smtClean="0">
                <a:solidFill>
                  <a:schemeClr val="bg1"/>
                </a:solidFill>
              </a:rPr>
              <a:t>4.Понятие </a:t>
            </a:r>
            <a:r>
              <a:rPr lang="ru-RU" dirty="0" smtClean="0">
                <a:solidFill>
                  <a:schemeClr val="bg1"/>
                </a:solidFill>
              </a:rPr>
              <a:t>«Педагогика» .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5. </a:t>
            </a:r>
            <a:r>
              <a:rPr lang="ru-RU" dirty="0" smtClean="0">
                <a:solidFill>
                  <a:schemeClr val="bg1"/>
                </a:solidFill>
              </a:rPr>
              <a:t>Введение в проблематику профессионального выгорания (ПВ). 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6.Признаки ПВ. 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7</a:t>
            </a:r>
            <a:r>
              <a:rPr lang="ru-RU" dirty="0" smtClean="0">
                <a:solidFill>
                  <a:schemeClr val="bg1"/>
                </a:solidFill>
              </a:rPr>
              <a:t>. Группа риска.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8</a:t>
            </a:r>
            <a:r>
              <a:rPr lang="ru-RU" dirty="0" smtClean="0">
                <a:solidFill>
                  <a:schemeClr val="bg1"/>
                </a:solidFill>
              </a:rPr>
              <a:t>.  Причины возникновения ПВ.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9. Основные симптомы ПВ.</a:t>
            </a:r>
            <a:endParaRPr lang="ru-RU" dirty="0" smtClean="0">
              <a:solidFill>
                <a:schemeClr val="bg1"/>
              </a:solidFill>
            </a:endParaRPr>
          </a:p>
          <a:p>
            <a:r>
              <a:rPr lang="ru-RU" dirty="0" smtClean="0">
                <a:solidFill>
                  <a:schemeClr val="bg1"/>
                </a:solidFill>
              </a:rPr>
              <a:t>10. </a:t>
            </a:r>
            <a:r>
              <a:rPr lang="ru-RU" dirty="0" smtClean="0">
                <a:solidFill>
                  <a:schemeClr val="bg1"/>
                </a:solidFill>
              </a:rPr>
              <a:t>Личностные факторы риска «выгорания».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11.Статусно </a:t>
            </a:r>
            <a:r>
              <a:rPr lang="ru-RU" dirty="0" smtClean="0">
                <a:solidFill>
                  <a:schemeClr val="bg1"/>
                </a:solidFill>
              </a:rPr>
              <a:t>- ролевые факторы риска </a:t>
            </a:r>
            <a:r>
              <a:rPr lang="ru-RU" dirty="0" smtClean="0">
                <a:solidFill>
                  <a:schemeClr val="bg1"/>
                </a:solidFill>
              </a:rPr>
              <a:t>выгорания. </a:t>
            </a:r>
            <a:endParaRPr lang="ru-RU" dirty="0" smtClean="0">
              <a:solidFill>
                <a:schemeClr val="bg1"/>
              </a:solidFill>
            </a:endParaRPr>
          </a:p>
          <a:p>
            <a:r>
              <a:rPr lang="ru-RU" dirty="0" smtClean="0">
                <a:solidFill>
                  <a:schemeClr val="bg1"/>
                </a:solidFill>
              </a:rPr>
              <a:t>12. </a:t>
            </a:r>
            <a:r>
              <a:rPr lang="ru-RU" dirty="0" smtClean="0">
                <a:solidFill>
                  <a:schemeClr val="bg1"/>
                </a:solidFill>
              </a:rPr>
              <a:t>Корпоративные факторы риска </a:t>
            </a:r>
            <a:r>
              <a:rPr lang="ru-RU" dirty="0" smtClean="0">
                <a:solidFill>
                  <a:schemeClr val="bg1"/>
                </a:solidFill>
              </a:rPr>
              <a:t>выгорания.</a:t>
            </a:r>
            <a:endParaRPr lang="ru-RU" dirty="0" smtClean="0">
              <a:solidFill>
                <a:schemeClr val="bg1"/>
              </a:solidFill>
            </a:endParaRPr>
          </a:p>
          <a:p>
            <a:r>
              <a:rPr lang="ru-RU" dirty="0" smtClean="0">
                <a:solidFill>
                  <a:schemeClr val="bg1"/>
                </a:solidFill>
              </a:rPr>
              <a:t>13.Профилактика ПВ. </a:t>
            </a:r>
            <a:endParaRPr lang="ru-RU" dirty="0" smtClean="0">
              <a:solidFill>
                <a:schemeClr val="bg1"/>
              </a:solidFill>
            </a:endParaRPr>
          </a:p>
          <a:p>
            <a:r>
              <a:rPr lang="ru-RU" dirty="0" smtClean="0">
                <a:solidFill>
                  <a:schemeClr val="bg1"/>
                </a:solidFill>
              </a:rPr>
              <a:t>14 .Как избежать встречи с профессиональным, эмоциональным выгоранием?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15.Практическая </a:t>
            </a:r>
            <a:r>
              <a:rPr lang="ru-RU" dirty="0" smtClean="0">
                <a:solidFill>
                  <a:schemeClr val="bg1"/>
                </a:solidFill>
              </a:rPr>
              <a:t>деятельность в рамках проекта и её результаты.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309252"/>
          </a:xfrm>
        </p:spPr>
        <p:txBody>
          <a:bodyPr>
            <a:normAutofit fontScale="92500"/>
          </a:bodyPr>
          <a:lstStyle/>
          <a:p>
            <a:pPr algn="just">
              <a:buNone/>
            </a:pPr>
            <a:r>
              <a:rPr lang="ru-RU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Тема: психологическое и эмоциональное выгорание педагога.</a:t>
            </a:r>
          </a:p>
          <a:p>
            <a:pPr algn="just">
              <a:buNone/>
            </a:pPr>
            <a:endParaRPr lang="ru-RU" dirty="0" smtClean="0">
              <a:solidFill>
                <a:schemeClr val="bg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Проблема: п</a:t>
            </a:r>
            <a:r>
              <a:rPr lang="ru-RU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сихологическое </a:t>
            </a:r>
            <a:r>
              <a:rPr lang="ru-RU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и моральное выгорание </a:t>
            </a:r>
            <a:r>
              <a:rPr lang="ru-RU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педагога в профессиональной деятельности .</a:t>
            </a:r>
          </a:p>
          <a:p>
            <a:pPr algn="just">
              <a:buNone/>
            </a:pPr>
            <a:endParaRPr lang="ru-RU" dirty="0" smtClean="0">
              <a:solidFill>
                <a:schemeClr val="bg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Тип проекта</a:t>
            </a:r>
            <a:r>
              <a:rPr lang="ru-RU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информационно-исследовательский, </a:t>
            </a:r>
            <a:r>
              <a:rPr lang="ru-RU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так </a:t>
            </a:r>
            <a:r>
              <a:rPr lang="ru-RU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как деятельность участников была направлена на информирование людей о существовании, актуальности и профилактике данного </a:t>
            </a:r>
            <a:r>
              <a:rPr lang="ru-RU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синдрома, так же в </a:t>
            </a:r>
            <a:r>
              <a:rPr lang="ru-RU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ходе работы над проектом </a:t>
            </a:r>
            <a:r>
              <a:rPr lang="ru-RU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были </a:t>
            </a:r>
            <a:r>
              <a:rPr lang="ru-RU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проведены исследования в виде </a:t>
            </a:r>
            <a:r>
              <a:rPr lang="ru-RU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анкетирования.</a:t>
            </a:r>
            <a:r>
              <a:rPr lang="ru-RU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 smtClean="0">
              <a:solidFill>
                <a:schemeClr val="bg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/>
          <a:lstStyle/>
          <a:p>
            <a:r>
              <a:rPr lang="ru-RU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Цель нашего проекта </a:t>
            </a:r>
            <a:endParaRPr lang="ru-RU" dirty="0">
              <a:solidFill>
                <a:schemeClr val="bg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5023500"/>
          </a:xfrm>
        </p:spPr>
        <p:txBody>
          <a:bodyPr>
            <a:normAutofit fontScale="92500" lnSpcReduction="20000"/>
          </a:bodyPr>
          <a:lstStyle/>
          <a:p>
            <a:pPr fontAlgn="base">
              <a:buNone/>
            </a:pPr>
            <a:r>
              <a:rPr lang="ru-RU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Поиск</a:t>
            </a:r>
            <a:r>
              <a:rPr lang="ru-RU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, </a:t>
            </a:r>
            <a:r>
              <a:rPr lang="ru-RU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накопление, </a:t>
            </a:r>
            <a:r>
              <a:rPr lang="ru-RU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систематизация </a:t>
            </a:r>
            <a:r>
              <a:rPr lang="ru-RU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информации. </a:t>
            </a:r>
            <a:endParaRPr lang="ru-RU" b="1" dirty="0" smtClean="0">
              <a:solidFill>
                <a:schemeClr val="bg1">
                  <a:lumMod val="85000"/>
                  <a:lumOff val="15000"/>
                </a:schemeClr>
              </a:solidFill>
            </a:endParaRPr>
          </a:p>
          <a:p>
            <a:pPr fontAlgn="base">
              <a:buNone/>
            </a:pPr>
            <a:r>
              <a:rPr lang="ru-RU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Участие </a:t>
            </a:r>
            <a:r>
              <a:rPr lang="ru-RU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в VI Международной студенческой научно-практической конференции </a:t>
            </a:r>
            <a:r>
              <a:rPr lang="ru-RU" b="1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«</a:t>
            </a:r>
            <a:r>
              <a:rPr lang="ru-RU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Научное сообщество студентов</a:t>
            </a:r>
            <a:r>
              <a:rPr lang="ru-RU" b="1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»</a:t>
            </a:r>
            <a:endParaRPr lang="ru-RU" b="1" dirty="0" smtClean="0">
              <a:solidFill>
                <a:schemeClr val="bg1">
                  <a:lumMod val="85000"/>
                  <a:lumOff val="15000"/>
                </a:schemeClr>
              </a:solidFill>
            </a:endParaRPr>
          </a:p>
          <a:p>
            <a:pPr fontAlgn="base">
              <a:buNone/>
            </a:pPr>
            <a:r>
              <a:rPr lang="ru-RU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У</a:t>
            </a:r>
            <a:r>
              <a:rPr lang="ru-RU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частие </a:t>
            </a:r>
            <a:r>
              <a:rPr lang="ru-RU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в организации областного литературного фестиваля "Литературный вернисаж", посвященного году литературы в России (Указ президента РФ от 12.06.14 г.) </a:t>
            </a:r>
            <a:r>
              <a:rPr lang="ru-RU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(</a:t>
            </a:r>
            <a:r>
              <a:rPr lang="ru-RU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на базе </a:t>
            </a:r>
            <a:r>
              <a:rPr lang="ru-RU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РОУОР)</a:t>
            </a:r>
          </a:p>
          <a:p>
            <a:pPr fontAlgn="base">
              <a:buNone/>
            </a:pPr>
            <a:r>
              <a:rPr lang="ru-RU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П</a:t>
            </a:r>
            <a:r>
              <a:rPr lang="ru-RU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роведение </a:t>
            </a:r>
            <a:r>
              <a:rPr lang="ru-RU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опроса, анкетирования преподавателей, студентов, </a:t>
            </a:r>
            <a:r>
              <a:rPr lang="ru-RU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школьников.</a:t>
            </a:r>
          </a:p>
          <a:p>
            <a:pPr fontAlgn="base">
              <a:buNone/>
            </a:pPr>
            <a:r>
              <a:rPr lang="ru-RU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А</a:t>
            </a:r>
            <a:r>
              <a:rPr lang="ru-RU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нализ </a:t>
            </a:r>
            <a:r>
              <a:rPr lang="ru-RU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результатов, обобщение опыта, подведение </a:t>
            </a:r>
            <a:r>
              <a:rPr lang="ru-RU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итогов.</a:t>
            </a:r>
            <a:endParaRPr lang="ru-RU" b="1" dirty="0" smtClean="0">
              <a:solidFill>
                <a:schemeClr val="bg1">
                  <a:lumMod val="85000"/>
                  <a:lumOff val="15000"/>
                </a:schemeClr>
              </a:solidFill>
            </a:endParaRPr>
          </a:p>
          <a:p>
            <a:pPr fontAlgn="base">
              <a:buNone/>
            </a:pPr>
            <a:r>
              <a:rPr lang="ru-RU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У</a:t>
            </a:r>
            <a:r>
              <a:rPr lang="ru-RU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частие </a:t>
            </a:r>
            <a:r>
              <a:rPr lang="ru-RU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в студенческой конференции, творческий отчет на базе </a:t>
            </a:r>
            <a:r>
              <a:rPr lang="ru-RU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ЮФУ.</a:t>
            </a:r>
            <a:endParaRPr lang="ru-RU" b="1" dirty="0" smtClean="0">
              <a:solidFill>
                <a:schemeClr val="bg1">
                  <a:lumMod val="85000"/>
                  <a:lumOff val="15000"/>
                </a:schemeClr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1143000"/>
          </a:xfrm>
        </p:spPr>
        <p:txBody>
          <a:bodyPr>
            <a:normAutofit/>
          </a:bodyPr>
          <a:lstStyle/>
          <a:p>
            <a:r>
              <a:rPr lang="ru-RU" sz="4400" b="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Задачи проекта</a:t>
            </a:r>
            <a:endParaRPr lang="ru-RU" sz="4400" b="0" dirty="0">
              <a:solidFill>
                <a:schemeClr val="bg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4880624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Рассказать о проблеме профессионального выгорания. </a:t>
            </a:r>
            <a:endParaRPr lang="ru-RU" dirty="0" smtClean="0">
              <a:solidFill>
                <a:schemeClr val="bg1">
                  <a:lumMod val="85000"/>
                  <a:lumOff val="15000"/>
                </a:schemeClr>
              </a:solidFill>
            </a:endParaRPr>
          </a:p>
          <a:p>
            <a:r>
              <a:rPr lang="ru-RU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Обратить внимание на </a:t>
            </a:r>
            <a:r>
              <a:rPr lang="ru-RU" dirty="0" err="1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психо</a:t>
            </a:r>
            <a:r>
              <a:rPr lang="ru-RU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- эмоциональное выгорание среди педагогов. </a:t>
            </a:r>
          </a:p>
          <a:p>
            <a:r>
              <a:rPr lang="ru-RU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Рассказать, как избежать </a:t>
            </a:r>
            <a:r>
              <a:rPr lang="ru-RU" dirty="0" err="1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психо</a:t>
            </a:r>
            <a:r>
              <a:rPr lang="ru-RU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- эмоционального выгорания.</a:t>
            </a:r>
          </a:p>
          <a:p>
            <a:r>
              <a:rPr lang="ru-RU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Поиск путей решения поставленной проблемы, а именно преодоление различных психологических проблем как у преподавателя, так и у ученика.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Планируемый </a:t>
            </a:r>
            <a:r>
              <a:rPr lang="ru-RU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результат.</a:t>
            </a:r>
            <a:r>
              <a:rPr lang="ru-RU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/>
            </a:r>
            <a:br>
              <a:rPr lang="ru-RU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</a:br>
            <a:endParaRPr lang="ru-RU" dirty="0">
              <a:solidFill>
                <a:schemeClr val="bg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Создание </a:t>
            </a:r>
            <a:r>
              <a:rPr lang="ru-RU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в школах и университетах кабинетов психотерапии. </a:t>
            </a:r>
            <a:endParaRPr lang="ru-RU" dirty="0" smtClean="0">
              <a:solidFill>
                <a:schemeClr val="bg1">
                  <a:lumMod val="85000"/>
                  <a:lumOff val="15000"/>
                </a:schemeClr>
              </a:solidFill>
            </a:endParaRPr>
          </a:p>
          <a:p>
            <a:r>
              <a:rPr lang="ru-RU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Включение </a:t>
            </a:r>
            <a:r>
              <a:rPr lang="ru-RU" dirty="0" err="1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игротехников</a:t>
            </a:r>
            <a:r>
              <a:rPr lang="ru-RU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 в образовательный процесс. </a:t>
            </a:r>
            <a:endParaRPr lang="ru-RU" dirty="0" smtClean="0">
              <a:solidFill>
                <a:schemeClr val="bg1">
                  <a:lumMod val="85000"/>
                  <a:lumOff val="15000"/>
                </a:schemeClr>
              </a:solidFill>
            </a:endParaRPr>
          </a:p>
          <a:p>
            <a:r>
              <a:rPr lang="ru-RU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Достижение </a:t>
            </a:r>
            <a:r>
              <a:rPr lang="ru-RU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дозировки труда и умение вовремя его завершить</a:t>
            </a:r>
            <a:r>
              <a:rPr lang="ru-RU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.</a:t>
            </a:r>
          </a:p>
          <a:p>
            <a:r>
              <a:rPr lang="ru-RU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Посещение всевозможных тренингов, где происходит объединение обучения, оценки и обновления, что  достигается на выездных мероприятиях.</a:t>
            </a:r>
          </a:p>
          <a:p>
            <a:endParaRPr lang="ru-RU" dirty="0" smtClean="0">
              <a:solidFill>
                <a:schemeClr val="bg1">
                  <a:lumMod val="85000"/>
                  <a:lumOff val="15000"/>
                </a:schemeClr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0"/>
            <a:ext cx="8229600" cy="1143000"/>
          </a:xfrm>
        </p:spPr>
        <p:txBody>
          <a:bodyPr/>
          <a:lstStyle/>
          <a:p>
            <a:r>
              <a:rPr lang="ru-RU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Актуальность </a:t>
            </a:r>
            <a:endParaRPr lang="ru-RU" dirty="0">
              <a:solidFill>
                <a:schemeClr val="bg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1071546"/>
            <a:ext cx="8229600" cy="5786454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Актуальность этой темы обусловлена возрастающими требованиями со стороны общества к личности педагога, т.к. профессия учителя обладает огромной социальной важностью. </a:t>
            </a:r>
            <a:endParaRPr lang="ru-RU" dirty="0" smtClean="0">
              <a:solidFill>
                <a:schemeClr val="bg1">
                  <a:lumMod val="85000"/>
                  <a:lumOff val="15000"/>
                </a:schemeClr>
              </a:solidFill>
            </a:endParaRPr>
          </a:p>
          <a:p>
            <a:endParaRPr lang="ru-RU" dirty="0" smtClean="0">
              <a:solidFill>
                <a:schemeClr val="bg1">
                  <a:lumMod val="85000"/>
                  <a:lumOff val="15000"/>
                </a:schemeClr>
              </a:solidFill>
            </a:endParaRPr>
          </a:p>
          <a:p>
            <a:pPr>
              <a:buNone/>
            </a:pPr>
            <a:r>
              <a:rPr lang="ru-RU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В современных условиях деятельность </a:t>
            </a:r>
            <a:r>
              <a:rPr lang="ru-RU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педагога </a:t>
            </a:r>
            <a:r>
              <a:rPr lang="ru-RU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буквально насыщена факторами, вызывающими профессиональное выгорание: большое количество социальных контактов за рабочий день, предельно высокая ответственность, недооценка профессиональной значимости </a:t>
            </a:r>
            <a:r>
              <a:rPr lang="ru-RU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среди </a:t>
            </a:r>
            <a:r>
              <a:rPr lang="ru-RU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руководства и </a:t>
            </a:r>
            <a:r>
              <a:rPr lang="ru-RU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коллег, </a:t>
            </a:r>
            <a:r>
              <a:rPr lang="ru-RU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необходимость быть все время в «форме». </a:t>
            </a:r>
            <a:endParaRPr lang="ru-RU" dirty="0" smtClean="0">
              <a:solidFill>
                <a:schemeClr val="bg1">
                  <a:lumMod val="85000"/>
                  <a:lumOff val="15000"/>
                </a:schemeClr>
              </a:solidFill>
            </a:endParaRPr>
          </a:p>
          <a:p>
            <a:pPr>
              <a:buNone/>
            </a:pPr>
            <a:endParaRPr lang="ru-RU" dirty="0" smtClean="0">
              <a:solidFill>
                <a:schemeClr val="bg1">
                  <a:lumMod val="85000"/>
                  <a:lumOff val="15000"/>
                </a:schemeClr>
              </a:solidFill>
            </a:endParaRPr>
          </a:p>
          <a:p>
            <a:pPr>
              <a:buNone/>
            </a:pPr>
            <a:r>
              <a:rPr lang="ru-RU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Сейчас </a:t>
            </a:r>
            <a:r>
              <a:rPr lang="ru-RU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обществом декларируется образ социально </a:t>
            </a:r>
            <a:r>
              <a:rPr lang="ru-RU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успешного, уверенного </a:t>
            </a:r>
            <a:r>
              <a:rPr lang="ru-RU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в </a:t>
            </a:r>
            <a:r>
              <a:rPr lang="ru-RU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себе, </a:t>
            </a:r>
            <a:r>
              <a:rPr lang="ru-RU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самостоятельного и </a:t>
            </a:r>
            <a:r>
              <a:rPr lang="ru-RU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решительного</a:t>
            </a:r>
            <a:r>
              <a:rPr lang="ru-RU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человека. Многие </a:t>
            </a:r>
            <a:r>
              <a:rPr lang="ru-RU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люди стараются соответствовать этому образу, чтобы быть востребованными в обществе. Но для поддержания соответствующего имиджа учитель должен иметь внутренние ресурсы. Также, профессия педагога является одной из профессий альтруистического типа, что повышает вероятность возникновения выгорания. По данным исследований Н.А. </a:t>
            </a:r>
            <a:r>
              <a:rPr lang="ru-RU" dirty="0" err="1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Аминова</a:t>
            </a:r>
            <a:r>
              <a:rPr lang="ru-RU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, через 20 лет работы в школе/вузе у подавляющего числа педагогов наступает эмоциональное выгорание, а к 40 годам эмоционально «сгорают» все учителя.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Педагогика.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1285860"/>
            <a:ext cx="8229600" cy="4709160"/>
          </a:xfrm>
        </p:spPr>
        <p:txBody>
          <a:bodyPr/>
          <a:lstStyle/>
          <a:p>
            <a:r>
              <a:rPr lang="ru-RU" dirty="0" err="1" smtClean="0">
                <a:solidFill>
                  <a:schemeClr val="bg1"/>
                </a:solidFill>
              </a:rPr>
              <a:t>Педаго́гика</a:t>
            </a:r>
            <a:r>
              <a:rPr lang="ru-RU" dirty="0" smtClean="0">
                <a:solidFill>
                  <a:schemeClr val="bg1"/>
                </a:solidFill>
              </a:rPr>
              <a:t> — это учение о воспитании и обучении человека; наука, изучающая закономерности передачи старшим поколением своего социального опыта, необходимого для жизни и труда, и активного усвоения младшим поколением норм и правил.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5" name="Рисунок 4" descr="523_11175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6380" y="3500438"/>
            <a:ext cx="3738564" cy="335756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Феномен «Выгорания»</a:t>
            </a:r>
            <a:endParaRPr lang="ru-RU" dirty="0">
              <a:solidFill>
                <a:schemeClr val="bg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2844" y="1500174"/>
            <a:ext cx="4357718" cy="4429156"/>
          </a:xfrm>
        </p:spPr>
      </p:pic>
      <p:sp>
        <p:nvSpPr>
          <p:cNvPr id="5" name="Объект 4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pPr marL="137160" indent="0" algn="just">
              <a:buNone/>
            </a:pPr>
            <a:r>
              <a:rPr lang="ru-RU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Синдром эмоционального выгорания -понятие, введённое в психологию американским психиатром Гербертом </a:t>
            </a:r>
            <a:r>
              <a:rPr lang="ru-RU" dirty="0" err="1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Фрейденбергером</a:t>
            </a:r>
            <a:r>
              <a:rPr lang="ru-RU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 в 1974 году, проявляющееся нарастающим эмоциональным </a:t>
            </a:r>
            <a:r>
              <a:rPr lang="ru-RU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истощением</a:t>
            </a:r>
            <a:r>
              <a:rPr lang="ru-RU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, безразличием к своим обязанностям и происходящему на работе, дегуманизацией в форме негативизма по отношению как к учащимся, так и к сотрудникам, </a:t>
            </a:r>
            <a:r>
              <a:rPr lang="ru-RU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резкое </a:t>
            </a:r>
            <a:r>
              <a:rPr lang="ru-RU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ухудшении качества </a:t>
            </a:r>
            <a:r>
              <a:rPr lang="ru-RU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жизни. </a:t>
            </a:r>
            <a:endParaRPr lang="ru-RU" dirty="0" smtClean="0">
              <a:solidFill>
                <a:schemeClr val="bg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853955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3">
                    <a:lumMod val="75000"/>
                  </a:schemeClr>
                </a:solidFill>
              </a:rPr>
              <a:t>Признаки ПВ</a:t>
            </a:r>
            <a:endParaRPr lang="ru-RU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В 70-е годы исследователи обратили внимание на состояние эмоционального истощения у лиц, занимающихся в различных сферах </a:t>
            </a:r>
            <a:r>
              <a:rPr lang="ru-RU" dirty="0" err="1" smtClean="0">
                <a:solidFill>
                  <a:schemeClr val="bg1"/>
                </a:solidFill>
              </a:rPr>
              <a:t>коммуникативно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й</a:t>
            </a:r>
            <a:r>
              <a:rPr lang="ru-RU" dirty="0" smtClean="0">
                <a:solidFill>
                  <a:schemeClr val="bg1"/>
                </a:solidFill>
              </a:rPr>
              <a:t> деятельности. Появился термин «</a:t>
            </a:r>
            <a:r>
              <a:rPr lang="ru-RU" dirty="0" err="1" smtClean="0">
                <a:solidFill>
                  <a:schemeClr val="bg1"/>
                </a:solidFill>
              </a:rPr>
              <a:t>burnout</a:t>
            </a:r>
            <a:r>
              <a:rPr lang="ru-RU" dirty="0" smtClean="0">
                <a:solidFill>
                  <a:schemeClr val="bg1"/>
                </a:solidFill>
              </a:rPr>
              <a:t>», который в русскоязычной психологической литературе переводится как «выгорание»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 Многочисленные исследования показывают, что педагогическая профессия - одна из тех, которая в большей степени подвержена влиянию «выгорания». Это связано с тем, что профессиональный труд педагога отличает очень высокая эмоциональная загруженность.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3">
                    <a:lumMod val="75000"/>
                  </a:schemeClr>
                </a:solidFill>
              </a:rPr>
              <a:t>Группа риска</a:t>
            </a:r>
            <a:endParaRPr lang="ru-RU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Врачи;</a:t>
            </a:r>
          </a:p>
          <a:p>
            <a:r>
              <a:rPr lang="ru-RU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Психологи;</a:t>
            </a:r>
          </a:p>
          <a:p>
            <a:r>
              <a:rPr lang="ru-RU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Педагоги; </a:t>
            </a:r>
          </a:p>
          <a:p>
            <a:r>
              <a:rPr lang="ru-RU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Менеджеры по персоналу;</a:t>
            </a:r>
          </a:p>
          <a:p>
            <a:r>
              <a:rPr lang="ru-RU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Чиновники;</a:t>
            </a:r>
          </a:p>
          <a:p>
            <a:r>
              <a:rPr lang="ru-RU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Представители сферы обслуживания, которые находятся в беспрерывном общении с клиентом. </a:t>
            </a:r>
            <a:endParaRPr lang="ru-RU" dirty="0">
              <a:solidFill>
                <a:schemeClr val="bg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505906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3">
                    <a:lumMod val="75000"/>
                  </a:schemeClr>
                </a:solidFill>
              </a:rPr>
              <a:t>Причины возникновения</a:t>
            </a:r>
            <a:endParaRPr lang="ru-RU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3200" dirty="0" smtClean="0">
                <a:solidFill>
                  <a:schemeClr val="bg1"/>
                </a:solidFill>
              </a:rPr>
              <a:t>Повышенная ответственность педагога в выполнении своих функций.</a:t>
            </a:r>
          </a:p>
          <a:p>
            <a:r>
              <a:rPr lang="ru-RU" sz="3200" dirty="0" smtClean="0">
                <a:solidFill>
                  <a:schemeClr val="bg1"/>
                </a:solidFill>
              </a:rPr>
              <a:t>Загруженность рабочего дня;</a:t>
            </a:r>
          </a:p>
          <a:p>
            <a:r>
              <a:rPr lang="ru-RU" sz="3200" dirty="0" smtClean="0">
                <a:solidFill>
                  <a:schemeClr val="bg1"/>
                </a:solidFill>
              </a:rPr>
              <a:t>Неблагоприятные социальные условия и психологическая обстановка на рабочем месте;</a:t>
            </a:r>
          </a:p>
          <a:p>
            <a:r>
              <a:rPr lang="ru-RU" sz="3200" dirty="0" smtClean="0">
                <a:solidFill>
                  <a:schemeClr val="bg1"/>
                </a:solidFill>
              </a:rPr>
              <a:t>Необходимость творческих внедрений в педагогическую деятельность.</a:t>
            </a:r>
          </a:p>
        </p:txBody>
      </p:sp>
    </p:spTree>
    <p:extLst>
      <p:ext uri="{BB962C8B-B14F-4D97-AF65-F5344CB8AC3E}">
        <p14:creationId xmlns:p14="http://schemas.microsoft.com/office/powerpoint/2010/main" xmlns="" val="18318117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071546"/>
            <a:ext cx="8229600" cy="4709160"/>
          </a:xfrm>
        </p:spPr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По данным исследований Н.А. </a:t>
            </a:r>
            <a:r>
              <a:rPr lang="ru-RU" dirty="0" err="1" smtClean="0">
                <a:solidFill>
                  <a:schemeClr val="bg1"/>
                </a:solidFill>
              </a:rPr>
              <a:t>Аминова</a:t>
            </a:r>
            <a:r>
              <a:rPr lang="ru-RU" dirty="0" smtClean="0">
                <a:solidFill>
                  <a:schemeClr val="bg1"/>
                </a:solidFill>
              </a:rPr>
              <a:t>, через 20 лет работы в школе/вузе у подавляющего числа педагогов наступает эмоциональное выгорание, а к 40 годам эмоционально «сгорают» все учителя.</a:t>
            </a:r>
          </a:p>
          <a:p>
            <a:endParaRPr lang="ru-RU" dirty="0"/>
          </a:p>
        </p:txBody>
      </p:sp>
      <p:pic>
        <p:nvPicPr>
          <p:cNvPr id="4" name="Рисунок 3" descr="negativnye-emotcii-stress-v-rabote-pedagoga-2495-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628" y="3071810"/>
            <a:ext cx="3657600" cy="378619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3985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3">
                    <a:lumMod val="75000"/>
                  </a:schemeClr>
                </a:solidFill>
              </a:rPr>
              <a:t>Основными симптомами </a:t>
            </a:r>
            <a:r>
              <a:rPr lang="ru-RU" dirty="0" err="1" smtClean="0">
                <a:solidFill>
                  <a:schemeClr val="accent3">
                    <a:lumMod val="75000"/>
                  </a:schemeClr>
                </a:solidFill>
              </a:rPr>
              <a:t>пв</a:t>
            </a:r>
            <a:r>
              <a:rPr lang="ru-RU" dirty="0" smtClean="0">
                <a:solidFill>
                  <a:schemeClr val="accent3">
                    <a:lumMod val="75000"/>
                  </a:schemeClr>
                </a:solidFill>
              </a:rPr>
              <a:t> являются 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43510"/>
          </a:xfrm>
        </p:spPr>
        <p:txBody>
          <a:bodyPr>
            <a:normAutofit fontScale="70000" lnSpcReduction="20000"/>
          </a:bodyPr>
          <a:lstStyle/>
          <a:p>
            <a:r>
              <a:rPr lang="ru-RU" b="1" i="1" dirty="0" smtClean="0">
                <a:solidFill>
                  <a:schemeClr val="bg1"/>
                </a:solidFill>
              </a:rPr>
              <a:t>Физические </a:t>
            </a:r>
            <a:r>
              <a:rPr lang="ru-RU" b="1" i="1" dirty="0" smtClean="0">
                <a:solidFill>
                  <a:schemeClr val="bg1"/>
                </a:solidFill>
              </a:rPr>
              <a:t>симптомы:</a:t>
            </a:r>
            <a:r>
              <a:rPr lang="ru-RU" dirty="0" smtClean="0">
                <a:solidFill>
                  <a:schemeClr val="bg1"/>
                </a:solidFill>
              </a:rPr>
              <a:t> усталость, физическое утомление, истощение, недостаточный сон, бессонница, затрудненное дыхание, тошнота, </a:t>
            </a:r>
            <a:r>
              <a:rPr lang="ru-RU" dirty="0" smtClean="0">
                <a:solidFill>
                  <a:schemeClr val="bg1"/>
                </a:solidFill>
              </a:rPr>
              <a:t>головокружение и </a:t>
            </a:r>
            <a:r>
              <a:rPr lang="ru-RU" dirty="0" err="1" smtClean="0">
                <a:solidFill>
                  <a:schemeClr val="bg1"/>
                </a:solidFill>
              </a:rPr>
              <a:t>тд</a:t>
            </a:r>
            <a:r>
              <a:rPr lang="ru-RU" dirty="0" smtClean="0">
                <a:solidFill>
                  <a:schemeClr val="bg1"/>
                </a:solidFill>
              </a:rPr>
              <a:t>.</a:t>
            </a:r>
            <a:endParaRPr lang="ru-RU" dirty="0" smtClean="0">
              <a:solidFill>
                <a:schemeClr val="bg1"/>
              </a:solidFill>
            </a:endParaRPr>
          </a:p>
          <a:p>
            <a:r>
              <a:rPr lang="ru-RU" b="1" i="1" dirty="0" smtClean="0">
                <a:solidFill>
                  <a:schemeClr val="bg1"/>
                </a:solidFill>
              </a:rPr>
              <a:t>Эмоциональные симптомы:</a:t>
            </a:r>
            <a:r>
              <a:rPr lang="ru-RU" dirty="0" smtClean="0">
                <a:solidFill>
                  <a:schemeClr val="bg1"/>
                </a:solidFill>
              </a:rPr>
              <a:t> недостаток эмоций, пессимизм, цинизм и черствость в работе и личной жизни, безразличие, усталость, ощущение беспомощности и безнадежности, раздражительность, </a:t>
            </a:r>
            <a:r>
              <a:rPr lang="ru-RU" dirty="0" smtClean="0">
                <a:solidFill>
                  <a:schemeClr val="bg1"/>
                </a:solidFill>
              </a:rPr>
              <a:t>агрессивность и другие симптомы. </a:t>
            </a:r>
            <a:endParaRPr lang="ru-RU" dirty="0" smtClean="0">
              <a:solidFill>
                <a:schemeClr val="bg1"/>
              </a:solidFill>
            </a:endParaRPr>
          </a:p>
          <a:p>
            <a:r>
              <a:rPr lang="ru-RU" b="1" i="1" dirty="0" smtClean="0">
                <a:solidFill>
                  <a:schemeClr val="bg1"/>
                </a:solidFill>
              </a:rPr>
              <a:t>Поведенческие симптомы:</a:t>
            </a:r>
            <a:r>
              <a:rPr lang="ru-RU" dirty="0" smtClean="0">
                <a:solidFill>
                  <a:schemeClr val="bg1"/>
                </a:solidFill>
              </a:rPr>
              <a:t> во время рабочего дня появляется желание прерваться и отдохнуть, нарастает безразличие к еде, а так же злоупотребление алкоголем, табаком, успокоительными средствами и антидепрессантами.</a:t>
            </a:r>
          </a:p>
          <a:p>
            <a:r>
              <a:rPr lang="ru-RU" b="1" i="1" dirty="0" smtClean="0">
                <a:solidFill>
                  <a:schemeClr val="bg1"/>
                </a:solidFill>
              </a:rPr>
              <a:t>Интеллектуальное состояние:</a:t>
            </a:r>
            <a:r>
              <a:rPr lang="ru-RU" dirty="0" smtClean="0">
                <a:solidFill>
                  <a:schemeClr val="bg1"/>
                </a:solidFill>
              </a:rPr>
              <a:t> уменьшение интересов к нововведениям в работе, увеличение скуки, тоски, апатии, формальное выполнение работы.</a:t>
            </a:r>
          </a:p>
          <a:p>
            <a:r>
              <a:rPr lang="ru-RU" b="1" i="1" dirty="0" smtClean="0">
                <a:solidFill>
                  <a:schemeClr val="bg1"/>
                </a:solidFill>
              </a:rPr>
              <a:t>Социальные симптомы:</a:t>
            </a:r>
            <a:r>
              <a:rPr lang="ru-RU" dirty="0" smtClean="0">
                <a:solidFill>
                  <a:schemeClr val="bg1"/>
                </a:solidFill>
              </a:rPr>
              <a:t> отсутствие энергии для социальной активности, уменьшение интереса к досугу, ограничение контактов, уменьшение взаимоотношений с другими людьми, как дома, так и на </a:t>
            </a:r>
            <a:r>
              <a:rPr lang="ru-RU" dirty="0" smtClean="0">
                <a:solidFill>
                  <a:schemeClr val="bg1"/>
                </a:solidFill>
              </a:rPr>
              <a:t>работе и </a:t>
            </a:r>
            <a:r>
              <a:rPr lang="ru-RU" dirty="0" smtClean="0">
                <a:solidFill>
                  <a:schemeClr val="bg1"/>
                </a:solidFill>
              </a:rPr>
              <a:t>т.д.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pedagogicheskii-stress-2060-sm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2143116"/>
            <a:ext cx="3441700" cy="45466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85728"/>
            <a:ext cx="8229600" cy="150019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ЛИЧНОСТНЫЕ ФАКТОРЫ РИСКА «ВЫГОРАНИЯ»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868" y="1600200"/>
            <a:ext cx="5114932" cy="4709160"/>
          </a:xfrm>
        </p:spPr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Склонность </a:t>
            </a:r>
            <a:r>
              <a:rPr lang="ru-RU" dirty="0" smtClean="0">
                <a:solidFill>
                  <a:schemeClr val="bg1"/>
                </a:solidFill>
              </a:rPr>
              <a:t>к </a:t>
            </a:r>
            <a:r>
              <a:rPr lang="ru-RU" dirty="0" err="1" smtClean="0">
                <a:solidFill>
                  <a:schemeClr val="bg1"/>
                </a:solidFill>
              </a:rPr>
              <a:t>интраверсии</a:t>
            </a:r>
            <a:r>
              <a:rPr lang="ru-RU" dirty="0" smtClean="0">
                <a:solidFill>
                  <a:schemeClr val="bg1"/>
                </a:solidFill>
              </a:rPr>
              <a:t>; реактивность; низкая или чрезмерно высокая </a:t>
            </a:r>
            <a:r>
              <a:rPr lang="ru-RU" dirty="0" err="1" smtClean="0">
                <a:solidFill>
                  <a:schemeClr val="bg1"/>
                </a:solidFill>
              </a:rPr>
              <a:t>эмпатия</a:t>
            </a:r>
            <a:r>
              <a:rPr lang="ru-RU" dirty="0" smtClean="0">
                <a:solidFill>
                  <a:schemeClr val="bg1"/>
                </a:solidFill>
              </a:rPr>
              <a:t>; жесткость и авторитарность по отношению к другим; низкий уровень самоуважения и самооценки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>
                <a:solidFill>
                  <a:schemeClr val="accent3">
                    <a:lumMod val="75000"/>
                  </a:schemeClr>
                </a:solidFill>
              </a:rPr>
              <a:t>Статусно</a:t>
            </a:r>
            <a:r>
              <a:rPr lang="ru-RU" dirty="0" smtClean="0">
                <a:solidFill>
                  <a:schemeClr val="accent3">
                    <a:lumMod val="75000"/>
                  </a:schemeClr>
                </a:solidFill>
              </a:rPr>
              <a:t> - ролевые факторы риска выгорания</a:t>
            </a:r>
            <a:br>
              <a:rPr lang="ru-RU" dirty="0" smtClean="0">
                <a:solidFill>
                  <a:schemeClr val="accent3">
                    <a:lumMod val="75000"/>
                  </a:schemeClr>
                </a:solidFill>
              </a:rPr>
            </a:br>
            <a:endParaRPr lang="ru-RU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1</a:t>
            </a:r>
            <a:r>
              <a:rPr lang="ru-RU" dirty="0" smtClean="0">
                <a:solidFill>
                  <a:schemeClr val="bg1"/>
                </a:solidFill>
              </a:rPr>
              <a:t>) неудовлетворенность профессиональным и личностным ростом (</a:t>
            </a:r>
            <a:r>
              <a:rPr lang="ru-RU" dirty="0" err="1" smtClean="0">
                <a:solidFill>
                  <a:schemeClr val="bg1"/>
                </a:solidFill>
              </a:rPr>
              <a:t>самоактуализацией</a:t>
            </a:r>
            <a:r>
              <a:rPr lang="ru-RU" dirty="0" smtClean="0">
                <a:solidFill>
                  <a:schemeClr val="bg1"/>
                </a:solidFill>
              </a:rPr>
              <a:t>) </a:t>
            </a:r>
            <a:endParaRPr lang="ru-RU" dirty="0" smtClean="0">
              <a:solidFill>
                <a:schemeClr val="bg1"/>
              </a:solidFill>
            </a:endParaRPr>
          </a:p>
          <a:p>
            <a:r>
              <a:rPr lang="ru-RU" dirty="0" smtClean="0">
                <a:solidFill>
                  <a:schemeClr val="bg1"/>
                </a:solidFill>
              </a:rPr>
              <a:t>2</a:t>
            </a:r>
            <a:r>
              <a:rPr lang="ru-RU" dirty="0" smtClean="0">
                <a:solidFill>
                  <a:schemeClr val="bg1"/>
                </a:solidFill>
              </a:rPr>
              <a:t>) низкий социальный статус </a:t>
            </a:r>
            <a:endParaRPr lang="ru-RU" dirty="0" smtClean="0">
              <a:solidFill>
                <a:schemeClr val="bg1"/>
              </a:solidFill>
            </a:endParaRPr>
          </a:p>
          <a:p>
            <a:r>
              <a:rPr lang="ru-RU" dirty="0" smtClean="0">
                <a:solidFill>
                  <a:schemeClr val="bg1"/>
                </a:solidFill>
              </a:rPr>
              <a:t>3</a:t>
            </a:r>
            <a:r>
              <a:rPr lang="ru-RU" dirty="0" smtClean="0">
                <a:solidFill>
                  <a:schemeClr val="bg1"/>
                </a:solidFill>
              </a:rPr>
              <a:t>) ролевые поведенческие стереотипы ограничивающие творческую активность </a:t>
            </a:r>
            <a:endParaRPr lang="ru-RU" dirty="0" smtClean="0">
              <a:solidFill>
                <a:schemeClr val="bg1"/>
              </a:solidFill>
            </a:endParaRPr>
          </a:p>
          <a:p>
            <a:r>
              <a:rPr lang="ru-RU" dirty="0" smtClean="0">
                <a:solidFill>
                  <a:schemeClr val="bg1"/>
                </a:solidFill>
              </a:rPr>
              <a:t>4</a:t>
            </a:r>
            <a:r>
              <a:rPr lang="ru-RU" dirty="0" smtClean="0">
                <a:solidFill>
                  <a:schemeClr val="bg1"/>
                </a:solidFill>
              </a:rPr>
              <a:t>) негативные </a:t>
            </a:r>
            <a:r>
              <a:rPr lang="ru-RU" dirty="0" err="1" smtClean="0">
                <a:solidFill>
                  <a:schemeClr val="bg1"/>
                </a:solidFill>
              </a:rPr>
              <a:t>гендерные</a:t>
            </a:r>
            <a:r>
              <a:rPr lang="ru-RU" dirty="0" smtClean="0">
                <a:solidFill>
                  <a:schemeClr val="bg1"/>
                </a:solidFill>
              </a:rPr>
              <a:t> установки, ущемляющие права и свободу личности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3985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3">
                    <a:lumMod val="75000"/>
                  </a:schemeClr>
                </a:solidFill>
              </a:rPr>
              <a:t>К корпоративным факторам относят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нечеткая </a:t>
            </a:r>
            <a:r>
              <a:rPr lang="ru-RU" dirty="0" smtClean="0">
                <a:solidFill>
                  <a:schemeClr val="bg1"/>
                </a:solidFill>
              </a:rPr>
              <a:t>организация и планирование труда;  строгая регламентация времени работы, особенно при нереальных сроках исполнения; негативные или «холодные» отношения с коллегами, отсутствие сплоченности; недостаточная поддержка со стороны коллег, конкуренция;  дефицит административной, социальной и профессиональной поддержки. 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Следует отметить, что ни один из факторов сам по себе не может вызвать выгорания. Его возникновение – это результат действия совокупности всех факторов как на профессиональном, так и на личностном уровне.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3">
                    <a:lumMod val="75000"/>
                  </a:schemeClr>
                </a:solidFill>
              </a:rPr>
              <a:t>Профилактика ПВ</a:t>
            </a:r>
            <a:endParaRPr lang="ru-RU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5429264"/>
          </a:xfrm>
        </p:spPr>
        <p:txBody>
          <a:bodyPr>
            <a:normAutofit fontScale="40000" lnSpcReduction="20000"/>
          </a:bodyPr>
          <a:lstStyle/>
          <a:p>
            <a:pPr>
              <a:buNone/>
            </a:pPr>
            <a:r>
              <a:rPr lang="ru-RU" sz="3800" dirty="0" smtClean="0"/>
              <a:t> </a:t>
            </a:r>
            <a:r>
              <a:rPr lang="ru-RU" sz="3800" dirty="0" smtClean="0">
                <a:solidFill>
                  <a:schemeClr val="bg1"/>
                </a:solidFill>
              </a:rPr>
              <a:t>Использовать «технические перерывы» - это необходимо для психического и физического благополучия. Если есть возможность переключиться на другие интересы во время рабочего дня, то делайте </a:t>
            </a:r>
            <a:r>
              <a:rPr lang="ru-RU" sz="3800" dirty="0" smtClean="0">
                <a:solidFill>
                  <a:schemeClr val="bg1"/>
                </a:solidFill>
              </a:rPr>
              <a:t>это.</a:t>
            </a:r>
          </a:p>
          <a:p>
            <a:pPr>
              <a:buNone/>
            </a:pPr>
            <a:endParaRPr lang="ru-RU" sz="3800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ru-RU" sz="3800" dirty="0" smtClean="0">
                <a:solidFill>
                  <a:schemeClr val="bg1"/>
                </a:solidFill>
              </a:rPr>
              <a:t>Освоить </a:t>
            </a:r>
            <a:r>
              <a:rPr lang="ru-RU" sz="3800" dirty="0" smtClean="0">
                <a:solidFill>
                  <a:schemeClr val="bg1"/>
                </a:solidFill>
              </a:rPr>
              <a:t>пути управления стрессом, обучиться приемам </a:t>
            </a:r>
            <a:r>
              <a:rPr lang="ru-RU" sz="3800" dirty="0" err="1" smtClean="0">
                <a:solidFill>
                  <a:schemeClr val="bg1"/>
                </a:solidFill>
              </a:rPr>
              <a:t>саморегуляции</a:t>
            </a:r>
            <a:r>
              <a:rPr lang="ru-RU" sz="3800" dirty="0" smtClean="0">
                <a:solidFill>
                  <a:schemeClr val="bg1"/>
                </a:solidFill>
              </a:rPr>
              <a:t> в стрессовых </a:t>
            </a:r>
            <a:r>
              <a:rPr lang="ru-RU" sz="3800" dirty="0" smtClean="0">
                <a:solidFill>
                  <a:schemeClr val="bg1"/>
                </a:solidFill>
              </a:rPr>
              <a:t>ситуациях.</a:t>
            </a:r>
          </a:p>
          <a:p>
            <a:pPr>
              <a:buNone/>
            </a:pPr>
            <a:endParaRPr lang="ru-RU" sz="3800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ru-RU" sz="3800" dirty="0" smtClean="0">
                <a:solidFill>
                  <a:schemeClr val="bg1"/>
                </a:solidFill>
              </a:rPr>
              <a:t>Повышать </a:t>
            </a:r>
            <a:r>
              <a:rPr lang="ru-RU" sz="3800" dirty="0" smtClean="0">
                <a:solidFill>
                  <a:schemeClr val="bg1"/>
                </a:solidFill>
              </a:rPr>
              <a:t>квалификацию, создавать условия для профессионального развития и </a:t>
            </a:r>
            <a:r>
              <a:rPr lang="ru-RU" sz="3800" dirty="0" smtClean="0">
                <a:solidFill>
                  <a:schemeClr val="bg1"/>
                </a:solidFill>
              </a:rPr>
              <a:t>самосовершенствования.</a:t>
            </a:r>
          </a:p>
          <a:p>
            <a:pPr>
              <a:buNone/>
            </a:pPr>
            <a:endParaRPr lang="ru-RU" sz="3800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ru-RU" sz="3800" dirty="0" smtClean="0">
                <a:solidFill>
                  <a:schemeClr val="bg1"/>
                </a:solidFill>
              </a:rPr>
              <a:t>Рассчитывать и </a:t>
            </a:r>
            <a:r>
              <a:rPr lang="ru-RU" sz="3800" dirty="0" smtClean="0">
                <a:solidFill>
                  <a:schemeClr val="bg1"/>
                </a:solidFill>
              </a:rPr>
              <a:t>обдуманно распределять свои нагрузки (уметь правильно ставить цели и </a:t>
            </a:r>
            <a:r>
              <a:rPr lang="ru-RU" sz="3800" dirty="0" smtClean="0">
                <a:solidFill>
                  <a:schemeClr val="bg1"/>
                </a:solidFill>
              </a:rPr>
              <a:t>приоритеты).</a:t>
            </a:r>
          </a:p>
          <a:p>
            <a:pPr>
              <a:buNone/>
            </a:pPr>
            <a:endParaRPr lang="ru-RU" sz="3800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ru-RU" sz="3800" dirty="0" smtClean="0">
                <a:solidFill>
                  <a:schemeClr val="bg1"/>
                </a:solidFill>
              </a:rPr>
              <a:t>Относитесь </a:t>
            </a:r>
            <a:r>
              <a:rPr lang="ru-RU" sz="3800" dirty="0" smtClean="0">
                <a:solidFill>
                  <a:schemeClr val="bg1"/>
                </a:solidFill>
              </a:rPr>
              <a:t>к жизни позитивно. Ведите разумный образ </a:t>
            </a:r>
            <a:r>
              <a:rPr lang="ru-RU" sz="3800" dirty="0" smtClean="0">
                <a:solidFill>
                  <a:schemeClr val="bg1"/>
                </a:solidFill>
              </a:rPr>
              <a:t>жизни. Стремитесь </a:t>
            </a:r>
            <a:r>
              <a:rPr lang="ru-RU" sz="3800" dirty="0" smtClean="0">
                <a:solidFill>
                  <a:schemeClr val="bg1"/>
                </a:solidFill>
              </a:rPr>
              <a:t>к </a:t>
            </a:r>
            <a:r>
              <a:rPr lang="ru-RU" sz="3800" dirty="0" smtClean="0">
                <a:solidFill>
                  <a:schemeClr val="bg1"/>
                </a:solidFill>
              </a:rPr>
              <a:t>равновесию.</a:t>
            </a:r>
          </a:p>
          <a:p>
            <a:pPr>
              <a:buNone/>
            </a:pPr>
            <a:endParaRPr lang="ru-RU" sz="3800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ru-RU" sz="3800" dirty="0" smtClean="0">
                <a:solidFill>
                  <a:schemeClr val="bg1"/>
                </a:solidFill>
              </a:rPr>
              <a:t>Ведите </a:t>
            </a:r>
            <a:r>
              <a:rPr lang="ru-RU" sz="3800" dirty="0" smtClean="0">
                <a:solidFill>
                  <a:schemeClr val="bg1"/>
                </a:solidFill>
              </a:rPr>
              <a:t>здоровый образ жизни, удовлетворяйте свои потребности в </a:t>
            </a:r>
            <a:r>
              <a:rPr lang="ru-RU" sz="3800" dirty="0" smtClean="0">
                <a:solidFill>
                  <a:schemeClr val="bg1"/>
                </a:solidFill>
              </a:rPr>
              <a:t>общении.</a:t>
            </a:r>
          </a:p>
          <a:p>
            <a:pPr>
              <a:buNone/>
            </a:pPr>
            <a:endParaRPr lang="ru-RU" sz="3800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ru-RU" sz="3800" dirty="0" smtClean="0">
                <a:solidFill>
                  <a:schemeClr val="bg1"/>
                </a:solidFill>
              </a:rPr>
              <a:t>Не </a:t>
            </a:r>
            <a:r>
              <a:rPr lang="ru-RU" sz="3800" dirty="0" smtClean="0">
                <a:solidFill>
                  <a:schemeClr val="bg1"/>
                </a:solidFill>
              </a:rPr>
              <a:t>преуменьшайте роль здорового сна и распорядка </a:t>
            </a:r>
            <a:r>
              <a:rPr lang="ru-RU" sz="3800" dirty="0" smtClean="0">
                <a:solidFill>
                  <a:schemeClr val="bg1"/>
                </a:solidFill>
              </a:rPr>
              <a:t>дня.</a:t>
            </a:r>
          </a:p>
          <a:p>
            <a:pPr>
              <a:buNone/>
            </a:pPr>
            <a:endParaRPr lang="ru-RU" sz="3800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ru-RU" sz="3800" dirty="0" smtClean="0">
                <a:solidFill>
                  <a:schemeClr val="bg1"/>
                </a:solidFill>
              </a:rPr>
              <a:t>Находите </a:t>
            </a:r>
            <a:r>
              <a:rPr lang="ru-RU" sz="3800" dirty="0" smtClean="0">
                <a:solidFill>
                  <a:schemeClr val="bg1"/>
                </a:solidFill>
              </a:rPr>
              <a:t>время для себя, вы имеете право не только на работу, но и на частную жизнь, на свои увлечения, хобби</a:t>
            </a:r>
            <a:r>
              <a:rPr lang="ru-RU" sz="3800" dirty="0" smtClean="0">
                <a:solidFill>
                  <a:schemeClr val="bg1"/>
                </a:solidFill>
              </a:rPr>
              <a:t>.</a:t>
            </a:r>
          </a:p>
          <a:p>
            <a:pPr>
              <a:buNone/>
            </a:pPr>
            <a:endParaRPr lang="ru-RU" sz="3800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ru-RU" sz="3800" dirty="0" smtClean="0">
                <a:solidFill>
                  <a:schemeClr val="bg1"/>
                </a:solidFill>
              </a:rPr>
              <a:t>Старайтесь </a:t>
            </a:r>
            <a:r>
              <a:rPr lang="ru-RU" sz="3800" dirty="0" smtClean="0">
                <a:solidFill>
                  <a:schemeClr val="bg1"/>
                </a:solidFill>
              </a:rPr>
              <a:t>хорошо выглядеть, поддерживать свою здоровую физическую и эмоциональную форму. Стремитесь к гармонии. </a:t>
            </a:r>
          </a:p>
          <a:p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3985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ФОРМУЛА ВЫЖИВАЕМОСТИ ПРОФЕССОРА В.М. ШЕПЕЛЯ: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 smtClean="0">
                <a:solidFill>
                  <a:schemeClr val="bg1"/>
                </a:solidFill>
              </a:rPr>
              <a:t>Н</a:t>
            </a:r>
            <a:r>
              <a:rPr lang="ru-RU" dirty="0" smtClean="0">
                <a:solidFill>
                  <a:schemeClr val="bg1"/>
                </a:solidFill>
              </a:rPr>
              <a:t>а </a:t>
            </a:r>
            <a:r>
              <a:rPr lang="ru-RU" dirty="0" smtClean="0">
                <a:solidFill>
                  <a:schemeClr val="bg1"/>
                </a:solidFill>
              </a:rPr>
              <a:t>каждые 6 часов бодрствования должен приходится 1 час, посвященный себе, своему отдыху, здоровью. </a:t>
            </a:r>
            <a:endParaRPr lang="ru-RU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ru-RU" dirty="0" smtClean="0">
                <a:solidFill>
                  <a:schemeClr val="bg1"/>
                </a:solidFill>
              </a:rPr>
              <a:t>Это </a:t>
            </a:r>
            <a:r>
              <a:rPr lang="ru-RU" dirty="0" smtClean="0">
                <a:solidFill>
                  <a:schemeClr val="bg1"/>
                </a:solidFill>
              </a:rPr>
              <a:t>время рекреации; время релаксации; время катарсиса, способ переключения мыслей</a:t>
            </a:r>
            <a:r>
              <a:rPr lang="ru-RU" dirty="0" smtClean="0">
                <a:solidFill>
                  <a:schemeClr val="bg1"/>
                </a:solidFill>
              </a:rPr>
              <a:t>. НЕРАЗРЕШИМЫХ </a:t>
            </a:r>
            <a:r>
              <a:rPr lang="ru-RU" dirty="0" smtClean="0">
                <a:solidFill>
                  <a:schemeClr val="bg1"/>
                </a:solidFill>
              </a:rPr>
              <a:t>ПРОБЛЕМ НЕТ. Если есть проблема, значит, есть и решение. Если есть профессиональное сгорание, значит, есть способы его предотвращения и коррекции. </a:t>
            </a:r>
            <a:endParaRPr lang="ru-RU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ru-RU" dirty="0" smtClean="0">
                <a:solidFill>
                  <a:schemeClr val="bg1"/>
                </a:solidFill>
              </a:rPr>
              <a:t>У </a:t>
            </a:r>
            <a:r>
              <a:rPr lang="ru-RU" dirty="0" smtClean="0">
                <a:solidFill>
                  <a:schemeClr val="bg1"/>
                </a:solidFill>
              </a:rPr>
              <a:t>каждого человека есть выбор: опустить руки, позволить себе «сгореть на работе» или, наоборот, приложить все усилия, чтобы исключить возможность возникновения синдрома. Важно помнить, что наша жизнь – это наша жизнь, наше здоровье – это наше </a:t>
            </a:r>
            <a:r>
              <a:rPr lang="ru-RU" dirty="0" smtClean="0">
                <a:solidFill>
                  <a:schemeClr val="bg1"/>
                </a:solidFill>
              </a:rPr>
              <a:t>здоровье.</a:t>
            </a:r>
            <a:endParaRPr lang="ru-RU" dirty="0" smtClean="0">
              <a:solidFill>
                <a:schemeClr val="bg1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SjDHLn3ROdI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58" y="0"/>
            <a:ext cx="8572528" cy="500063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При работе над </a:t>
            </a:r>
            <a:r>
              <a:rPr lang="ru-RU" dirty="0" smtClean="0">
                <a:solidFill>
                  <a:schemeClr val="tx1"/>
                </a:solidFill>
              </a:rPr>
              <a:t>проектом</a:t>
            </a:r>
            <a:r>
              <a:rPr lang="ru-RU" dirty="0" smtClean="0">
                <a:solidFill>
                  <a:schemeClr val="tx1"/>
                </a:solidFill>
              </a:rPr>
              <a:t/>
            </a:r>
            <a:br>
              <a:rPr lang="ru-RU" dirty="0" smtClean="0">
                <a:solidFill>
                  <a:schemeClr val="tx1"/>
                </a:solidFill>
              </a:rPr>
            </a:b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4929198"/>
            <a:ext cx="8229600" cy="1928802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1.Была </a:t>
            </a:r>
            <a:r>
              <a:rPr lang="ru-RU" dirty="0" smtClean="0">
                <a:solidFill>
                  <a:schemeClr val="bg1"/>
                </a:solidFill>
              </a:rPr>
              <a:t>найдена и систематизирована </a:t>
            </a:r>
            <a:r>
              <a:rPr lang="ru-RU" dirty="0" smtClean="0">
                <a:solidFill>
                  <a:schemeClr val="bg1"/>
                </a:solidFill>
              </a:rPr>
              <a:t>информация </a:t>
            </a:r>
            <a:r>
              <a:rPr lang="ru-RU" dirty="0" smtClean="0">
                <a:solidFill>
                  <a:schemeClr val="bg1"/>
                </a:solidFill>
              </a:rPr>
              <a:t>о проблеме «выгорания».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 2. </a:t>
            </a:r>
            <a:r>
              <a:rPr lang="ru-RU" dirty="0" smtClean="0">
                <a:solidFill>
                  <a:schemeClr val="bg1"/>
                </a:solidFill>
              </a:rPr>
              <a:t>Было проведено анкетирование преподавателей школы №57 - 4 февраль 2016.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Проведя опрос учителей и учеников школы номер 57 с целью выявления у преподавателей синдрома ПВ и причин его возникновения, мы получили следующие </a:t>
            </a:r>
            <a:r>
              <a:rPr lang="ru-RU" dirty="0" smtClean="0">
                <a:solidFill>
                  <a:schemeClr val="bg1"/>
                </a:solidFill>
              </a:rPr>
              <a:t>результаты: прим. </a:t>
            </a:r>
            <a:r>
              <a:rPr lang="ru-RU" dirty="0" smtClean="0">
                <a:solidFill>
                  <a:schemeClr val="bg1"/>
                </a:solidFill>
              </a:rPr>
              <a:t>20% </a:t>
            </a:r>
            <a:r>
              <a:rPr lang="ru-RU" dirty="0" smtClean="0">
                <a:solidFill>
                  <a:schemeClr val="bg1"/>
                </a:solidFill>
              </a:rPr>
              <a:t>опрошенных считают, </a:t>
            </a:r>
            <a:r>
              <a:rPr lang="ru-RU" dirty="0" smtClean="0">
                <a:solidFill>
                  <a:schemeClr val="bg1"/>
                </a:solidFill>
              </a:rPr>
              <a:t>что сталкивались с этим из-за проблем с общением в </a:t>
            </a:r>
            <a:r>
              <a:rPr lang="ru-RU" dirty="0" smtClean="0">
                <a:solidFill>
                  <a:schemeClr val="bg1"/>
                </a:solidFill>
              </a:rPr>
              <a:t>коллективе.</a:t>
            </a:r>
            <a:r>
              <a:rPr lang="ru-RU" dirty="0" smtClean="0">
                <a:solidFill>
                  <a:schemeClr val="bg1"/>
                </a:solidFill>
              </a:rPr>
              <a:t> 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Прим. </a:t>
            </a:r>
            <a:r>
              <a:rPr lang="ru-RU" dirty="0" smtClean="0">
                <a:solidFill>
                  <a:schemeClr val="bg1"/>
                </a:solidFill>
              </a:rPr>
              <a:t>40</a:t>
            </a:r>
            <a:r>
              <a:rPr lang="ru-RU" dirty="0" smtClean="0">
                <a:solidFill>
                  <a:schemeClr val="bg1"/>
                </a:solidFill>
              </a:rPr>
              <a:t>% - считают, </a:t>
            </a:r>
            <a:r>
              <a:rPr lang="ru-RU" dirty="0" smtClean="0">
                <a:solidFill>
                  <a:schemeClr val="bg1"/>
                </a:solidFill>
              </a:rPr>
              <a:t>что им просто надоедает монотонная деятельность 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прим. </a:t>
            </a:r>
            <a:r>
              <a:rPr lang="ru-RU" dirty="0" smtClean="0">
                <a:solidFill>
                  <a:schemeClr val="bg1"/>
                </a:solidFill>
              </a:rPr>
              <a:t>30% </a:t>
            </a:r>
            <a:r>
              <a:rPr lang="ru-RU" dirty="0" smtClean="0">
                <a:solidFill>
                  <a:schemeClr val="bg1"/>
                </a:solidFill>
              </a:rPr>
              <a:t>- не </a:t>
            </a:r>
            <a:r>
              <a:rPr lang="ru-RU" dirty="0" smtClean="0">
                <a:solidFill>
                  <a:schemeClr val="bg1"/>
                </a:solidFill>
              </a:rPr>
              <a:t>могут точно обозначить причины возникновения этого симптома у </a:t>
            </a:r>
            <a:r>
              <a:rPr lang="ru-RU" dirty="0" smtClean="0">
                <a:solidFill>
                  <a:schemeClr val="bg1"/>
                </a:solidFill>
              </a:rPr>
              <a:t>них,</a:t>
            </a:r>
            <a:r>
              <a:rPr lang="ru-RU" dirty="0" smtClean="0">
                <a:solidFill>
                  <a:schemeClr val="bg1"/>
                </a:solidFill>
              </a:rPr>
              <a:t> 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но так или иначе более 80% процентов </a:t>
            </a:r>
            <a:r>
              <a:rPr lang="ru-RU" dirty="0" smtClean="0">
                <a:solidFill>
                  <a:schemeClr val="bg1"/>
                </a:solidFill>
              </a:rPr>
              <a:t>сталкивались </a:t>
            </a:r>
            <a:r>
              <a:rPr lang="ru-RU" dirty="0" smtClean="0">
                <a:solidFill>
                  <a:schemeClr val="bg1"/>
                </a:solidFill>
              </a:rPr>
              <a:t> с </a:t>
            </a:r>
            <a:r>
              <a:rPr lang="ru-RU" dirty="0" err="1" smtClean="0">
                <a:solidFill>
                  <a:schemeClr val="bg1"/>
                </a:solidFill>
              </a:rPr>
              <a:t>психо-эмоциональным</a:t>
            </a:r>
            <a:r>
              <a:rPr lang="ru-RU" dirty="0" smtClean="0">
                <a:solidFill>
                  <a:schemeClr val="bg1"/>
                </a:solidFill>
              </a:rPr>
              <a:t> выгоранием.</a:t>
            </a:r>
            <a:endParaRPr lang="ru-RU" dirty="0" smtClean="0">
              <a:solidFill>
                <a:schemeClr val="bg1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214422"/>
            <a:ext cx="8229600" cy="4709160"/>
          </a:xfrm>
        </p:spPr>
        <p:txBody>
          <a:bodyPr/>
          <a:lstStyle/>
          <a:p>
            <a:r>
              <a:rPr lang="ru-RU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3. В ходе изучения проблемы участниками проекта были написаны статьи, затрагивающие эту тему.</a:t>
            </a:r>
          </a:p>
          <a:p>
            <a:endParaRPr lang="ru-RU" dirty="0"/>
          </a:p>
        </p:txBody>
      </p:sp>
      <p:pic>
        <p:nvPicPr>
          <p:cNvPr id="4" name="Рисунок 3" descr="Тышлангян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7356" y="3000372"/>
            <a:ext cx="5643602" cy="3857628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59J1xao5fI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5214950"/>
            <a:ext cx="8229600" cy="1643050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4</a:t>
            </a:r>
            <a:r>
              <a:rPr lang="ru-RU" dirty="0" smtClean="0"/>
              <a:t>.Участники </a:t>
            </a:r>
            <a:r>
              <a:rPr lang="ru-RU" dirty="0" smtClean="0"/>
              <a:t>проекта приняли участие в научно-практической конференции ГБПОУ РО ПУ №20 «Будущее за профессионалом» -24 марта 2016 года.</a:t>
            </a:r>
            <a:endParaRPr lang="ru-RU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7mnTbeeu2B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MYDL3gbIq9w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3306" y="1576375"/>
            <a:ext cx="5500694" cy="5281625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4429124" cy="6858000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5. Участники </a:t>
            </a:r>
            <a:r>
              <a:rPr lang="ru-RU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проекта приняли участие </a:t>
            </a:r>
            <a:r>
              <a:rPr lang="ru-RU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в Областном Фестивале образовательных проектов « Раскрой свой творческий потенциал»- 4 апреля 2016 года . </a:t>
            </a:r>
            <a:endParaRPr lang="ru-RU" dirty="0">
              <a:solidFill>
                <a:schemeClr val="bg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VHAcoMcmED4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0"/>
            <a:ext cx="9144000" cy="6858000"/>
          </a:xfr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Перспективы развития проекта</a:t>
            </a:r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dirty="0" smtClean="0">
                <a:solidFill>
                  <a:schemeClr val="bg1"/>
                </a:solidFill>
              </a:rPr>
              <a:t>П</a:t>
            </a:r>
            <a:r>
              <a:rPr lang="ru-RU" dirty="0" smtClean="0">
                <a:solidFill>
                  <a:schemeClr val="bg1"/>
                </a:solidFill>
              </a:rPr>
              <a:t>роведение </a:t>
            </a:r>
            <a:r>
              <a:rPr lang="ru-RU" dirty="0" smtClean="0">
                <a:solidFill>
                  <a:schemeClr val="bg1"/>
                </a:solidFill>
              </a:rPr>
              <a:t>информационных мероприятий с целью уменьшения количества </a:t>
            </a:r>
            <a:r>
              <a:rPr lang="ru-RU" dirty="0" smtClean="0">
                <a:solidFill>
                  <a:schemeClr val="bg1"/>
                </a:solidFill>
              </a:rPr>
              <a:t>педагогов, </a:t>
            </a:r>
            <a:r>
              <a:rPr lang="ru-RU" dirty="0" smtClean="0">
                <a:solidFill>
                  <a:schemeClr val="bg1"/>
                </a:solidFill>
              </a:rPr>
              <a:t>встречающихся с таким </a:t>
            </a:r>
            <a:r>
              <a:rPr lang="ru-RU" dirty="0" smtClean="0">
                <a:solidFill>
                  <a:schemeClr val="bg1"/>
                </a:solidFill>
              </a:rPr>
              <a:t>симптомом.</a:t>
            </a:r>
          </a:p>
          <a:p>
            <a:pPr>
              <a:buNone/>
            </a:pPr>
            <a:r>
              <a:rPr lang="ru-RU" dirty="0" smtClean="0">
                <a:solidFill>
                  <a:schemeClr val="bg1"/>
                </a:solidFill>
              </a:rPr>
              <a:t>Поиск </a:t>
            </a:r>
            <a:r>
              <a:rPr lang="ru-RU" dirty="0" smtClean="0">
                <a:solidFill>
                  <a:schemeClr val="bg1"/>
                </a:solidFill>
              </a:rPr>
              <a:t>новых методов устранения и борьбы с </a:t>
            </a:r>
            <a:r>
              <a:rPr lang="ru-RU" dirty="0" smtClean="0">
                <a:solidFill>
                  <a:schemeClr val="bg1"/>
                </a:solidFill>
              </a:rPr>
              <a:t>факторами </a:t>
            </a:r>
            <a:r>
              <a:rPr lang="ru-RU" dirty="0" smtClean="0">
                <a:solidFill>
                  <a:schemeClr val="bg1"/>
                </a:solidFill>
              </a:rPr>
              <a:t>развития </a:t>
            </a:r>
            <a:r>
              <a:rPr lang="ru-RU" dirty="0" smtClean="0">
                <a:solidFill>
                  <a:schemeClr val="bg1"/>
                </a:solidFill>
              </a:rPr>
              <a:t>симптома. </a:t>
            </a:r>
          </a:p>
          <a:p>
            <a:pPr>
              <a:buNone/>
            </a:pPr>
            <a:r>
              <a:rPr lang="ru-RU" dirty="0" smtClean="0">
                <a:solidFill>
                  <a:schemeClr val="bg1"/>
                </a:solidFill>
              </a:rPr>
              <a:t>Пропаганда здорового образа </a:t>
            </a:r>
            <a:r>
              <a:rPr lang="ru-RU" dirty="0" smtClean="0">
                <a:solidFill>
                  <a:schemeClr val="bg1"/>
                </a:solidFill>
              </a:rPr>
              <a:t>жизни.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В ходе подготовки нашего проекта мы участвовали в </a:t>
            </a:r>
            <a:r>
              <a:rPr lang="ru-RU" dirty="0" smtClean="0">
                <a:solidFill>
                  <a:schemeClr val="bg1"/>
                </a:solidFill>
              </a:rPr>
              <a:t>конференциях, на </a:t>
            </a:r>
            <a:r>
              <a:rPr lang="ru-RU" dirty="0" smtClean="0">
                <a:solidFill>
                  <a:schemeClr val="bg1"/>
                </a:solidFill>
              </a:rPr>
              <a:t>которых </a:t>
            </a:r>
            <a:r>
              <a:rPr lang="ru-RU" dirty="0" smtClean="0">
                <a:solidFill>
                  <a:schemeClr val="bg1"/>
                </a:solidFill>
              </a:rPr>
              <a:t>старались </a:t>
            </a:r>
            <a:r>
              <a:rPr lang="ru-RU" dirty="0" smtClean="0">
                <a:solidFill>
                  <a:schemeClr val="bg1"/>
                </a:solidFill>
              </a:rPr>
              <a:t>подробно донести информацию о психологическом выгорании как до преподавателей школ, ВУЗов, учреждений </a:t>
            </a:r>
            <a:r>
              <a:rPr lang="ru-RU" dirty="0" smtClean="0">
                <a:solidFill>
                  <a:schemeClr val="bg1"/>
                </a:solidFill>
              </a:rPr>
              <a:t>среднего и  проф.образования, </a:t>
            </a:r>
            <a:r>
              <a:rPr lang="ru-RU" dirty="0" smtClean="0">
                <a:solidFill>
                  <a:schemeClr val="bg1"/>
                </a:solidFill>
              </a:rPr>
              <a:t>так и для </a:t>
            </a:r>
            <a:r>
              <a:rPr lang="ru-RU" dirty="0" smtClean="0">
                <a:solidFill>
                  <a:schemeClr val="bg1"/>
                </a:solidFill>
              </a:rPr>
              <a:t>учеников, </a:t>
            </a:r>
            <a:r>
              <a:rPr lang="ru-RU" dirty="0" smtClean="0">
                <a:solidFill>
                  <a:schemeClr val="bg1"/>
                </a:solidFill>
              </a:rPr>
              <a:t>и студентов. </a:t>
            </a:r>
            <a:r>
              <a:rPr lang="ru-RU" dirty="0" smtClean="0">
                <a:solidFill>
                  <a:schemeClr val="bg1"/>
                </a:solidFill>
              </a:rPr>
              <a:t>Так как и те, и другие </a:t>
            </a:r>
            <a:r>
              <a:rPr lang="ru-RU" dirty="0" smtClean="0">
                <a:solidFill>
                  <a:schemeClr val="bg1"/>
                </a:solidFill>
              </a:rPr>
              <a:t>являются непосредственными участниками учебного процесса, в ходе которого и появляется такое явление как ПВ. 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Таким образом, в </a:t>
            </a:r>
            <a:r>
              <a:rPr lang="ru-RU" dirty="0" smtClean="0">
                <a:solidFill>
                  <a:schemeClr val="bg1"/>
                </a:solidFill>
              </a:rPr>
              <a:t>ходе проектной деятельности мы смогли рассмотреть синдром ПВ с разных сторон, узнать причины и последствия его возникновения, в частности у педагогов. Нашли различные пути преодоления и предупреждения его появления.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1143000"/>
          </a:xfrm>
        </p:spPr>
        <p:txBody>
          <a:bodyPr>
            <a:normAutofit/>
          </a:bodyPr>
          <a:lstStyle/>
          <a:p>
            <a:r>
              <a:rPr lang="ru-RU" sz="4400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Организационная база проекта</a:t>
            </a:r>
            <a:endParaRPr lang="ru-RU" sz="4400" dirty="0">
              <a:solidFill>
                <a:schemeClr val="bg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5023500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sz="3600" dirty="0" smtClean="0">
                <a:solidFill>
                  <a:schemeClr val="bg1"/>
                </a:solidFill>
              </a:rPr>
              <a:t>Состав </a:t>
            </a:r>
            <a:r>
              <a:rPr lang="ru-RU" sz="3600" dirty="0" smtClean="0">
                <a:solidFill>
                  <a:schemeClr val="bg1"/>
                </a:solidFill>
              </a:rPr>
              <a:t>группы</a:t>
            </a:r>
            <a:r>
              <a:rPr lang="ru-RU" sz="3600" dirty="0" smtClean="0">
                <a:solidFill>
                  <a:schemeClr val="bg1"/>
                </a:solidFill>
              </a:rPr>
              <a:t>:</a:t>
            </a:r>
            <a:r>
              <a:rPr lang="ru-RU" sz="3600" dirty="0" smtClean="0">
                <a:solidFill>
                  <a:schemeClr val="bg1"/>
                </a:solidFill>
              </a:rPr>
              <a:t> </a:t>
            </a:r>
            <a:r>
              <a:rPr lang="ru-RU" sz="3600" dirty="0" smtClean="0">
                <a:solidFill>
                  <a:schemeClr val="bg1"/>
                </a:solidFill>
              </a:rPr>
              <a:t>1.Чернова </a:t>
            </a:r>
            <a:r>
              <a:rPr lang="ru-RU" sz="3600" dirty="0" smtClean="0">
                <a:solidFill>
                  <a:schemeClr val="bg1"/>
                </a:solidFill>
              </a:rPr>
              <a:t>Мария,</a:t>
            </a:r>
          </a:p>
          <a:p>
            <a:pPr>
              <a:buNone/>
            </a:pPr>
            <a:r>
              <a:rPr lang="ru-RU" sz="3600" dirty="0" smtClean="0">
                <a:solidFill>
                  <a:schemeClr val="bg1"/>
                </a:solidFill>
              </a:rPr>
              <a:t>2. </a:t>
            </a:r>
            <a:r>
              <a:rPr lang="ru-RU" sz="3600" dirty="0" err="1" smtClean="0">
                <a:solidFill>
                  <a:schemeClr val="bg1"/>
                </a:solidFill>
              </a:rPr>
              <a:t>Тышлангян</a:t>
            </a:r>
            <a:r>
              <a:rPr lang="ru-RU" sz="3600" dirty="0" smtClean="0">
                <a:solidFill>
                  <a:schemeClr val="bg1"/>
                </a:solidFill>
              </a:rPr>
              <a:t> </a:t>
            </a:r>
            <a:r>
              <a:rPr lang="ru-RU" sz="3600" dirty="0" smtClean="0">
                <a:solidFill>
                  <a:schemeClr val="bg1"/>
                </a:solidFill>
              </a:rPr>
              <a:t>Екатерина,</a:t>
            </a:r>
            <a:r>
              <a:rPr lang="ru-RU" sz="3600" dirty="0" smtClean="0">
                <a:solidFill>
                  <a:schemeClr val="bg1"/>
                </a:solidFill>
              </a:rPr>
              <a:t> </a:t>
            </a:r>
          </a:p>
          <a:p>
            <a:pPr>
              <a:buNone/>
            </a:pPr>
            <a:r>
              <a:rPr lang="ru-RU" sz="3600" dirty="0" smtClean="0">
                <a:solidFill>
                  <a:schemeClr val="bg1"/>
                </a:solidFill>
              </a:rPr>
              <a:t>3. </a:t>
            </a:r>
            <a:r>
              <a:rPr lang="ru-RU" sz="3600" dirty="0" err="1" smtClean="0">
                <a:solidFill>
                  <a:schemeClr val="bg1"/>
                </a:solidFill>
              </a:rPr>
              <a:t>Стихарная</a:t>
            </a:r>
            <a:r>
              <a:rPr lang="ru-RU" sz="3600" dirty="0" smtClean="0">
                <a:solidFill>
                  <a:schemeClr val="bg1"/>
                </a:solidFill>
              </a:rPr>
              <a:t> </a:t>
            </a:r>
            <a:r>
              <a:rPr lang="ru-RU" sz="3600" dirty="0" smtClean="0">
                <a:solidFill>
                  <a:schemeClr val="bg1"/>
                </a:solidFill>
              </a:rPr>
              <a:t>Валерия, </a:t>
            </a:r>
            <a:endParaRPr lang="ru-RU" sz="3600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ru-RU" sz="3600" dirty="0" smtClean="0">
                <a:solidFill>
                  <a:schemeClr val="bg1"/>
                </a:solidFill>
              </a:rPr>
              <a:t>4. Самойлова </a:t>
            </a:r>
            <a:r>
              <a:rPr lang="ru-RU" sz="3600" dirty="0" smtClean="0">
                <a:solidFill>
                  <a:schemeClr val="bg1"/>
                </a:solidFill>
              </a:rPr>
              <a:t>Анна, </a:t>
            </a:r>
            <a:endParaRPr lang="ru-RU" sz="3600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ru-RU" sz="3600" dirty="0" smtClean="0">
                <a:solidFill>
                  <a:schemeClr val="bg1"/>
                </a:solidFill>
              </a:rPr>
              <a:t>5. Емельянова </a:t>
            </a:r>
            <a:r>
              <a:rPr lang="ru-RU" sz="3600" dirty="0" smtClean="0">
                <a:solidFill>
                  <a:schemeClr val="bg1"/>
                </a:solidFill>
              </a:rPr>
              <a:t>Варвара, </a:t>
            </a:r>
            <a:endParaRPr lang="ru-RU" sz="3600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ru-RU" sz="3600" dirty="0" smtClean="0">
                <a:solidFill>
                  <a:schemeClr val="bg1"/>
                </a:solidFill>
              </a:rPr>
              <a:t>6. Павлова </a:t>
            </a:r>
            <a:r>
              <a:rPr lang="ru-RU" sz="3600" dirty="0" smtClean="0">
                <a:solidFill>
                  <a:schemeClr val="bg1"/>
                </a:solidFill>
              </a:rPr>
              <a:t>Виктория, студентки I курса </a:t>
            </a:r>
            <a:r>
              <a:rPr lang="ru-RU" sz="3600" dirty="0" err="1" smtClean="0">
                <a:solidFill>
                  <a:schemeClr val="bg1"/>
                </a:solidFill>
              </a:rPr>
              <a:t>ИФЖиМКК</a:t>
            </a:r>
            <a:r>
              <a:rPr lang="ru-RU" sz="3600" dirty="0" smtClean="0">
                <a:solidFill>
                  <a:schemeClr val="bg1"/>
                </a:solidFill>
              </a:rPr>
              <a:t> специальности «Русский язык и </a:t>
            </a:r>
            <a:r>
              <a:rPr lang="ru-RU" sz="3600" dirty="0" err="1" smtClean="0">
                <a:solidFill>
                  <a:schemeClr val="bg1"/>
                </a:solidFill>
              </a:rPr>
              <a:t>ин.яз</a:t>
            </a:r>
            <a:r>
              <a:rPr lang="ru-RU" sz="3600" dirty="0" smtClean="0">
                <a:solidFill>
                  <a:schemeClr val="bg1"/>
                </a:solidFill>
              </a:rPr>
              <a:t>. (англ</a:t>
            </a:r>
            <a:r>
              <a:rPr lang="ru-RU" sz="3600" dirty="0" smtClean="0">
                <a:solidFill>
                  <a:schemeClr val="bg1"/>
                </a:solidFill>
              </a:rPr>
              <a:t>.)».</a:t>
            </a:r>
          </a:p>
          <a:p>
            <a:pPr>
              <a:buNone/>
            </a:pPr>
            <a:endParaRPr lang="ru-RU" sz="3600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ru-RU" sz="3600" dirty="0" smtClean="0">
                <a:solidFill>
                  <a:schemeClr val="bg1"/>
                </a:solidFill>
              </a:rPr>
              <a:t>Научный руководитель группы: Шестакова Татьяна Николаевна, кандидат педагогических наук, доцент кафедры образования</a:t>
            </a:r>
            <a: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– 8(918)5018211, </a:t>
            </a:r>
            <a:r>
              <a:rPr lang="de-DE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GB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-mail</a:t>
            </a:r>
            <a: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GB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ya.fpk2015@yandex.ru</a:t>
            </a:r>
            <a:r>
              <a:rPr lang="ru-RU" sz="3600" dirty="0" smtClean="0">
                <a:solidFill>
                  <a:schemeClr val="bg1"/>
                </a:solidFill>
              </a:rPr>
              <a:t>. </a:t>
            </a:r>
          </a:p>
          <a:p>
            <a:pPr>
              <a:buNone/>
            </a:pPr>
            <a:endParaRPr lang="ru-RU" sz="3600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Группа </a:t>
            </a:r>
            <a: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«</a:t>
            </a:r>
            <a:r>
              <a:rPr lang="ru-RU" sz="3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ВКонтакте</a:t>
            </a:r>
            <a: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»:  </a:t>
            </a:r>
            <a: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«Сохраним здоровье вместе» </a:t>
            </a:r>
            <a:r>
              <a:rPr lang="en-GB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https://vk.com./sohranivmeste</a:t>
            </a:r>
            <a:endParaRPr lang="ru-RU" sz="36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logo_small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929454" y="5000636"/>
            <a:ext cx="2214546" cy="18573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295</TotalTime>
  <Words>1522</Words>
  <Application>Microsoft Office PowerPoint</Application>
  <PresentationFormat>Экран (4:3)</PresentationFormat>
  <Paragraphs>128</Paragraphs>
  <Slides>29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Апекс</vt:lpstr>
      <vt:lpstr>«ПРОФЕССИОНАЛЬНОЕ ВЫГОРАНИЕ ПЕДАГОГА»</vt:lpstr>
      <vt:lpstr>Содержание проекта: </vt:lpstr>
      <vt:lpstr>Слайд 3</vt:lpstr>
      <vt:lpstr>Цель нашего проекта </vt:lpstr>
      <vt:lpstr>Задачи проекта</vt:lpstr>
      <vt:lpstr>Планируемый результат. </vt:lpstr>
      <vt:lpstr>Актуальность </vt:lpstr>
      <vt:lpstr>Педагогика. </vt:lpstr>
      <vt:lpstr>Феномен «Выгорания»</vt:lpstr>
      <vt:lpstr>Признаки ПВ</vt:lpstr>
      <vt:lpstr>Группа риска</vt:lpstr>
      <vt:lpstr>Причины возникновения</vt:lpstr>
      <vt:lpstr>Слайд 13</vt:lpstr>
      <vt:lpstr>Основными симптомами пв являются : </vt:lpstr>
      <vt:lpstr>ЛИЧНОСТНЫЕ ФАКТОРЫ РИСКА «ВЫГОРАНИЯ»  </vt:lpstr>
      <vt:lpstr>Статусно - ролевые факторы риска выгорания </vt:lpstr>
      <vt:lpstr>К корпоративным факторам относят </vt:lpstr>
      <vt:lpstr>Профилактика ПВ</vt:lpstr>
      <vt:lpstr>ФОРМУЛА ВЫЖИВАЕМОСТИ ПРОФЕССОРА В.М. ШЕПЕЛЯ: </vt:lpstr>
      <vt:lpstr>При работе над проектом </vt:lpstr>
      <vt:lpstr>Слайд 21</vt:lpstr>
      <vt:lpstr>Слайд 22</vt:lpstr>
      <vt:lpstr>Слайд 23</vt:lpstr>
      <vt:lpstr>Слайд 24</vt:lpstr>
      <vt:lpstr>Слайд 25</vt:lpstr>
      <vt:lpstr>Слайд 26</vt:lpstr>
      <vt:lpstr>Перспективы развития проекта</vt:lpstr>
      <vt:lpstr>Слайд 28</vt:lpstr>
      <vt:lpstr>Организационная база проекта</vt:lpstr>
    </vt:vector>
  </TitlesOfParts>
  <Company>RePack by SPecialiST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«ПРОФЕССИОНАЛЬНОЕ ВЫГОРАНИЕ ПЕДАГОГА»</dc:title>
  <dc:creator>Valeriia Stikharnaya</dc:creator>
  <cp:lastModifiedBy>Екатерина</cp:lastModifiedBy>
  <cp:revision>20</cp:revision>
  <dcterms:created xsi:type="dcterms:W3CDTF">2016-02-09T13:59:26Z</dcterms:created>
  <dcterms:modified xsi:type="dcterms:W3CDTF">2016-04-06T20:40:59Z</dcterms:modified>
</cp:coreProperties>
</file>