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0637064-E699-4E5F-91F5-E33D71DF5CBC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3D8E147-B941-489A-A66C-458A06624A9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0648"/>
            <a:ext cx="7772400" cy="1470025"/>
          </a:xfrm>
        </p:spPr>
        <p:txBody>
          <a:bodyPr/>
          <a:lstStyle/>
          <a:p>
            <a:r>
              <a:rPr lang="ru-RU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Parsek"/>
              </a:rPr>
              <a:t>Бережи</a:t>
            </a: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Parsek"/>
              </a:rPr>
              <a:t> </a:t>
            </a:r>
            <a:r>
              <a:rPr lang="ru-RU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Parsek"/>
              </a:rPr>
              <a:t>своє</a:t>
            </a: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Parsek"/>
              </a:rPr>
              <a:t> </a:t>
            </a:r>
            <a:r>
              <a:rPr lang="ru-RU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Parsek"/>
              </a:rPr>
              <a:t>здоров'я</a:t>
            </a: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Parsek"/>
              </a:rPr>
              <a:t/>
            </a:r>
            <a:b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Parsek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636912"/>
            <a:ext cx="6400800" cy="1473200"/>
          </a:xfrm>
        </p:spPr>
        <p:txBody>
          <a:bodyPr/>
          <a:lstStyle/>
          <a:p>
            <a:pPr lvl="0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4000" b="1" kern="10" dirty="0" err="1">
                <a:ln w="317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choolBook"/>
                <a:cs typeface="Arial" charset="0"/>
              </a:rPr>
              <a:t>Що</a:t>
            </a:r>
            <a:r>
              <a:rPr lang="ru-RU" sz="4000" b="1" kern="10" dirty="0">
                <a:ln w="317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choolBook"/>
                <a:cs typeface="Arial" charset="0"/>
              </a:rPr>
              <a:t> </a:t>
            </a:r>
            <a:r>
              <a:rPr lang="ru-RU" sz="4000" b="1" kern="10" dirty="0" err="1">
                <a:ln w="317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choolBook"/>
                <a:cs typeface="Arial" charset="0"/>
              </a:rPr>
              <a:t>необхідно</a:t>
            </a:r>
            <a:r>
              <a:rPr lang="ru-RU" sz="4000" b="1" kern="10" dirty="0">
                <a:ln w="317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choolBook"/>
                <a:cs typeface="Arial" charset="0"/>
              </a:rPr>
              <a:t> знати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4000" b="1" kern="10" dirty="0">
                <a:ln w="317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choolBook"/>
                <a:cs typeface="Arial" charset="0"/>
              </a:rPr>
              <a:t>про </a:t>
            </a:r>
            <a:r>
              <a:rPr lang="ru-RU" sz="4000" b="1" kern="10" dirty="0" err="1">
                <a:ln w="317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choolBook"/>
                <a:cs typeface="Arial" charset="0"/>
              </a:rPr>
              <a:t>туберкульоз</a:t>
            </a:r>
            <a:endParaRPr lang="ru-RU" sz="4000" b="1" kern="10" dirty="0">
              <a:ln w="3175">
                <a:solidFill>
                  <a:srgbClr val="800000"/>
                </a:solidFill>
                <a:round/>
                <a:headEnd/>
                <a:tailEnd/>
              </a:ln>
              <a:solidFill>
                <a:srgbClr val="FF9900"/>
              </a:solidFill>
              <a:latin typeface="SchoolBook"/>
              <a:cs typeface="Arial" charset="0"/>
            </a:endParaRPr>
          </a:p>
          <a:p>
            <a:endParaRPr lang="ru-RU" dirty="0"/>
          </a:p>
        </p:txBody>
      </p:sp>
      <p:pic>
        <p:nvPicPr>
          <p:cNvPr id="4" name="Picture 2" descr="Likar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0" y="1504951"/>
            <a:ext cx="2474913" cy="458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08" y="4077072"/>
            <a:ext cx="3025825" cy="2523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2139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328558" y="2708920"/>
            <a:ext cx="4951842" cy="341724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З 1995 року 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зареєстрована</a:t>
            </a:r>
            <a:r>
              <a:rPr lang="ru-RU" dirty="0"/>
              <a:t> </a:t>
            </a:r>
            <a:r>
              <a:rPr lang="ru-RU" dirty="0" err="1"/>
              <a:t>епідемія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. </a:t>
            </a:r>
            <a:r>
              <a:rPr lang="ru-RU" dirty="0" err="1"/>
              <a:t>Щоденно</a:t>
            </a:r>
            <a:r>
              <a:rPr lang="ru-RU" dirty="0"/>
              <a:t> у нас в </a:t>
            </a:r>
            <a:r>
              <a:rPr lang="ru-RU" dirty="0" err="1"/>
              <a:t>країні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82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випадки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і 30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гине</a:t>
            </a:r>
            <a:r>
              <a:rPr lang="ru-RU" dirty="0"/>
              <a:t>. </a:t>
            </a:r>
          </a:p>
          <a:p>
            <a:r>
              <a:rPr lang="ru-RU" dirty="0" err="1"/>
              <a:t>Відмічається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та </a:t>
            </a:r>
            <a:r>
              <a:rPr lang="ru-RU" dirty="0" err="1"/>
              <a:t>підлітків</a:t>
            </a:r>
            <a:r>
              <a:rPr lang="ru-RU" dirty="0"/>
              <a:t>,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туберкульоз</a:t>
            </a:r>
            <a:r>
              <a:rPr lang="ru-RU" dirty="0"/>
              <a:t>. За </a:t>
            </a:r>
            <a:r>
              <a:rPr lang="ru-RU" dirty="0" err="1"/>
              <a:t>останнє</a:t>
            </a:r>
            <a:r>
              <a:rPr lang="ru-RU" dirty="0"/>
              <a:t> </a:t>
            </a:r>
            <a:r>
              <a:rPr lang="ru-RU" dirty="0" err="1"/>
              <a:t>десятиріччя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захворюваність</a:t>
            </a:r>
            <a:r>
              <a:rPr lang="ru-RU" dirty="0"/>
              <a:t> </a:t>
            </a:r>
            <a:r>
              <a:rPr lang="ru-RU" dirty="0" err="1"/>
              <a:t>збільшилась</a:t>
            </a:r>
            <a:r>
              <a:rPr lang="ru-RU" dirty="0"/>
              <a:t> на 100%.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612768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ru-RU" altLang="ru-RU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ru-RU" altLang="ru-RU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ru-RU" altLang="ru-RU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ru-RU" altLang="ru-RU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uk-UA" alt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Туберкульоз займає особливе місце серед соціальних і медичних проблем людства. </a:t>
            </a:r>
            <a:br>
              <a:rPr lang="uk-UA" alt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uk-UA" alt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Туберкульоз не ліквідований в жодній країні світу. Починаючи з 90-х років ХХ сторіччя помітно зросла розповсюдженість туберкульозу у всьому світі, в тому числі і на Україні. Третина населення Земної кулі інфікована туберкульозною паличкою. </a:t>
            </a:r>
            <a:br>
              <a:rPr lang="uk-UA" alt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endParaRPr lang="ru-RU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52936"/>
            <a:ext cx="3221054" cy="22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66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5140093" cy="3417829"/>
          </a:xfrm>
        </p:spPr>
        <p:txBody>
          <a:bodyPr>
            <a:normAutofit/>
          </a:bodyPr>
          <a:lstStyle/>
          <a:p>
            <a:r>
              <a:rPr lang="ru-RU" dirty="0"/>
              <a:t>На </a:t>
            </a:r>
            <a:r>
              <a:rPr lang="ru-RU" dirty="0" err="1"/>
              <a:t>туберкульоз</a:t>
            </a:r>
            <a:r>
              <a:rPr lang="ru-RU" dirty="0"/>
              <a:t> </a:t>
            </a:r>
            <a:r>
              <a:rPr lang="ru-RU" dirty="0" err="1"/>
              <a:t>хворіють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часів</a:t>
            </a:r>
            <a:r>
              <a:rPr lang="ru-RU" dirty="0"/>
              <a:t> </a:t>
            </a:r>
            <a:r>
              <a:rPr lang="ru-RU" dirty="0" err="1"/>
              <a:t>появи</a:t>
            </a:r>
            <a:r>
              <a:rPr lang="ru-RU" dirty="0"/>
              <a:t> </a:t>
            </a:r>
            <a:r>
              <a:rPr lang="ru-RU" dirty="0" err="1"/>
              <a:t>людства</a:t>
            </a:r>
            <a:r>
              <a:rPr lang="ru-RU" dirty="0"/>
              <a:t>. </a:t>
            </a:r>
            <a:r>
              <a:rPr lang="ru-RU" dirty="0" err="1"/>
              <a:t>Туберкульозні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хребта </a:t>
            </a:r>
            <a:r>
              <a:rPr lang="ru-RU" dirty="0" err="1"/>
              <a:t>виявлені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останків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неоліту</a:t>
            </a:r>
            <a:r>
              <a:rPr lang="ru-RU" dirty="0"/>
              <a:t> (5 </a:t>
            </a:r>
            <a:r>
              <a:rPr lang="ru-RU" dirty="0" err="1"/>
              <a:t>тисяч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до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ери</a:t>
            </a:r>
            <a:r>
              <a:rPr lang="ru-RU" dirty="0"/>
              <a:t>).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знаходили</a:t>
            </a:r>
            <a:r>
              <a:rPr lang="ru-RU" dirty="0"/>
              <a:t> у </a:t>
            </a:r>
            <a:r>
              <a:rPr lang="ru-RU" dirty="0" err="1"/>
              <a:t>Єгипетських</a:t>
            </a:r>
            <a:r>
              <a:rPr lang="ru-RU" dirty="0"/>
              <a:t> </a:t>
            </a:r>
            <a:r>
              <a:rPr lang="ru-RU" dirty="0" err="1"/>
              <a:t>муміях</a:t>
            </a:r>
            <a:r>
              <a:rPr lang="ru-RU" dirty="0"/>
              <a:t> (2700 </a:t>
            </a:r>
            <a:r>
              <a:rPr lang="ru-RU" dirty="0" err="1"/>
              <a:t>років</a:t>
            </a:r>
            <a:r>
              <a:rPr lang="ru-RU" dirty="0"/>
              <a:t> до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ери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900800"/>
          </a:xfrm>
        </p:spPr>
        <p:txBody>
          <a:bodyPr>
            <a:noAutofit/>
          </a:bodyPr>
          <a:lstStyle/>
          <a:p>
            <a:pPr>
              <a:spcAft>
                <a:spcPct val="100000"/>
              </a:spcAft>
            </a:pPr>
            <a:r>
              <a:rPr lang="uk-UA" altLang="ru-RU" sz="1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Небезпека сучасної епідемії полягає в тому, що можливо зараження збудником туберкульозу, який стійкий до протитуберкульозних препаратів, і сполучення туберкульозу з ВІЛ-інфекцією (</a:t>
            </a:r>
            <a:r>
              <a:rPr lang="uk-UA" altLang="ru-RU" sz="16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СНІДом</a:t>
            </a:r>
            <a:r>
              <a:rPr lang="uk-UA" altLang="ru-RU" sz="1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).</a:t>
            </a:r>
            <a:br>
              <a:rPr lang="uk-UA" altLang="ru-RU" sz="1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-UA" altLang="ru-RU" sz="1600" b="1" dirty="0">
                <a:solidFill>
                  <a:srgbClr val="EA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Туберкульоз - це інфекційне захворювання, що викликається специфічними збудниками (мікобактеріями) і характеризується переважним ураженням легень,</a:t>
            </a:r>
            <a:r>
              <a:rPr lang="uk-UA" altLang="ru-RU" sz="1600" b="1" dirty="0" err="1">
                <a:solidFill>
                  <a:srgbClr val="EA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 але</a:t>
            </a:r>
            <a:r>
              <a:rPr lang="uk-UA" altLang="ru-RU" sz="1600" b="1" dirty="0">
                <a:solidFill>
                  <a:srgbClr val="EA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можливе ураження і всіх інших органів людини.</a:t>
            </a:r>
            <a:br>
              <a:rPr lang="uk-UA" altLang="ru-RU" sz="1600" b="1" dirty="0">
                <a:solidFill>
                  <a:srgbClr val="EA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636912"/>
            <a:ext cx="2653043" cy="2472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8219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83768" y="3068960"/>
            <a:ext cx="3132336" cy="305720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1895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відомий</a:t>
            </a:r>
            <a:r>
              <a:rPr lang="ru-RU" dirty="0"/>
              <a:t> </a:t>
            </a:r>
            <a:r>
              <a:rPr lang="ru-RU" dirty="0" err="1"/>
              <a:t>німецький</a:t>
            </a:r>
            <a:r>
              <a:rPr lang="ru-RU" dirty="0"/>
              <a:t> </a:t>
            </a:r>
            <a:r>
              <a:rPr lang="ru-RU" dirty="0" err="1"/>
              <a:t>вчений</a:t>
            </a:r>
            <a:r>
              <a:rPr lang="ru-RU" dirty="0"/>
              <a:t> Рентген </a:t>
            </a:r>
            <a:r>
              <a:rPr lang="ru-RU" dirty="0" err="1"/>
              <a:t>відкрив</a:t>
            </a:r>
            <a:r>
              <a:rPr lang="ru-RU" dirty="0"/>
              <a:t> </a:t>
            </a:r>
            <a:r>
              <a:rPr lang="ru-RU" dirty="0" err="1"/>
              <a:t>промені</a:t>
            </a:r>
            <a:r>
              <a:rPr lang="ru-RU" dirty="0"/>
              <a:t>,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dirty="0" err="1"/>
              <a:t>названі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іменем</a:t>
            </a:r>
            <a:r>
              <a:rPr lang="ru-RU" dirty="0"/>
              <a:t>. І в тому ж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отримав</a:t>
            </a:r>
            <a:r>
              <a:rPr lang="ru-RU" dirty="0"/>
              <a:t> першу </a:t>
            </a:r>
            <a:r>
              <a:rPr lang="ru-RU" dirty="0" err="1"/>
              <a:t>рентгенограму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дозволило </a:t>
            </a:r>
            <a:r>
              <a:rPr lang="ru-RU" dirty="0" err="1"/>
              <a:t>лікарям</a:t>
            </a:r>
            <a:r>
              <a:rPr lang="ru-RU" dirty="0"/>
              <a:t> в </a:t>
            </a:r>
            <a:r>
              <a:rPr lang="ru-RU" dirty="0" err="1"/>
              <a:t>подальшому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винахід</a:t>
            </a:r>
            <a:r>
              <a:rPr lang="ru-RU" dirty="0"/>
              <a:t> для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67744" y="585010"/>
            <a:ext cx="3826768" cy="1619854"/>
          </a:xfrm>
        </p:spPr>
        <p:txBody>
          <a:bodyPr>
            <a:normAutofit/>
          </a:bodyPr>
          <a:lstStyle/>
          <a:p>
            <a:r>
              <a:rPr lang="ru-RU" sz="1600" dirty="0"/>
              <a:t>У 1882 </a:t>
            </a:r>
            <a:r>
              <a:rPr lang="ru-RU" sz="1600" dirty="0" err="1"/>
              <a:t>році</a:t>
            </a:r>
            <a:r>
              <a:rPr lang="ru-RU" sz="1600" dirty="0"/>
              <a:t> </a:t>
            </a:r>
            <a:r>
              <a:rPr lang="ru-RU" sz="1600" dirty="0" err="1"/>
              <a:t>німецький</a:t>
            </a:r>
            <a:r>
              <a:rPr lang="ru-RU" sz="1600" dirty="0"/>
              <a:t> </a:t>
            </a:r>
            <a:r>
              <a:rPr lang="ru-RU" sz="1600" dirty="0" err="1"/>
              <a:t>вчений</a:t>
            </a:r>
            <a:r>
              <a:rPr lang="ru-RU" sz="1600" dirty="0"/>
              <a:t> Роберт Кох </a:t>
            </a:r>
            <a:r>
              <a:rPr lang="ru-RU" sz="1600" dirty="0" err="1"/>
              <a:t>виявив</a:t>
            </a:r>
            <a:r>
              <a:rPr lang="ru-RU" sz="1600" dirty="0"/>
              <a:t> </a:t>
            </a:r>
            <a:r>
              <a:rPr lang="ru-RU" sz="1600" dirty="0" err="1"/>
              <a:t>збудник</a:t>
            </a:r>
            <a:r>
              <a:rPr lang="ru-RU" sz="1600" dirty="0"/>
              <a:t> </a:t>
            </a:r>
            <a:r>
              <a:rPr lang="ru-RU" sz="1600" dirty="0" err="1"/>
              <a:t>туберкульозу</a:t>
            </a:r>
            <a:r>
              <a:rPr lang="ru-RU" sz="1600" dirty="0"/>
              <a:t> - </a:t>
            </a:r>
            <a:r>
              <a:rPr lang="ru-RU" sz="1600" dirty="0" err="1"/>
              <a:t>туберкульозну</a:t>
            </a:r>
            <a:r>
              <a:rPr lang="ru-RU" sz="1600" dirty="0"/>
              <a:t> </a:t>
            </a:r>
            <a:r>
              <a:rPr lang="ru-RU" sz="1600" dirty="0" err="1"/>
              <a:t>бацилу</a:t>
            </a:r>
            <a:r>
              <a:rPr lang="ru-RU" sz="1600" dirty="0"/>
              <a:t>, яку </a:t>
            </a:r>
            <a:r>
              <a:rPr lang="ru-RU" sz="1600" dirty="0" err="1"/>
              <a:t>було</a:t>
            </a:r>
            <a:r>
              <a:rPr lang="ru-RU" sz="1600" dirty="0"/>
              <a:t> названо </a:t>
            </a:r>
            <a:r>
              <a:rPr lang="ru-RU" sz="1600" dirty="0" err="1"/>
              <a:t>паличкою</a:t>
            </a:r>
            <a:r>
              <a:rPr lang="ru-RU" sz="1600" dirty="0"/>
              <a:t> Коха (</a:t>
            </a:r>
            <a:r>
              <a:rPr lang="ru-RU" sz="1600" dirty="0" err="1"/>
              <a:t>сьогодні</a:t>
            </a:r>
            <a:r>
              <a:rPr lang="ru-RU" sz="1600" dirty="0"/>
              <a:t> - </a:t>
            </a:r>
            <a:r>
              <a:rPr lang="ru-RU" sz="1600" dirty="0" err="1"/>
              <a:t>мікобактерія</a:t>
            </a:r>
            <a:r>
              <a:rPr lang="ru-RU" sz="1600" dirty="0"/>
              <a:t> </a:t>
            </a:r>
            <a:r>
              <a:rPr lang="ru-RU" sz="1600" dirty="0" err="1"/>
              <a:t>туберкульозу</a:t>
            </a:r>
            <a:r>
              <a:rPr lang="ru-RU" sz="1600" dirty="0"/>
              <a:t>).</a:t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1438275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59" y="3068960"/>
            <a:ext cx="13112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284984"/>
            <a:ext cx="2016224" cy="2498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69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27784" y="1340768"/>
            <a:ext cx="6228680" cy="4824536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 err="1"/>
              <a:t>Збудники</a:t>
            </a:r>
            <a:r>
              <a:rPr lang="ru-RU" sz="1900" dirty="0"/>
              <a:t> </a:t>
            </a:r>
            <a:r>
              <a:rPr lang="ru-RU" sz="1900" dirty="0" err="1"/>
              <a:t>туберкульозу</a:t>
            </a:r>
            <a:r>
              <a:rPr lang="ru-RU" sz="1900" dirty="0"/>
              <a:t> </a:t>
            </a:r>
            <a:r>
              <a:rPr lang="ru-RU" sz="1900" dirty="0" err="1"/>
              <a:t>відрізняються</a:t>
            </a:r>
            <a:r>
              <a:rPr lang="ru-RU" sz="1900" dirty="0"/>
              <a:t> </a:t>
            </a:r>
            <a:r>
              <a:rPr lang="ru-RU" sz="1900" dirty="0" err="1"/>
              <a:t>високою</a:t>
            </a:r>
            <a:r>
              <a:rPr lang="ru-RU" sz="1900" dirty="0"/>
              <a:t> </a:t>
            </a:r>
            <a:r>
              <a:rPr lang="ru-RU" sz="1900" dirty="0" err="1"/>
              <a:t>стійкістю</a:t>
            </a:r>
            <a:r>
              <a:rPr lang="ru-RU" sz="1900" dirty="0"/>
              <a:t> до </a:t>
            </a:r>
            <a:r>
              <a:rPr lang="ru-RU" sz="1900" dirty="0" err="1"/>
              <a:t>впливу</a:t>
            </a:r>
            <a:r>
              <a:rPr lang="ru-RU" sz="1900" dirty="0"/>
              <a:t> </a:t>
            </a:r>
            <a:r>
              <a:rPr lang="ru-RU" sz="1900" dirty="0" err="1"/>
              <a:t>різних</a:t>
            </a:r>
            <a:r>
              <a:rPr lang="ru-RU" sz="1900" dirty="0"/>
              <a:t> </a:t>
            </a:r>
            <a:r>
              <a:rPr lang="ru-RU" sz="1900" dirty="0" err="1"/>
              <a:t>факторів</a:t>
            </a:r>
            <a:r>
              <a:rPr lang="ru-RU" sz="1900" dirty="0"/>
              <a:t> (</a:t>
            </a:r>
            <a:r>
              <a:rPr lang="ru-RU" sz="1900" dirty="0" err="1"/>
              <a:t>фізичних</a:t>
            </a:r>
            <a:r>
              <a:rPr lang="ru-RU" sz="1900" dirty="0"/>
              <a:t>, </a:t>
            </a:r>
            <a:r>
              <a:rPr lang="ru-RU" sz="1900" dirty="0" err="1"/>
              <a:t>хімічних</a:t>
            </a:r>
            <a:r>
              <a:rPr lang="ru-RU" sz="1900" dirty="0"/>
              <a:t>, </a:t>
            </a:r>
            <a:r>
              <a:rPr lang="ru-RU" sz="1900" dirty="0" err="1"/>
              <a:t>природних</a:t>
            </a:r>
            <a:r>
              <a:rPr lang="ru-RU" sz="1900" dirty="0"/>
              <a:t>). Особливо </a:t>
            </a:r>
            <a:r>
              <a:rPr lang="ru-RU" sz="1900" dirty="0" err="1"/>
              <a:t>високостійкі</a:t>
            </a:r>
            <a:r>
              <a:rPr lang="ru-RU" sz="1900" dirty="0"/>
              <a:t> </a:t>
            </a:r>
            <a:r>
              <a:rPr lang="ru-RU" sz="1900" dirty="0" err="1"/>
              <a:t>мікобактерії</a:t>
            </a:r>
            <a:r>
              <a:rPr lang="ru-RU" sz="1900" dirty="0"/>
              <a:t> </a:t>
            </a:r>
            <a:r>
              <a:rPr lang="ru-RU" sz="1900" dirty="0" err="1"/>
              <a:t>туберкульозу</a:t>
            </a:r>
            <a:r>
              <a:rPr lang="ru-RU" sz="1900" dirty="0"/>
              <a:t> в </a:t>
            </a:r>
            <a:r>
              <a:rPr lang="ru-RU" sz="1900" dirty="0" err="1"/>
              <a:t>висохлому</a:t>
            </a:r>
            <a:r>
              <a:rPr lang="ru-RU" sz="1900" dirty="0"/>
              <a:t> </a:t>
            </a:r>
            <a:r>
              <a:rPr lang="ru-RU" sz="1900" dirty="0" err="1"/>
              <a:t>мокротинні</a:t>
            </a:r>
            <a:r>
              <a:rPr lang="ru-RU" sz="1900" dirty="0"/>
              <a:t> хворого на </a:t>
            </a:r>
            <a:r>
              <a:rPr lang="ru-RU" sz="1900" dirty="0" err="1"/>
              <a:t>туберкульоз</a:t>
            </a:r>
            <a:r>
              <a:rPr lang="ru-RU" sz="1900" dirty="0"/>
              <a:t>. У </a:t>
            </a:r>
            <a:r>
              <a:rPr lang="ru-RU" sz="1900" dirty="0" err="1"/>
              <a:t>вуличному</a:t>
            </a:r>
            <a:r>
              <a:rPr lang="ru-RU" sz="1900" dirty="0"/>
              <a:t> пилу вони </a:t>
            </a:r>
            <a:r>
              <a:rPr lang="ru-RU" sz="1900" dirty="0" err="1"/>
              <a:t>зберігаються</a:t>
            </a:r>
            <a:r>
              <a:rPr lang="ru-RU" sz="1900" dirty="0"/>
              <a:t> </a:t>
            </a:r>
            <a:r>
              <a:rPr lang="ru-RU" sz="1900" dirty="0" err="1"/>
              <a:t>близько</a:t>
            </a:r>
            <a:r>
              <a:rPr lang="ru-RU" sz="1900" dirty="0"/>
              <a:t> </a:t>
            </a:r>
            <a:r>
              <a:rPr lang="ru-RU" sz="1900" dirty="0" err="1"/>
              <a:t>двох</a:t>
            </a:r>
            <a:r>
              <a:rPr lang="ru-RU" sz="1900" dirty="0"/>
              <a:t> </a:t>
            </a:r>
            <a:r>
              <a:rPr lang="ru-RU" sz="1900" dirty="0" err="1"/>
              <a:t>тижнів</a:t>
            </a:r>
            <a:r>
              <a:rPr lang="ru-RU" sz="1900" dirty="0"/>
              <a:t>, на </a:t>
            </a:r>
            <a:r>
              <a:rPr lang="ru-RU" sz="1900" dirty="0" err="1"/>
              <a:t>сторінках</a:t>
            </a:r>
            <a:r>
              <a:rPr lang="ru-RU" sz="1900" dirty="0"/>
              <a:t> </a:t>
            </a:r>
            <a:r>
              <a:rPr lang="ru-RU" sz="1900" dirty="0" err="1"/>
              <a:t>літератури</a:t>
            </a:r>
            <a:r>
              <a:rPr lang="ru-RU" sz="1900" dirty="0"/>
              <a:t> і предметах до 3-х </a:t>
            </a:r>
            <a:r>
              <a:rPr lang="ru-RU" sz="1900" dirty="0" err="1"/>
              <a:t>місяців</a:t>
            </a:r>
            <a:r>
              <a:rPr lang="ru-RU" sz="1900" dirty="0"/>
              <a:t>. </a:t>
            </a:r>
          </a:p>
          <a:p>
            <a:r>
              <a:rPr lang="ru-RU" sz="1900" dirty="0"/>
              <a:t>На </a:t>
            </a:r>
            <a:r>
              <a:rPr lang="ru-RU" sz="1900" dirty="0" err="1"/>
              <a:t>пасовищах</a:t>
            </a:r>
            <a:r>
              <a:rPr lang="ru-RU" sz="1900" dirty="0"/>
              <a:t> і в </a:t>
            </a:r>
            <a:r>
              <a:rPr lang="ru-RU" sz="1900" dirty="0" err="1"/>
              <a:t>ґрунті</a:t>
            </a:r>
            <a:r>
              <a:rPr lang="ru-RU" sz="1900" dirty="0"/>
              <a:t>, </a:t>
            </a:r>
            <a:r>
              <a:rPr lang="ru-RU" sz="1900" dirty="0" err="1"/>
              <a:t>забруднених</a:t>
            </a:r>
            <a:r>
              <a:rPr lang="ru-RU" sz="1900" dirty="0"/>
              <a:t> </a:t>
            </a:r>
            <a:r>
              <a:rPr lang="ru-RU" sz="1900" dirty="0" err="1"/>
              <a:t>хворими</a:t>
            </a:r>
            <a:r>
              <a:rPr lang="ru-RU" sz="1900" dirty="0"/>
              <a:t> на </a:t>
            </a:r>
            <a:r>
              <a:rPr lang="ru-RU" sz="1900" dirty="0" err="1"/>
              <a:t>туберкульоз</a:t>
            </a:r>
            <a:r>
              <a:rPr lang="ru-RU" sz="1900" dirty="0"/>
              <a:t> </a:t>
            </a:r>
            <a:r>
              <a:rPr lang="ru-RU" sz="1900" dirty="0" err="1"/>
              <a:t>тваринами</a:t>
            </a:r>
            <a:r>
              <a:rPr lang="ru-RU" sz="1900" dirty="0"/>
              <a:t>, </a:t>
            </a:r>
            <a:r>
              <a:rPr lang="ru-RU" sz="1900" dirty="0" err="1"/>
              <a:t>туберкульозна</a:t>
            </a:r>
            <a:r>
              <a:rPr lang="ru-RU" sz="1900" dirty="0"/>
              <a:t> </a:t>
            </a:r>
            <a:r>
              <a:rPr lang="ru-RU" sz="1900" dirty="0" err="1"/>
              <a:t>паличка</a:t>
            </a:r>
            <a:r>
              <a:rPr lang="ru-RU" sz="1900" dirty="0"/>
              <a:t> </a:t>
            </a:r>
            <a:r>
              <a:rPr lang="ru-RU" sz="1900" dirty="0" err="1"/>
              <a:t>може</a:t>
            </a:r>
            <a:r>
              <a:rPr lang="ru-RU" sz="1900" dirty="0"/>
              <a:t> </a:t>
            </a:r>
            <a:r>
              <a:rPr lang="ru-RU" sz="1900" dirty="0" err="1"/>
              <a:t>зберігатися</a:t>
            </a:r>
            <a:r>
              <a:rPr lang="ru-RU" sz="1900" dirty="0"/>
              <a:t> </a:t>
            </a:r>
            <a:r>
              <a:rPr lang="ru-RU" sz="1900" dirty="0" err="1"/>
              <a:t>від</a:t>
            </a:r>
            <a:r>
              <a:rPr lang="ru-RU" sz="1900" dirty="0"/>
              <a:t> </a:t>
            </a:r>
            <a:r>
              <a:rPr lang="ru-RU" sz="1900" dirty="0" err="1"/>
              <a:t>декількох</a:t>
            </a:r>
            <a:r>
              <a:rPr lang="ru-RU" sz="1900" dirty="0"/>
              <a:t> </a:t>
            </a:r>
            <a:r>
              <a:rPr lang="ru-RU" sz="1900" dirty="0" err="1"/>
              <a:t>місяців</a:t>
            </a:r>
            <a:r>
              <a:rPr lang="ru-RU" sz="1900" dirty="0"/>
              <a:t> до 3-9 </a:t>
            </a:r>
            <a:r>
              <a:rPr lang="ru-RU" sz="1900" dirty="0" err="1"/>
              <a:t>років</a:t>
            </a:r>
            <a:r>
              <a:rPr lang="ru-RU" sz="1900" dirty="0"/>
              <a:t>. В </a:t>
            </a:r>
            <a:r>
              <a:rPr lang="ru-RU" sz="1900" dirty="0" err="1"/>
              <a:t>умовах</a:t>
            </a:r>
            <a:r>
              <a:rPr lang="ru-RU" sz="1900" dirty="0"/>
              <a:t> </a:t>
            </a:r>
            <a:r>
              <a:rPr lang="ru-RU" sz="1900" dirty="0" err="1"/>
              <a:t>низьких</a:t>
            </a:r>
            <a:r>
              <a:rPr lang="ru-RU" sz="1900" dirty="0"/>
              <a:t> температур </a:t>
            </a:r>
            <a:r>
              <a:rPr lang="ru-RU" sz="1900" dirty="0" err="1"/>
              <a:t>збудник</a:t>
            </a:r>
            <a:r>
              <a:rPr lang="ru-RU" sz="1900" dirty="0"/>
              <a:t> </a:t>
            </a:r>
            <a:r>
              <a:rPr lang="ru-RU" sz="1900" dirty="0" err="1"/>
              <a:t>туберкульозу</a:t>
            </a:r>
            <a:r>
              <a:rPr lang="ru-RU" sz="1900" dirty="0"/>
              <a:t> </a:t>
            </a:r>
            <a:r>
              <a:rPr lang="ru-RU" sz="1900" dirty="0" err="1"/>
              <a:t>ще</a:t>
            </a:r>
            <a:r>
              <a:rPr lang="ru-RU" sz="1900" dirty="0"/>
              <a:t> </a:t>
            </a:r>
            <a:r>
              <a:rPr lang="ru-RU" sz="1900" dirty="0" err="1"/>
              <a:t>більш</a:t>
            </a:r>
            <a:r>
              <a:rPr lang="ru-RU" sz="1900" dirty="0"/>
              <a:t> </a:t>
            </a:r>
            <a:r>
              <a:rPr lang="ru-RU" sz="1900" dirty="0" err="1"/>
              <a:t>стійкий</a:t>
            </a:r>
            <a:r>
              <a:rPr lang="ru-RU" sz="1900" dirty="0"/>
              <a:t>. </a:t>
            </a:r>
            <a:r>
              <a:rPr lang="ru-RU" sz="1900" dirty="0" err="1"/>
              <a:t>Навіть</a:t>
            </a:r>
            <a:r>
              <a:rPr lang="ru-RU" sz="1900" dirty="0"/>
              <a:t> в 5-10% </a:t>
            </a:r>
            <a:r>
              <a:rPr lang="ru-RU" sz="1900" dirty="0" err="1"/>
              <a:t>розчині</a:t>
            </a:r>
            <a:r>
              <a:rPr lang="ru-RU" sz="1900" dirty="0"/>
              <a:t> </a:t>
            </a:r>
            <a:r>
              <a:rPr lang="ru-RU" sz="1900" dirty="0" err="1"/>
              <a:t>соляної</a:t>
            </a:r>
            <a:r>
              <a:rPr lang="ru-RU" sz="1900" dirty="0"/>
              <a:t> та </a:t>
            </a:r>
            <a:r>
              <a:rPr lang="ru-RU" sz="1900" dirty="0" err="1"/>
              <a:t>сіркової</a:t>
            </a:r>
            <a:r>
              <a:rPr lang="ru-RU" sz="1900" dirty="0"/>
              <a:t> </a:t>
            </a:r>
            <a:r>
              <a:rPr lang="ru-RU" sz="1900" dirty="0" err="1"/>
              <a:t>кислоти</a:t>
            </a:r>
            <a:r>
              <a:rPr lang="ru-RU" sz="1900" dirty="0"/>
              <a:t> </a:t>
            </a:r>
            <a:r>
              <a:rPr lang="ru-RU" sz="1900" dirty="0" err="1"/>
              <a:t>бактерії</a:t>
            </a:r>
            <a:r>
              <a:rPr lang="ru-RU" sz="1900" dirty="0"/>
              <a:t> </a:t>
            </a:r>
            <a:r>
              <a:rPr lang="ru-RU" sz="1900" dirty="0" err="1"/>
              <a:t>зберігають</a:t>
            </a:r>
            <a:r>
              <a:rPr lang="ru-RU" sz="1900" dirty="0"/>
              <a:t> </a:t>
            </a:r>
            <a:r>
              <a:rPr lang="ru-RU" sz="1900" dirty="0" err="1"/>
              <a:t>життєздатність</a:t>
            </a:r>
            <a:r>
              <a:rPr lang="ru-RU" sz="1900" dirty="0"/>
              <a:t> </a:t>
            </a:r>
            <a:r>
              <a:rPr lang="ru-RU" sz="1900" dirty="0" err="1"/>
              <a:t>протягом</a:t>
            </a:r>
            <a:r>
              <a:rPr lang="ru-RU" sz="1900" dirty="0"/>
              <a:t> </a:t>
            </a:r>
            <a:r>
              <a:rPr lang="ru-RU" sz="1900" dirty="0" err="1"/>
              <a:t>доби</a:t>
            </a:r>
            <a:r>
              <a:rPr lang="ru-RU" sz="1900" dirty="0"/>
              <a:t>. </a:t>
            </a:r>
          </a:p>
          <a:p>
            <a:r>
              <a:rPr lang="ru-RU" sz="1900" dirty="0" err="1"/>
              <a:t>Пряме</a:t>
            </a:r>
            <a:r>
              <a:rPr lang="ru-RU" sz="1900" dirty="0"/>
              <a:t> </a:t>
            </a:r>
            <a:r>
              <a:rPr lang="ru-RU" sz="1900" dirty="0" err="1"/>
              <a:t>сонячне</a:t>
            </a:r>
            <a:r>
              <a:rPr lang="ru-RU" sz="1900" dirty="0"/>
              <a:t> </a:t>
            </a:r>
            <a:r>
              <a:rPr lang="ru-RU" sz="1900" dirty="0" err="1"/>
              <a:t>проміння</a:t>
            </a:r>
            <a:r>
              <a:rPr lang="ru-RU" sz="1900" dirty="0"/>
              <a:t> </a:t>
            </a:r>
            <a:r>
              <a:rPr lang="ru-RU" sz="1900" dirty="0" err="1"/>
              <a:t>вбиває</a:t>
            </a:r>
            <a:r>
              <a:rPr lang="ru-RU" sz="1900" dirty="0"/>
              <a:t> </a:t>
            </a:r>
            <a:r>
              <a:rPr lang="ru-RU" sz="1900" dirty="0" err="1"/>
              <a:t>мікобактерії</a:t>
            </a:r>
            <a:r>
              <a:rPr lang="ru-RU" sz="1900" dirty="0"/>
              <a:t> </a:t>
            </a:r>
            <a:r>
              <a:rPr lang="ru-RU" sz="1900" dirty="0" err="1"/>
              <a:t>туберкульозу</a:t>
            </a:r>
            <a:r>
              <a:rPr lang="ru-RU" sz="1900" dirty="0"/>
              <a:t> </a:t>
            </a:r>
            <a:r>
              <a:rPr lang="ru-RU" sz="1900" dirty="0" err="1"/>
              <a:t>влітку</a:t>
            </a:r>
            <a:r>
              <a:rPr lang="ru-RU" sz="1900" dirty="0"/>
              <a:t> за 60 </a:t>
            </a:r>
            <a:r>
              <a:rPr lang="ru-RU" sz="1900" dirty="0" err="1"/>
              <a:t>хвилин</a:t>
            </a:r>
            <a:r>
              <a:rPr lang="ru-RU" sz="1900" dirty="0"/>
              <a:t>, </a:t>
            </a:r>
            <a:r>
              <a:rPr lang="ru-RU" sz="1900" dirty="0" err="1"/>
              <a:t>взимку</a:t>
            </a:r>
            <a:r>
              <a:rPr lang="ru-RU" sz="1900" dirty="0"/>
              <a:t> - за 2 </a:t>
            </a:r>
            <a:r>
              <a:rPr lang="ru-RU" sz="1900" dirty="0" err="1"/>
              <a:t>години</a:t>
            </a:r>
            <a:r>
              <a:rPr lang="ru-RU" sz="1900" dirty="0"/>
              <a:t>; </a:t>
            </a:r>
            <a:r>
              <a:rPr lang="ru-RU" sz="1900" dirty="0" err="1"/>
              <a:t>розсіяне</a:t>
            </a:r>
            <a:r>
              <a:rPr lang="ru-RU" sz="1900" dirty="0"/>
              <a:t> </a:t>
            </a:r>
            <a:r>
              <a:rPr lang="ru-RU" sz="1900" dirty="0" err="1"/>
              <a:t>сонячне</a:t>
            </a:r>
            <a:r>
              <a:rPr lang="ru-RU" sz="1900" dirty="0"/>
              <a:t> </a:t>
            </a:r>
            <a:r>
              <a:rPr lang="ru-RU" sz="1900" dirty="0" err="1"/>
              <a:t>світло</a:t>
            </a:r>
            <a:r>
              <a:rPr lang="ru-RU" sz="1900" dirty="0"/>
              <a:t> - </a:t>
            </a:r>
            <a:r>
              <a:rPr lang="ru-RU" sz="1900" dirty="0" err="1"/>
              <a:t>протягом</a:t>
            </a:r>
            <a:r>
              <a:rPr lang="ru-RU" sz="1900" dirty="0"/>
              <a:t> 40-80 </a:t>
            </a:r>
            <a:r>
              <a:rPr lang="ru-RU" sz="1900" dirty="0" err="1"/>
              <a:t>діб</a:t>
            </a:r>
            <a:r>
              <a:rPr lang="ru-RU" sz="1900" dirty="0"/>
              <a:t>; </a:t>
            </a:r>
            <a:r>
              <a:rPr lang="ru-RU" sz="1900" dirty="0" err="1"/>
              <a:t>ультрафіолетове</a:t>
            </a:r>
            <a:r>
              <a:rPr lang="ru-RU" sz="1900" dirty="0"/>
              <a:t> </a:t>
            </a:r>
            <a:r>
              <a:rPr lang="ru-RU" sz="1900" dirty="0" err="1"/>
              <a:t>опромінення</a:t>
            </a:r>
            <a:r>
              <a:rPr lang="ru-RU" sz="1900" dirty="0"/>
              <a:t> - за 2-3 </a:t>
            </a:r>
            <a:r>
              <a:rPr lang="ru-RU" sz="1900" dirty="0" err="1"/>
              <a:t>хвилини</a:t>
            </a:r>
            <a:r>
              <a:rPr lang="ru-RU" sz="1900" dirty="0"/>
              <a:t>. При </a:t>
            </a:r>
            <a:r>
              <a:rPr lang="ru-RU" sz="1900" dirty="0" err="1"/>
              <a:t>кип'ятінні</a:t>
            </a:r>
            <a:r>
              <a:rPr lang="ru-RU" sz="1900" dirty="0"/>
              <a:t> </a:t>
            </a:r>
            <a:r>
              <a:rPr lang="ru-RU" sz="1900" dirty="0" err="1"/>
              <a:t>загибель</a:t>
            </a:r>
            <a:r>
              <a:rPr lang="ru-RU" sz="1900" dirty="0"/>
              <a:t> </a:t>
            </a:r>
            <a:r>
              <a:rPr lang="ru-RU" sz="1900" dirty="0" err="1"/>
              <a:t>збудника</a:t>
            </a:r>
            <a:r>
              <a:rPr lang="ru-RU" sz="1900" dirty="0"/>
              <a:t> </a:t>
            </a:r>
            <a:r>
              <a:rPr lang="ru-RU" sz="1900" dirty="0" err="1"/>
              <a:t>трапляється</a:t>
            </a:r>
            <a:r>
              <a:rPr lang="ru-RU" sz="1900" dirty="0"/>
              <a:t> за </a:t>
            </a:r>
            <a:r>
              <a:rPr lang="ru-RU" sz="1900" dirty="0" err="1"/>
              <a:t>кілька</a:t>
            </a:r>
            <a:r>
              <a:rPr lang="ru-RU" sz="1900" dirty="0"/>
              <a:t> </a:t>
            </a:r>
            <a:r>
              <a:rPr lang="ru-RU" sz="1900" dirty="0" err="1"/>
              <a:t>хвилин</a:t>
            </a:r>
            <a:r>
              <a:rPr lang="ru-RU" sz="1900" dirty="0"/>
              <a:t>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МІКОБАКТЕРІЇ ТУБЕРКУЛЬОЗУ ТА ЇХ ВЛАСТИВОСТІ</a:t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28888"/>
            <a:ext cx="2017713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53136"/>
            <a:ext cx="27368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307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628800"/>
            <a:ext cx="6400221" cy="4896544"/>
          </a:xfrm>
        </p:spPr>
        <p:txBody>
          <a:bodyPr>
            <a:normAutofit/>
          </a:bodyPr>
          <a:lstStyle/>
          <a:p>
            <a:r>
              <a:rPr lang="ru-RU" dirty="0" err="1"/>
              <a:t>Основне</a:t>
            </a:r>
            <a:r>
              <a:rPr lang="ru-RU" dirty="0"/>
              <a:t>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 - </a:t>
            </a:r>
            <a:r>
              <a:rPr lang="ru-RU" dirty="0" err="1"/>
              <a:t>хворий</a:t>
            </a:r>
            <a:r>
              <a:rPr lang="ru-RU" dirty="0"/>
              <a:t> </a:t>
            </a:r>
            <a:r>
              <a:rPr lang="ru-RU" dirty="0" err="1"/>
              <a:t>бактеріовиділювач</a:t>
            </a:r>
            <a:r>
              <a:rPr lang="ru-RU" dirty="0"/>
              <a:t>. </a:t>
            </a:r>
            <a:r>
              <a:rPr lang="ru-RU" dirty="0" err="1"/>
              <a:t>Мікобактерії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хворого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виділятися</a:t>
            </a:r>
            <a:r>
              <a:rPr lang="ru-RU" dirty="0"/>
              <a:t> з </a:t>
            </a:r>
            <a:r>
              <a:rPr lang="ru-RU" dirty="0" err="1"/>
              <a:t>харкотинням</a:t>
            </a:r>
            <a:r>
              <a:rPr lang="ru-RU" dirty="0"/>
              <a:t>, </a:t>
            </a:r>
            <a:r>
              <a:rPr lang="ru-RU" dirty="0" err="1"/>
              <a:t>повітрям</a:t>
            </a:r>
            <a:r>
              <a:rPr lang="ru-RU" dirty="0"/>
              <a:t> при </a:t>
            </a:r>
            <a:r>
              <a:rPr lang="ru-RU" dirty="0" err="1"/>
              <a:t>диханні</a:t>
            </a:r>
            <a:r>
              <a:rPr lang="ru-RU" dirty="0"/>
              <a:t>, сечею, калом, </a:t>
            </a:r>
            <a:r>
              <a:rPr lang="ru-RU" dirty="0" err="1"/>
              <a:t>слиною</a:t>
            </a:r>
            <a:r>
              <a:rPr lang="ru-RU" dirty="0"/>
              <a:t>, спермою, </a:t>
            </a:r>
            <a:r>
              <a:rPr lang="ru-RU" dirty="0" err="1"/>
              <a:t>сльозами</a:t>
            </a:r>
            <a:r>
              <a:rPr lang="ru-RU" dirty="0"/>
              <a:t>; з </a:t>
            </a:r>
            <a:r>
              <a:rPr lang="ru-RU" dirty="0" err="1"/>
              <a:t>виразок</a:t>
            </a:r>
            <a:r>
              <a:rPr lang="ru-RU" dirty="0"/>
              <a:t>, </a:t>
            </a:r>
            <a:r>
              <a:rPr lang="ru-RU" dirty="0" err="1"/>
              <a:t>нориць</a:t>
            </a:r>
            <a:r>
              <a:rPr lang="ru-RU" dirty="0"/>
              <a:t>. Особливо </a:t>
            </a:r>
            <a:r>
              <a:rPr lang="ru-RU" dirty="0" err="1"/>
              <a:t>небезпечним</a:t>
            </a:r>
            <a:r>
              <a:rPr lang="ru-RU" dirty="0"/>
              <a:t> для </a:t>
            </a:r>
            <a:r>
              <a:rPr lang="ru-RU" dirty="0" err="1"/>
              <a:t>оточуючих</a:t>
            </a:r>
            <a:r>
              <a:rPr lang="ru-RU" dirty="0"/>
              <a:t> є </a:t>
            </a:r>
            <a:r>
              <a:rPr lang="ru-RU" dirty="0" err="1"/>
              <a:t>невилікуваний</a:t>
            </a:r>
            <a:r>
              <a:rPr lang="ru-RU" dirty="0"/>
              <a:t> </a:t>
            </a:r>
            <a:r>
              <a:rPr lang="ru-RU" dirty="0" err="1"/>
              <a:t>хворий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кашляє</a:t>
            </a:r>
            <a:r>
              <a:rPr lang="ru-RU" dirty="0"/>
              <a:t>. </a:t>
            </a:r>
            <a:r>
              <a:rPr lang="ru-RU" dirty="0" err="1"/>
              <a:t>Відомо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хворий</a:t>
            </a:r>
            <a:r>
              <a:rPr lang="ru-RU" dirty="0"/>
              <a:t> з активною </a:t>
            </a:r>
            <a:r>
              <a:rPr lang="ru-RU" dirty="0" err="1"/>
              <a:t>відкритою</a:t>
            </a:r>
            <a:r>
              <a:rPr lang="ru-RU" dirty="0"/>
              <a:t> формою </a:t>
            </a:r>
            <a:r>
              <a:rPr lang="ru-RU" dirty="0" err="1"/>
              <a:t>туберкульозу</a:t>
            </a:r>
            <a:r>
              <a:rPr lang="ru-RU" dirty="0"/>
              <a:t> </a:t>
            </a:r>
            <a:r>
              <a:rPr lang="ru-RU" dirty="0" err="1"/>
              <a:t>виділяє</a:t>
            </a:r>
            <a:r>
              <a:rPr lang="ru-RU" dirty="0"/>
              <a:t> у </a:t>
            </a:r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20 млн. до 6 млрд. </a:t>
            </a:r>
            <a:r>
              <a:rPr lang="ru-RU" dirty="0" err="1"/>
              <a:t>мікобактерій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86416"/>
          </a:xfrm>
        </p:spPr>
        <p:txBody>
          <a:bodyPr>
            <a:normAutofit fontScale="90000"/>
          </a:bodyPr>
          <a:lstStyle/>
          <a:p>
            <a:r>
              <a:rPr lang="ru-RU" dirty="0"/>
              <a:t>ДЖЕРЕЛА ІНФЕКЦІЇ </a:t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045" y="4437112"/>
            <a:ext cx="221755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88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6508245" cy="2913773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Необхідно</a:t>
            </a:r>
            <a:r>
              <a:rPr lang="ru-RU" dirty="0"/>
              <a:t> знати про те, </a:t>
            </a:r>
            <a:r>
              <a:rPr lang="ru-RU" dirty="0" err="1"/>
              <a:t>що</a:t>
            </a:r>
            <a:r>
              <a:rPr lang="ru-RU" dirty="0"/>
              <a:t> у </a:t>
            </a:r>
            <a:r>
              <a:rPr lang="ru-RU" dirty="0" err="1"/>
              <a:t>тварин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й у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рогатої</a:t>
            </a:r>
            <a:r>
              <a:rPr lang="ru-RU" dirty="0"/>
              <a:t> </a:t>
            </a:r>
            <a:r>
              <a:rPr lang="ru-RU" dirty="0" err="1"/>
              <a:t>худоби</a:t>
            </a:r>
            <a:r>
              <a:rPr lang="ru-RU" dirty="0"/>
              <a:t>, </a:t>
            </a:r>
            <a:r>
              <a:rPr lang="ru-RU" dirty="0" err="1"/>
              <a:t>туберкульозом</a:t>
            </a:r>
            <a:r>
              <a:rPr lang="ru-RU" dirty="0"/>
              <a:t> </a:t>
            </a:r>
            <a:r>
              <a:rPr lang="ru-RU" dirty="0" err="1"/>
              <a:t>уражаються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, </a:t>
            </a:r>
            <a:r>
              <a:rPr lang="ru-RU" dirty="0" err="1"/>
              <a:t>печінка</a:t>
            </a:r>
            <a:r>
              <a:rPr lang="ru-RU" dirty="0"/>
              <a:t>, кишки, </a:t>
            </a:r>
            <a:r>
              <a:rPr lang="ru-RU" dirty="0" err="1"/>
              <a:t>сечостатеві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кістки</a:t>
            </a:r>
            <a:r>
              <a:rPr lang="ru-RU" dirty="0"/>
              <a:t>, </a:t>
            </a:r>
            <a:r>
              <a:rPr lang="ru-RU" dirty="0" err="1"/>
              <a:t>мозок</a:t>
            </a:r>
            <a:r>
              <a:rPr lang="ru-RU" dirty="0"/>
              <a:t>, </a:t>
            </a:r>
            <a:r>
              <a:rPr lang="ru-RU" dirty="0" err="1"/>
              <a:t>вим'я</a:t>
            </a:r>
            <a:r>
              <a:rPr lang="ru-RU" dirty="0"/>
              <a:t>. </a:t>
            </a:r>
            <a:r>
              <a:rPr lang="ru-RU" dirty="0" err="1"/>
              <a:t>Тварини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збудника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харкотинням</a:t>
            </a:r>
            <a:r>
              <a:rPr lang="ru-RU" dirty="0"/>
              <a:t>, </a:t>
            </a:r>
            <a:r>
              <a:rPr lang="ru-RU" dirty="0" err="1"/>
              <a:t>слиною</a:t>
            </a:r>
            <a:r>
              <a:rPr lang="ru-RU" dirty="0"/>
              <a:t>, </a:t>
            </a:r>
            <a:r>
              <a:rPr lang="ru-RU" dirty="0" err="1"/>
              <a:t>фекаліями</a:t>
            </a:r>
            <a:r>
              <a:rPr lang="ru-RU" dirty="0"/>
              <a:t>, сечею, </a:t>
            </a:r>
            <a:r>
              <a:rPr lang="ru-RU" dirty="0" err="1"/>
              <a:t>заражуючи</a:t>
            </a:r>
            <a:r>
              <a:rPr lang="ru-RU" dirty="0"/>
              <a:t> </a:t>
            </a:r>
            <a:r>
              <a:rPr lang="ru-RU" dirty="0" err="1"/>
              <a:t>пасовища</a:t>
            </a:r>
            <a:r>
              <a:rPr lang="ru-RU" dirty="0"/>
              <a:t>, </a:t>
            </a:r>
            <a:r>
              <a:rPr lang="ru-RU" dirty="0" err="1"/>
              <a:t>приміщення</a:t>
            </a:r>
            <a:r>
              <a:rPr lang="ru-RU" dirty="0"/>
              <a:t> де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утримують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ДЖЕРЕЛА ІНФЕКЦІЇ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21088"/>
            <a:ext cx="2262273" cy="208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286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635896" y="1916832"/>
            <a:ext cx="4644504" cy="4209331"/>
          </a:xfrm>
        </p:spPr>
        <p:txBody>
          <a:bodyPr/>
          <a:lstStyle/>
          <a:p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туберкульозної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як </a:t>
            </a:r>
            <a:r>
              <a:rPr lang="ru-RU" dirty="0" err="1"/>
              <a:t>хворі</a:t>
            </a:r>
            <a:r>
              <a:rPr lang="ru-RU" dirty="0"/>
              <a:t> </a:t>
            </a:r>
            <a:r>
              <a:rPr lang="ru-RU" dirty="0" err="1"/>
              <a:t>домашні</a:t>
            </a:r>
            <a:r>
              <a:rPr lang="ru-RU" dirty="0"/>
              <a:t>, так і </a:t>
            </a:r>
            <a:r>
              <a:rPr lang="ru-RU" dirty="0" err="1"/>
              <a:t>дикі</a:t>
            </a:r>
            <a:r>
              <a:rPr lang="ru-RU" dirty="0"/>
              <a:t> птахи. Але </a:t>
            </a:r>
            <a:r>
              <a:rPr lang="ru-RU" dirty="0" err="1"/>
              <a:t>інфікування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них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/>
              <a:t>Особам,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доглядають</a:t>
            </a:r>
            <a:r>
              <a:rPr lang="ru-RU" sz="1400" dirty="0"/>
              <a:t> </a:t>
            </a:r>
            <a:r>
              <a:rPr lang="ru-RU" sz="1400" dirty="0" err="1"/>
              <a:t>велику</a:t>
            </a:r>
            <a:r>
              <a:rPr lang="ru-RU" sz="1400" dirty="0"/>
              <a:t> </a:t>
            </a:r>
            <a:r>
              <a:rPr lang="ru-RU" sz="1400" dirty="0" err="1"/>
              <a:t>рогату</a:t>
            </a:r>
            <a:r>
              <a:rPr lang="ru-RU" sz="1400" dirty="0"/>
              <a:t> худобу </a:t>
            </a:r>
            <a:r>
              <a:rPr lang="ru-RU" sz="1400" dirty="0" err="1"/>
              <a:t>насамперед</a:t>
            </a:r>
            <a:r>
              <a:rPr lang="ru-RU" sz="1400" dirty="0"/>
              <a:t> </a:t>
            </a:r>
            <a:r>
              <a:rPr lang="ru-RU" sz="1400" dirty="0" err="1"/>
              <a:t>потрібно</a:t>
            </a:r>
            <a:r>
              <a:rPr lang="ru-RU" sz="1400" dirty="0"/>
              <a:t> знати про те, </a:t>
            </a:r>
            <a:r>
              <a:rPr lang="ru-RU" sz="1400" dirty="0" err="1"/>
              <a:t>що</a:t>
            </a:r>
            <a:r>
              <a:rPr lang="ru-RU" sz="1400" dirty="0"/>
              <a:t> у </a:t>
            </a:r>
            <a:r>
              <a:rPr lang="ru-RU" sz="1400" dirty="0" err="1"/>
              <a:t>хворої</a:t>
            </a:r>
            <a:r>
              <a:rPr lang="ru-RU" sz="1400" dirty="0"/>
              <a:t> на </a:t>
            </a:r>
            <a:r>
              <a:rPr lang="ru-RU" sz="1400" dirty="0" err="1"/>
              <a:t>туберкульоз</a:t>
            </a:r>
            <a:r>
              <a:rPr lang="ru-RU" sz="1400" dirty="0"/>
              <a:t> </a:t>
            </a:r>
            <a:r>
              <a:rPr lang="ru-RU" sz="1400" dirty="0" err="1"/>
              <a:t>корови</a:t>
            </a:r>
            <a:r>
              <a:rPr lang="ru-RU" sz="1400" dirty="0"/>
              <a:t> </a:t>
            </a:r>
            <a:r>
              <a:rPr lang="ru-RU" sz="1400" dirty="0" err="1"/>
              <a:t>вим’я</a:t>
            </a:r>
            <a:r>
              <a:rPr lang="ru-RU" sz="1400" dirty="0"/>
              <a:t> </a:t>
            </a:r>
            <a:r>
              <a:rPr lang="ru-RU" sz="1400" dirty="0" err="1"/>
              <a:t>тверде</a:t>
            </a:r>
            <a:r>
              <a:rPr lang="ru-RU" sz="1400" dirty="0"/>
              <a:t>, не </a:t>
            </a:r>
            <a:r>
              <a:rPr lang="ru-RU" sz="1400" dirty="0" err="1"/>
              <a:t>болюче</a:t>
            </a:r>
            <a:r>
              <a:rPr lang="ru-RU" sz="1400" dirty="0"/>
              <a:t>, </a:t>
            </a:r>
            <a:r>
              <a:rPr lang="ru-RU" sz="1400" dirty="0" err="1"/>
              <a:t>горбкувате</a:t>
            </a:r>
            <a:r>
              <a:rPr lang="ru-RU" sz="1400" dirty="0"/>
              <a:t>, а </a:t>
            </a:r>
            <a:r>
              <a:rPr lang="ru-RU" sz="1400" dirty="0" err="1"/>
              <a:t>потім</a:t>
            </a:r>
            <a:r>
              <a:rPr lang="ru-RU" sz="1400" dirty="0"/>
              <a:t> </a:t>
            </a:r>
            <a:r>
              <a:rPr lang="ru-RU" sz="1400" dirty="0" err="1"/>
              <a:t>припухає</a:t>
            </a:r>
            <a:r>
              <a:rPr lang="ru-RU" sz="1400" dirty="0"/>
              <a:t> і </a:t>
            </a:r>
            <a:r>
              <a:rPr lang="ru-RU" sz="1400" dirty="0" err="1"/>
              <a:t>болить</a:t>
            </a:r>
            <a:r>
              <a:rPr lang="ru-RU" sz="1400" dirty="0"/>
              <a:t>, молока </a:t>
            </a:r>
            <a:r>
              <a:rPr lang="ru-RU" sz="1400" dirty="0" err="1"/>
              <a:t>стає</a:t>
            </a:r>
            <a:r>
              <a:rPr lang="ru-RU" sz="1400" dirty="0"/>
              <a:t> </a:t>
            </a:r>
            <a:r>
              <a:rPr lang="ru-RU" sz="1400" dirty="0" err="1"/>
              <a:t>обмаль</a:t>
            </a:r>
            <a:r>
              <a:rPr lang="ru-RU" sz="1400" dirty="0"/>
              <a:t>, </a:t>
            </a:r>
            <a:r>
              <a:rPr lang="ru-RU" sz="1400" dirty="0" err="1"/>
              <a:t>воно</a:t>
            </a:r>
            <a:r>
              <a:rPr lang="ru-RU" sz="1400" dirty="0"/>
              <a:t> </a:t>
            </a:r>
            <a:r>
              <a:rPr lang="ru-RU" sz="1400" dirty="0" err="1"/>
              <a:t>водянисте</a:t>
            </a:r>
            <a:r>
              <a:rPr lang="ru-RU" sz="1400" dirty="0"/>
              <a:t>, з </a:t>
            </a:r>
            <a:r>
              <a:rPr lang="ru-RU" sz="1400" dirty="0" err="1"/>
              <a:t>домішками</a:t>
            </a:r>
            <a:r>
              <a:rPr lang="ru-RU" sz="1400" dirty="0"/>
              <a:t> </a:t>
            </a:r>
            <a:r>
              <a:rPr lang="ru-RU" sz="1400" dirty="0" err="1"/>
              <a:t>ваткоподібних</a:t>
            </a:r>
            <a:r>
              <a:rPr lang="ru-RU" sz="1400" dirty="0"/>
              <a:t>, </a:t>
            </a:r>
            <a:r>
              <a:rPr lang="ru-RU" sz="1400" dirty="0" err="1"/>
              <a:t>сироподібних</a:t>
            </a:r>
            <a:r>
              <a:rPr lang="ru-RU" sz="1400" dirty="0"/>
              <a:t> </a:t>
            </a:r>
            <a:r>
              <a:rPr lang="ru-RU" sz="1400" dirty="0" err="1"/>
              <a:t>пластівців</a:t>
            </a:r>
            <a:r>
              <a:rPr lang="ru-RU" sz="1400" dirty="0"/>
              <a:t> та гною, </a:t>
            </a:r>
            <a:r>
              <a:rPr lang="ru-RU" sz="1400" dirty="0" err="1"/>
              <a:t>іноді</a:t>
            </a:r>
            <a:r>
              <a:rPr lang="ru-RU" sz="1400" dirty="0"/>
              <a:t> з </a:t>
            </a:r>
            <a:r>
              <a:rPr lang="ru-RU" sz="1400" dirty="0" err="1"/>
              <a:t>домішками</a:t>
            </a:r>
            <a:r>
              <a:rPr lang="ru-RU" sz="1400" dirty="0"/>
              <a:t> </a:t>
            </a:r>
            <a:r>
              <a:rPr lang="ru-RU" sz="1400" dirty="0" err="1"/>
              <a:t>крові</a:t>
            </a:r>
            <a:r>
              <a:rPr lang="ru-RU" sz="1400" dirty="0"/>
              <a:t>. </a:t>
            </a:r>
            <a:br>
              <a:rPr lang="ru-RU" sz="1400" dirty="0"/>
            </a:br>
            <a:endParaRPr lang="ru-RU" sz="1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248538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98975"/>
            <a:ext cx="3097213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53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340768"/>
            <a:ext cx="7408333" cy="3450696"/>
          </a:xfrm>
        </p:spPr>
        <p:txBody>
          <a:bodyPr/>
          <a:lstStyle/>
          <a:p>
            <a:r>
              <a:rPr lang="ru-RU" dirty="0" err="1"/>
              <a:t>Основними</a:t>
            </a:r>
            <a:r>
              <a:rPr lang="ru-RU" dirty="0"/>
              <a:t> шляхами </a:t>
            </a:r>
            <a:r>
              <a:rPr lang="ru-RU" dirty="0" err="1"/>
              <a:t>інфікування</a:t>
            </a:r>
            <a:r>
              <a:rPr lang="ru-RU" dirty="0"/>
              <a:t> є </a:t>
            </a:r>
            <a:r>
              <a:rPr lang="ru-RU" dirty="0" err="1"/>
              <a:t>повітряний</a:t>
            </a:r>
            <a:r>
              <a:rPr lang="ru-RU" dirty="0"/>
              <a:t>, </a:t>
            </a:r>
            <a:r>
              <a:rPr lang="ru-RU" dirty="0" err="1"/>
              <a:t>харчовий</a:t>
            </a:r>
            <a:r>
              <a:rPr lang="ru-RU" dirty="0"/>
              <a:t>, </a:t>
            </a:r>
            <a:r>
              <a:rPr lang="ru-RU" dirty="0" err="1"/>
              <a:t>контактний</a:t>
            </a:r>
            <a:r>
              <a:rPr lang="ru-RU" dirty="0"/>
              <a:t>. </a:t>
            </a:r>
          </a:p>
          <a:p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загрозливим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r>
              <a:rPr lang="ru-RU" dirty="0"/>
              <a:t> є </a:t>
            </a:r>
            <a:r>
              <a:rPr lang="ru-RU" dirty="0" err="1"/>
              <a:t>повітряний</a:t>
            </a:r>
            <a:r>
              <a:rPr lang="ru-RU" dirty="0"/>
              <a:t> шлях </a:t>
            </a:r>
            <a:r>
              <a:rPr lang="ru-RU" dirty="0" err="1"/>
              <a:t>зараження</a:t>
            </a:r>
            <a:r>
              <a:rPr lang="ru-RU" dirty="0"/>
              <a:t> і становить до 90% </a:t>
            </a:r>
            <a:r>
              <a:rPr lang="ru-RU" dirty="0" err="1"/>
              <a:t>випадків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кашлю, </a:t>
            </a:r>
            <a:r>
              <a:rPr lang="ru-RU" dirty="0" err="1"/>
              <a:t>співу</a:t>
            </a:r>
            <a:r>
              <a:rPr lang="ru-RU" dirty="0"/>
              <a:t>, </a:t>
            </a:r>
            <a:r>
              <a:rPr lang="ru-RU" dirty="0" err="1"/>
              <a:t>голосної</a:t>
            </a:r>
            <a:r>
              <a:rPr lang="ru-RU" dirty="0"/>
              <a:t> </a:t>
            </a:r>
            <a:r>
              <a:rPr lang="ru-RU" dirty="0" err="1"/>
              <a:t>розмови</a:t>
            </a:r>
            <a:r>
              <a:rPr lang="ru-RU" dirty="0"/>
              <a:t> </a:t>
            </a:r>
            <a:r>
              <a:rPr lang="ru-RU" dirty="0" err="1"/>
              <a:t>мікобактерії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 </a:t>
            </a:r>
            <a:r>
              <a:rPr lang="ru-RU" dirty="0" err="1"/>
              <a:t>розповсюджуються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хворої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на </a:t>
            </a:r>
            <a:r>
              <a:rPr lang="ru-RU" dirty="0" err="1"/>
              <a:t>відстань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1-1,5 до 5 м.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ШЛЯХИ ПОШИРЕННЯ ЗБУДНИКА ТУБЕРКУЛЬОЗУ </a:t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933056"/>
            <a:ext cx="3402757" cy="2432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6899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 err="1"/>
              <a:t>Харчовий</a:t>
            </a:r>
            <a:r>
              <a:rPr lang="ru-RU" sz="1600" dirty="0"/>
              <a:t> шлях </a:t>
            </a:r>
            <a:r>
              <a:rPr lang="ru-RU" sz="1600" dirty="0" err="1"/>
              <a:t>зараження</a:t>
            </a:r>
            <a:r>
              <a:rPr lang="ru-RU" sz="1600" dirty="0"/>
              <a:t> через </a:t>
            </a:r>
            <a:r>
              <a:rPr lang="ru-RU" sz="1600" dirty="0" err="1"/>
              <a:t>забруднення</a:t>
            </a:r>
            <a:r>
              <a:rPr lang="ru-RU" sz="1600" dirty="0"/>
              <a:t> </a:t>
            </a:r>
            <a:r>
              <a:rPr lang="ru-RU" sz="1600" dirty="0" err="1"/>
              <a:t>мікобактеріями</a:t>
            </a:r>
            <a:r>
              <a:rPr lang="ru-RU" sz="1600" dirty="0"/>
              <a:t> </a:t>
            </a:r>
            <a:r>
              <a:rPr lang="ru-RU" sz="1600" dirty="0" err="1"/>
              <a:t>харчових</a:t>
            </a:r>
            <a:r>
              <a:rPr lang="ru-RU" sz="1600" dirty="0"/>
              <a:t> </a:t>
            </a:r>
            <a:r>
              <a:rPr lang="ru-RU" sz="1600" dirty="0" err="1"/>
              <a:t>продуктів</a:t>
            </a:r>
            <a:r>
              <a:rPr lang="ru-RU" sz="1600" dirty="0"/>
              <a:t> та </a:t>
            </a:r>
            <a:r>
              <a:rPr lang="ru-RU" sz="1600" dirty="0" err="1"/>
              <a:t>контактний</a:t>
            </a:r>
            <a:r>
              <a:rPr lang="ru-RU" sz="1600" dirty="0"/>
              <a:t> не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часті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>Особливо </a:t>
            </a:r>
            <a:r>
              <a:rPr lang="ru-RU" sz="1600" dirty="0" err="1"/>
              <a:t>небезпечним</a:t>
            </a:r>
            <a:r>
              <a:rPr lang="ru-RU" sz="1600" dirty="0"/>
              <a:t> є </a:t>
            </a:r>
            <a:r>
              <a:rPr lang="ru-RU" sz="1600" dirty="0" err="1"/>
              <a:t>хворий</a:t>
            </a:r>
            <a:r>
              <a:rPr lang="ru-RU" sz="1600" dirty="0"/>
              <a:t> на </a:t>
            </a:r>
            <a:r>
              <a:rPr lang="ru-RU" sz="1600" dirty="0" err="1"/>
              <a:t>туберкульоз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мешкає</a:t>
            </a:r>
            <a:r>
              <a:rPr lang="ru-RU" sz="1600" dirty="0"/>
              <a:t> у </a:t>
            </a:r>
            <a:r>
              <a:rPr lang="ru-RU" sz="1600" dirty="0" err="1"/>
              <a:t>скупчених</a:t>
            </a:r>
            <a:r>
              <a:rPr lang="ru-RU" sz="1600" dirty="0"/>
              <a:t> </a:t>
            </a:r>
            <a:r>
              <a:rPr lang="ru-RU" sz="1600" dirty="0" err="1"/>
              <a:t>колективах</a:t>
            </a:r>
            <a:r>
              <a:rPr lang="ru-RU" sz="1600" dirty="0"/>
              <a:t>. </a:t>
            </a:r>
            <a:br>
              <a:rPr lang="ru-RU" sz="1600" dirty="0"/>
            </a:b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пам'ятати</a:t>
            </a:r>
            <a:r>
              <a:rPr lang="ru-RU" sz="1600" dirty="0"/>
              <a:t> про те,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хворий</a:t>
            </a:r>
            <a:r>
              <a:rPr lang="ru-RU" sz="1600" dirty="0"/>
              <a:t> на </a:t>
            </a:r>
            <a:r>
              <a:rPr lang="ru-RU" sz="1600" dirty="0" err="1"/>
              <a:t>активний</a:t>
            </a:r>
            <a:r>
              <a:rPr lang="ru-RU" sz="1600" dirty="0"/>
              <a:t> </a:t>
            </a:r>
            <a:r>
              <a:rPr lang="ru-RU" sz="1600" dirty="0" err="1"/>
              <a:t>туберкульоз</a:t>
            </a:r>
            <a:r>
              <a:rPr lang="ru-RU" sz="1600" dirty="0"/>
              <a:t> </a:t>
            </a:r>
            <a:r>
              <a:rPr lang="ru-RU" sz="1600" dirty="0" err="1"/>
              <a:t>несе</a:t>
            </a:r>
            <a:r>
              <a:rPr lang="ru-RU" sz="1600" dirty="0"/>
              <a:t> </a:t>
            </a:r>
            <a:r>
              <a:rPr lang="ru-RU" sz="1600" dirty="0" err="1"/>
              <a:t>загрозу</a:t>
            </a:r>
            <a:r>
              <a:rPr lang="ru-RU" sz="1600" dirty="0"/>
              <a:t> для </a:t>
            </a:r>
            <a:r>
              <a:rPr lang="ru-RU" sz="1600" dirty="0" err="1"/>
              <a:t>всіх</a:t>
            </a:r>
            <a:r>
              <a:rPr lang="ru-RU" sz="1600" dirty="0"/>
              <a:t> </a:t>
            </a:r>
            <a:r>
              <a:rPr lang="ru-RU" sz="1600" dirty="0" err="1"/>
              <a:t>оточуючих</a:t>
            </a:r>
            <a:r>
              <a:rPr lang="ru-RU" sz="1600" dirty="0"/>
              <a:t> </a:t>
            </a:r>
            <a:r>
              <a:rPr lang="ru-RU" sz="1600" dirty="0" err="1"/>
              <a:t>щодо</a:t>
            </a:r>
            <a:r>
              <a:rPr lang="ru-RU" sz="1600" dirty="0"/>
              <a:t> </a:t>
            </a:r>
            <a:r>
              <a:rPr lang="ru-RU" sz="1600" dirty="0" err="1"/>
              <a:t>зараження</a:t>
            </a:r>
            <a:r>
              <a:rPr lang="ru-RU" sz="1600" dirty="0"/>
              <a:t> </a:t>
            </a:r>
            <a:r>
              <a:rPr lang="ru-RU" sz="1600" dirty="0" err="1"/>
              <a:t>цією</a:t>
            </a:r>
            <a:r>
              <a:rPr lang="ru-RU" sz="1600" dirty="0"/>
              <a:t> </a:t>
            </a:r>
            <a:r>
              <a:rPr lang="ru-RU" sz="1600" dirty="0" err="1"/>
              <a:t>недугою</a:t>
            </a:r>
            <a:r>
              <a:rPr lang="ru-RU" sz="1600" dirty="0"/>
              <a:t>, і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важливо</a:t>
            </a:r>
            <a:r>
              <a:rPr lang="ru-RU" sz="1600" dirty="0"/>
              <a:t> при будь-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ознаках</a:t>
            </a:r>
            <a:r>
              <a:rPr lang="ru-RU" sz="1600" dirty="0"/>
              <a:t> </a:t>
            </a:r>
            <a:r>
              <a:rPr lang="ru-RU" sz="1600" dirty="0" err="1"/>
              <a:t>туберкульозу</a:t>
            </a:r>
            <a:r>
              <a:rPr lang="ru-RU" sz="1600" dirty="0"/>
              <a:t> </a:t>
            </a:r>
            <a:r>
              <a:rPr lang="ru-RU" sz="1600" dirty="0" err="1"/>
              <a:t>звертатися</a:t>
            </a:r>
            <a:r>
              <a:rPr lang="ru-RU" sz="1600" dirty="0"/>
              <a:t> до </a:t>
            </a:r>
            <a:r>
              <a:rPr lang="ru-RU" sz="1600" dirty="0" err="1"/>
              <a:t>лікаря</a:t>
            </a:r>
            <a:r>
              <a:rPr lang="ru-RU" sz="1600" dirty="0"/>
              <a:t> і </a:t>
            </a:r>
            <a:r>
              <a:rPr lang="ru-RU" sz="1600" dirty="0" err="1"/>
              <a:t>вимагати</a:t>
            </a:r>
            <a:r>
              <a:rPr lang="ru-RU" sz="1600" dirty="0"/>
              <a:t> </a:t>
            </a:r>
            <a:r>
              <a:rPr lang="ru-RU" sz="1600" dirty="0" err="1"/>
              <a:t>цього</a:t>
            </a:r>
            <a:r>
              <a:rPr lang="ru-RU" sz="1600" dirty="0"/>
              <a:t> у </a:t>
            </a:r>
            <a:r>
              <a:rPr lang="ru-RU" sz="1600" dirty="0" err="1"/>
              <a:t>своїх</a:t>
            </a:r>
            <a:r>
              <a:rPr lang="ru-RU" sz="1600" dirty="0"/>
              <a:t> </a:t>
            </a:r>
            <a:r>
              <a:rPr lang="ru-RU" sz="1600" dirty="0" err="1"/>
              <a:t>оточуючих</a:t>
            </a:r>
            <a:endParaRPr lang="ru-RU" sz="16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364" y="2674938"/>
            <a:ext cx="592321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29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07904" y="4438801"/>
            <a:ext cx="4491620" cy="207037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1.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в </a:t>
            </a:r>
            <a:r>
              <a:rPr lang="ru-RU" dirty="0" err="1"/>
              <a:t>контакті</a:t>
            </a:r>
            <a:r>
              <a:rPr lang="ru-RU" dirty="0"/>
              <a:t> з </a:t>
            </a:r>
            <a:r>
              <a:rPr lang="ru-RU" dirty="0" err="1"/>
              <a:t>хворим</a:t>
            </a:r>
            <a:r>
              <a:rPr lang="ru-RU" dirty="0"/>
              <a:t> на </a:t>
            </a:r>
            <a:r>
              <a:rPr lang="ru-RU" dirty="0" err="1"/>
              <a:t>активну</a:t>
            </a:r>
            <a:r>
              <a:rPr lang="ru-RU" dirty="0"/>
              <a:t> форму </a:t>
            </a:r>
            <a:r>
              <a:rPr lang="ru-RU" dirty="0" err="1"/>
              <a:t>туберкульозу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виділяє</a:t>
            </a:r>
            <a:r>
              <a:rPr lang="ru-RU" dirty="0"/>
              <a:t> в </a:t>
            </a:r>
            <a:r>
              <a:rPr lang="ru-RU" dirty="0" err="1"/>
              <a:t>навколишнє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</a:t>
            </a:r>
            <a:r>
              <a:rPr lang="ru-RU" dirty="0" err="1"/>
              <a:t>мікобактерії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дітей</a:t>
            </a:r>
            <a:r>
              <a:rPr lang="ru-RU" dirty="0"/>
              <a:t>, особливо маленьких, </a:t>
            </a:r>
            <a:r>
              <a:rPr lang="ru-RU" dirty="0" err="1"/>
              <a:t>достатньо</a:t>
            </a:r>
            <a:r>
              <a:rPr lang="ru-RU" dirty="0"/>
              <a:t> </a:t>
            </a:r>
            <a:r>
              <a:rPr lang="ru-RU" dirty="0" err="1"/>
              <a:t>короткочасного</a:t>
            </a:r>
            <a:r>
              <a:rPr lang="ru-RU" dirty="0"/>
              <a:t> контакту з </a:t>
            </a:r>
            <a:r>
              <a:rPr lang="ru-RU" dirty="0" err="1"/>
              <a:t>хворими</a:t>
            </a:r>
            <a:r>
              <a:rPr lang="ru-RU" dirty="0"/>
              <a:t> на </a:t>
            </a:r>
            <a:r>
              <a:rPr lang="ru-RU" dirty="0" err="1"/>
              <a:t>туберкульоз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відбулося</a:t>
            </a:r>
            <a:r>
              <a:rPr lang="ru-RU" dirty="0"/>
              <a:t> </a:t>
            </a:r>
            <a:r>
              <a:rPr lang="ru-RU" dirty="0" err="1"/>
              <a:t>зараження</a:t>
            </a:r>
            <a:r>
              <a:rPr lang="ru-RU" dirty="0"/>
              <a:t> </a:t>
            </a:r>
            <a:r>
              <a:rPr lang="ru-RU" dirty="0" err="1"/>
              <a:t>мікобактеріями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/>
          </a:bodyPr>
          <a:lstStyle/>
          <a:p>
            <a:r>
              <a:rPr lang="ru-RU" sz="1600" dirty="0"/>
              <a:t>ХТО НАЙБІЛЬШ УРАЗЛИВИЙ ДО ТУБЕРКУЛЬОЗУ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14127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інфікованих</a:t>
            </a:r>
            <a:r>
              <a:rPr lang="ru-RU" dirty="0" smtClean="0"/>
              <a:t> людей на </a:t>
            </a:r>
            <a:r>
              <a:rPr lang="ru-RU" dirty="0" err="1" smtClean="0"/>
              <a:t>земній</a:t>
            </a:r>
            <a:r>
              <a:rPr lang="ru-RU" dirty="0" smtClean="0"/>
              <a:t> </a:t>
            </a:r>
            <a:r>
              <a:rPr lang="ru-RU" dirty="0" err="1" smtClean="0"/>
              <a:t>кулі</a:t>
            </a:r>
            <a:r>
              <a:rPr lang="ru-RU" dirty="0" smtClean="0"/>
              <a:t> не </a:t>
            </a:r>
            <a:r>
              <a:rPr lang="ru-RU" dirty="0" err="1" smtClean="0"/>
              <a:t>хворіють</a:t>
            </a:r>
            <a:r>
              <a:rPr lang="ru-RU" dirty="0" smtClean="0"/>
              <a:t> на </a:t>
            </a:r>
            <a:r>
              <a:rPr lang="ru-RU" dirty="0" err="1" smtClean="0"/>
              <a:t>туберкульоз</a:t>
            </a:r>
            <a:r>
              <a:rPr lang="ru-RU" dirty="0" smtClean="0"/>
              <a:t> так як </a:t>
            </a:r>
            <a:r>
              <a:rPr lang="ru-RU" dirty="0" err="1" smtClean="0"/>
              <a:t>їхня</a:t>
            </a:r>
            <a:r>
              <a:rPr lang="ru-RU" dirty="0" smtClean="0"/>
              <a:t> </a:t>
            </a:r>
            <a:r>
              <a:rPr lang="ru-RU" dirty="0" err="1" smtClean="0"/>
              <a:t>імунна</a:t>
            </a:r>
            <a:r>
              <a:rPr lang="ru-RU" dirty="0" smtClean="0"/>
              <a:t> система </a:t>
            </a:r>
            <a:r>
              <a:rPr lang="ru-RU" dirty="0" err="1" smtClean="0"/>
              <a:t>успішно</a:t>
            </a:r>
            <a:r>
              <a:rPr lang="ru-RU" dirty="0" smtClean="0"/>
              <a:t> </a:t>
            </a:r>
            <a:r>
              <a:rPr lang="ru-RU" dirty="0" err="1" smtClean="0"/>
              <a:t>бореться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збудником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65367"/>
            <a:ext cx="266382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3402" y="344531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Однак</a:t>
            </a:r>
            <a:r>
              <a:rPr lang="ru-RU" dirty="0" smtClean="0"/>
              <a:t>, </a:t>
            </a:r>
            <a:r>
              <a:rPr lang="ru-RU" dirty="0" err="1" smtClean="0"/>
              <a:t>частина</a:t>
            </a:r>
            <a:r>
              <a:rPr lang="ru-RU" dirty="0" smtClean="0"/>
              <a:t> людей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більшу</a:t>
            </a:r>
            <a:r>
              <a:rPr lang="ru-RU" dirty="0" smtClean="0"/>
              <a:t> </a:t>
            </a:r>
            <a:r>
              <a:rPr lang="ru-RU" dirty="0" err="1" smtClean="0"/>
              <a:t>вірогідність</a:t>
            </a:r>
            <a:r>
              <a:rPr lang="ru-RU" dirty="0" smtClean="0"/>
              <a:t> </a:t>
            </a:r>
            <a:r>
              <a:rPr lang="ru-RU" dirty="0" err="1" smtClean="0"/>
              <a:t>захворіти</a:t>
            </a:r>
            <a:r>
              <a:rPr lang="ru-RU" dirty="0" smtClean="0"/>
              <a:t> на </a:t>
            </a:r>
            <a:r>
              <a:rPr lang="ru-RU" dirty="0" err="1" smtClean="0"/>
              <a:t>туберкульоз</a:t>
            </a:r>
            <a:r>
              <a:rPr lang="ru-RU" dirty="0" smtClean="0"/>
              <a:t>, і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бути </a:t>
            </a:r>
            <a:r>
              <a:rPr lang="ru-RU" dirty="0" err="1" smtClean="0"/>
              <a:t>серед</a:t>
            </a:r>
            <a:r>
              <a:rPr lang="ru-RU" dirty="0" smtClean="0"/>
              <a:t> вас і ваших </a:t>
            </a:r>
            <a:r>
              <a:rPr lang="ru-RU" dirty="0" err="1" smtClean="0"/>
              <a:t>оточуючих</a:t>
            </a:r>
            <a:r>
              <a:rPr lang="ru-RU" dirty="0" smtClean="0"/>
              <a:t>: </a:t>
            </a:r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81414"/>
            <a:ext cx="2987675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68647"/>
            <a:ext cx="2882900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483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59" y="4337623"/>
            <a:ext cx="8172003" cy="1905075"/>
          </a:xfrm>
        </p:spPr>
        <p:txBody>
          <a:bodyPr>
            <a:normAutofit/>
          </a:bodyPr>
          <a:lstStyle/>
          <a:p>
            <a:r>
              <a:rPr lang="ru-RU" dirty="0"/>
              <a:t>3.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інфіковані</a:t>
            </a:r>
            <a:r>
              <a:rPr lang="ru-RU" dirty="0"/>
              <a:t> </a:t>
            </a:r>
            <a:r>
              <a:rPr lang="ru-RU" dirty="0" err="1"/>
              <a:t>вірусом</a:t>
            </a:r>
            <a:r>
              <a:rPr lang="ru-RU" dirty="0"/>
              <a:t> </a:t>
            </a:r>
            <a:r>
              <a:rPr lang="ru-RU" dirty="0" err="1"/>
              <a:t>імунодефіциту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хворіють</a:t>
            </a:r>
            <a:r>
              <a:rPr lang="ru-RU" dirty="0"/>
              <a:t> на СНІД. У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категорії</a:t>
            </a:r>
            <a:r>
              <a:rPr lang="ru-RU" dirty="0"/>
              <a:t> людей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 </a:t>
            </a:r>
            <a:r>
              <a:rPr lang="ru-RU" dirty="0" err="1"/>
              <a:t>найважчий</a:t>
            </a:r>
            <a:r>
              <a:rPr lang="ru-RU" dirty="0"/>
              <a:t>. 60% </a:t>
            </a:r>
            <a:r>
              <a:rPr lang="ru-RU" dirty="0" err="1"/>
              <a:t>хворих</a:t>
            </a:r>
            <a:r>
              <a:rPr lang="ru-RU" dirty="0"/>
              <a:t> на СНІД </a:t>
            </a:r>
            <a:r>
              <a:rPr lang="ru-RU" dirty="0" err="1"/>
              <a:t>помирають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/>
              <a:t>2. </a:t>
            </a:r>
            <a:r>
              <a:rPr lang="ru-RU" sz="1400" dirty="0" err="1"/>
              <a:t>Діти</a:t>
            </a:r>
            <a:r>
              <a:rPr lang="ru-RU" sz="1400" dirty="0"/>
              <a:t> та </a:t>
            </a:r>
            <a:r>
              <a:rPr lang="ru-RU" sz="1400" dirty="0" err="1"/>
              <a:t>підлітки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страждають</a:t>
            </a:r>
            <a:r>
              <a:rPr lang="ru-RU" sz="1400" dirty="0"/>
              <a:t> </a:t>
            </a:r>
            <a:r>
              <a:rPr lang="ru-RU" sz="1400" dirty="0" err="1"/>
              <a:t>хронічними</a:t>
            </a:r>
            <a:r>
              <a:rPr lang="ru-RU" sz="1400" dirty="0"/>
              <a:t> </a:t>
            </a:r>
            <a:r>
              <a:rPr lang="ru-RU" sz="1400" dirty="0" err="1"/>
              <a:t>рецидивуючими</a:t>
            </a:r>
            <a:r>
              <a:rPr lang="ru-RU" sz="1400" dirty="0"/>
              <a:t> </a:t>
            </a:r>
            <a:r>
              <a:rPr lang="ru-RU" sz="1400" dirty="0" err="1"/>
              <a:t>захворюваннями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понижають</a:t>
            </a:r>
            <a:r>
              <a:rPr lang="ru-RU" sz="1400" dirty="0"/>
              <a:t> </a:t>
            </a:r>
            <a:r>
              <a:rPr lang="ru-RU" sz="1400" dirty="0" err="1"/>
              <a:t>захисні</a:t>
            </a:r>
            <a:r>
              <a:rPr lang="ru-RU" sz="1400" dirty="0"/>
              <a:t> </a:t>
            </a:r>
            <a:r>
              <a:rPr lang="ru-RU" sz="1400" dirty="0" err="1"/>
              <a:t>можливості</a:t>
            </a:r>
            <a:r>
              <a:rPr lang="ru-RU" sz="1400" dirty="0"/>
              <a:t> </a:t>
            </a:r>
            <a:r>
              <a:rPr lang="ru-RU" sz="1400" dirty="0" err="1"/>
              <a:t>організму</a:t>
            </a:r>
            <a:r>
              <a:rPr lang="ru-RU" sz="1400" dirty="0"/>
              <a:t>: </a:t>
            </a:r>
            <a:r>
              <a:rPr lang="ru-RU" sz="1400" dirty="0" err="1"/>
              <a:t>часті</a:t>
            </a:r>
            <a:r>
              <a:rPr lang="ru-RU" sz="1400" dirty="0"/>
              <a:t> </a:t>
            </a:r>
            <a:r>
              <a:rPr lang="ru-RU" sz="1400" dirty="0" err="1"/>
              <a:t>простудні</a:t>
            </a:r>
            <a:r>
              <a:rPr lang="ru-RU" sz="1400" dirty="0"/>
              <a:t> </a:t>
            </a:r>
            <a:r>
              <a:rPr lang="ru-RU" sz="1400" dirty="0" err="1"/>
              <a:t>захворювання</a:t>
            </a:r>
            <a:r>
              <a:rPr lang="ru-RU" sz="1400" dirty="0"/>
              <a:t>, </a:t>
            </a:r>
            <a:r>
              <a:rPr lang="ru-RU" sz="1400" dirty="0" err="1"/>
              <a:t>хвороби</a:t>
            </a:r>
            <a:r>
              <a:rPr lang="ru-RU" sz="1400" dirty="0"/>
              <a:t> носоглотки, </a:t>
            </a:r>
            <a:r>
              <a:rPr lang="ru-RU" sz="1400" dirty="0" err="1"/>
              <a:t>легенів</a:t>
            </a:r>
            <a:r>
              <a:rPr lang="ru-RU" sz="1400" dirty="0"/>
              <a:t>, </a:t>
            </a:r>
            <a:r>
              <a:rPr lang="ru-RU" sz="1400" dirty="0" err="1"/>
              <a:t>цукровий</a:t>
            </a:r>
            <a:r>
              <a:rPr lang="ru-RU" sz="1400" dirty="0"/>
              <a:t> </a:t>
            </a:r>
            <a:r>
              <a:rPr lang="ru-RU" sz="1400" dirty="0" err="1"/>
              <a:t>діабет</a:t>
            </a:r>
            <a:r>
              <a:rPr lang="ru-RU" sz="1400" dirty="0"/>
              <a:t> та </a:t>
            </a:r>
            <a:r>
              <a:rPr lang="ru-RU" sz="1400" dirty="0" err="1"/>
              <a:t>ін</a:t>
            </a:r>
            <a:r>
              <a:rPr lang="ru-RU" sz="1400" dirty="0"/>
              <a:t>.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7728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Особи,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вживають</a:t>
            </a:r>
            <a:r>
              <a:rPr lang="ru-RU" dirty="0" smtClean="0"/>
              <a:t> алкоголь, наркотики, </a:t>
            </a:r>
            <a:r>
              <a:rPr lang="ru-RU" dirty="0" err="1" smtClean="0"/>
              <a:t>палять</a:t>
            </a:r>
            <a:r>
              <a:rPr lang="ru-RU" dirty="0" smtClean="0"/>
              <a:t>, погано </a:t>
            </a:r>
            <a:r>
              <a:rPr lang="ru-RU" dirty="0" err="1" smtClean="0"/>
              <a:t>харчуються</a:t>
            </a:r>
            <a:r>
              <a:rPr lang="ru-RU" dirty="0" smtClean="0"/>
              <a:t>, </a:t>
            </a:r>
            <a:r>
              <a:rPr lang="ru-RU" dirty="0" err="1" smtClean="0"/>
              <a:t>перебувають</a:t>
            </a:r>
            <a:r>
              <a:rPr lang="ru-RU" dirty="0" smtClean="0"/>
              <a:t> в </a:t>
            </a:r>
            <a:r>
              <a:rPr lang="ru-RU" dirty="0" err="1" smtClean="0"/>
              <a:t>стресових</a:t>
            </a:r>
            <a:r>
              <a:rPr lang="ru-RU" dirty="0" smtClean="0"/>
              <a:t> </a:t>
            </a:r>
            <a:r>
              <a:rPr lang="ru-RU" dirty="0" err="1" smtClean="0"/>
              <a:t>ситуаціях</a:t>
            </a:r>
            <a:r>
              <a:rPr lang="ru-RU" dirty="0" smtClean="0"/>
              <a:t> та </a:t>
            </a:r>
            <a:r>
              <a:rPr lang="ru-RU" dirty="0" err="1" smtClean="0"/>
              <a:t>несприятливих</a:t>
            </a:r>
            <a:r>
              <a:rPr lang="ru-RU" dirty="0" smtClean="0"/>
              <a:t> </a:t>
            </a:r>
            <a:r>
              <a:rPr lang="ru-RU" dirty="0" err="1" smtClean="0"/>
              <a:t>екологічних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16832"/>
            <a:ext cx="3419475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866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4336073"/>
            <a:ext cx="6444704" cy="2333287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6. </a:t>
            </a:r>
            <a:r>
              <a:rPr lang="ru-RU" dirty="0" err="1"/>
              <a:t>Пітливість</a:t>
            </a:r>
            <a:r>
              <a:rPr lang="ru-RU" dirty="0"/>
              <a:t> (</a:t>
            </a:r>
            <a:r>
              <a:rPr lang="ru-RU" dirty="0" err="1"/>
              <a:t>переважно</a:t>
            </a:r>
            <a:r>
              <a:rPr lang="ru-RU" dirty="0"/>
              <a:t> в </a:t>
            </a:r>
            <a:r>
              <a:rPr lang="ru-RU" dirty="0" err="1"/>
              <a:t>ночі</a:t>
            </a:r>
            <a:r>
              <a:rPr lang="ru-RU" dirty="0"/>
              <a:t>).</a:t>
            </a:r>
          </a:p>
          <a:p>
            <a:r>
              <a:rPr lang="ru-RU" dirty="0"/>
              <a:t>7. </a:t>
            </a:r>
            <a:r>
              <a:rPr lang="ru-RU" dirty="0" err="1"/>
              <a:t>Тривалий</a:t>
            </a:r>
            <a:r>
              <a:rPr lang="ru-RU" dirty="0"/>
              <a:t> кашель (</a:t>
            </a:r>
            <a:r>
              <a:rPr lang="ru-RU" dirty="0" err="1"/>
              <a:t>протягом</a:t>
            </a:r>
            <a:r>
              <a:rPr lang="ru-RU" dirty="0"/>
              <a:t> 3-х </a:t>
            </a:r>
            <a:r>
              <a:rPr lang="ru-RU" dirty="0" err="1"/>
              <a:t>тижнів</a:t>
            </a:r>
            <a:r>
              <a:rPr lang="ru-RU" dirty="0"/>
              <a:t> і </a:t>
            </a:r>
            <a:r>
              <a:rPr lang="ru-RU" dirty="0" err="1"/>
              <a:t>більше</a:t>
            </a:r>
            <a:r>
              <a:rPr lang="ru-RU" dirty="0"/>
              <a:t>, з </a:t>
            </a:r>
            <a:r>
              <a:rPr lang="ru-RU" dirty="0" err="1"/>
              <a:t>відходженням</a:t>
            </a:r>
            <a:r>
              <a:rPr lang="ru-RU" dirty="0"/>
              <a:t> </a:t>
            </a:r>
            <a:r>
              <a:rPr lang="ru-RU" dirty="0" err="1"/>
              <a:t>харкотиння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без </a:t>
            </a:r>
            <a:r>
              <a:rPr lang="ru-RU" dirty="0" err="1"/>
              <a:t>нього</a:t>
            </a:r>
            <a:r>
              <a:rPr lang="ru-RU" dirty="0"/>
              <a:t>).</a:t>
            </a:r>
          </a:p>
          <a:p>
            <a:r>
              <a:rPr lang="ru-RU" dirty="0"/>
              <a:t>8. </a:t>
            </a:r>
            <a:r>
              <a:rPr lang="ru-RU" dirty="0" err="1"/>
              <a:t>Задишка</a:t>
            </a:r>
            <a:r>
              <a:rPr lang="ru-RU" dirty="0"/>
              <a:t>.</a:t>
            </a:r>
          </a:p>
          <a:p>
            <a:r>
              <a:rPr lang="ru-RU" dirty="0"/>
              <a:t>9. </a:t>
            </a:r>
            <a:r>
              <a:rPr lang="ru-RU" dirty="0" err="1"/>
              <a:t>Кровохаркання</a:t>
            </a:r>
            <a:r>
              <a:rPr lang="ru-RU" dirty="0"/>
              <a:t>.</a:t>
            </a:r>
          </a:p>
          <a:p>
            <a:r>
              <a:rPr lang="ru-RU" dirty="0" err="1"/>
              <a:t>Увага</a:t>
            </a:r>
            <a:r>
              <a:rPr lang="ru-RU" dirty="0"/>
              <a:t>! Будьте </a:t>
            </a:r>
            <a:r>
              <a:rPr lang="ru-RU" dirty="0" err="1"/>
              <a:t>пильними</a:t>
            </a:r>
            <a:r>
              <a:rPr lang="ru-RU" dirty="0"/>
              <a:t> </a:t>
            </a:r>
            <a:r>
              <a:rPr lang="ru-RU" dirty="0" err="1"/>
              <a:t>помітивши</a:t>
            </a:r>
            <a:r>
              <a:rPr lang="ru-RU" dirty="0"/>
              <a:t> будь-яку з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! </a:t>
            </a:r>
            <a:r>
              <a:rPr lang="ru-RU" dirty="0" err="1"/>
              <a:t>Якомога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зверніться</a:t>
            </a:r>
            <a:r>
              <a:rPr lang="ru-RU" dirty="0"/>
              <a:t> до </a:t>
            </a:r>
            <a:r>
              <a:rPr lang="ru-RU" dirty="0" err="1"/>
              <a:t>лікаря</a:t>
            </a:r>
            <a:r>
              <a:rPr lang="ru-RU" dirty="0"/>
              <a:t>! Не </a:t>
            </a:r>
            <a:r>
              <a:rPr lang="ru-RU" dirty="0" err="1"/>
              <a:t>затримуйте</a:t>
            </a:r>
            <a:r>
              <a:rPr lang="ru-RU" dirty="0"/>
              <a:t> час </a:t>
            </a:r>
            <a:r>
              <a:rPr lang="ru-RU" dirty="0" err="1"/>
              <a:t>звернення</a:t>
            </a:r>
            <a:r>
              <a:rPr lang="ru-RU" dirty="0"/>
              <a:t> за </a:t>
            </a:r>
            <a:r>
              <a:rPr lang="ru-RU" dirty="0" err="1"/>
              <a:t>медичною</a:t>
            </a:r>
            <a:r>
              <a:rPr lang="ru-RU" dirty="0"/>
              <a:t> </a:t>
            </a:r>
            <a:r>
              <a:rPr lang="ru-RU" dirty="0" err="1"/>
              <a:t>допомогою</a:t>
            </a:r>
            <a:r>
              <a:rPr lang="ru-RU" dirty="0"/>
              <a:t>,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чим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виявлений</a:t>
            </a:r>
            <a:r>
              <a:rPr lang="ru-RU" dirty="0"/>
              <a:t> </a:t>
            </a:r>
            <a:r>
              <a:rPr lang="ru-RU" dirty="0" err="1"/>
              <a:t>туберкульоз</a:t>
            </a:r>
            <a:r>
              <a:rPr lang="ru-RU" dirty="0"/>
              <a:t>,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ефективніше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!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/>
          </a:bodyPr>
          <a:lstStyle/>
          <a:p>
            <a:r>
              <a:rPr lang="ru-RU" sz="1600" dirty="0"/>
              <a:t>ЯК ПРОЯВЛЯЄТЬСЯ ЗАХВОРЮВАННЯ?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1196752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Туберкульоз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маскуватися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 є </a:t>
            </a:r>
            <a:r>
              <a:rPr lang="ru-RU" dirty="0" err="1" smtClean="0"/>
              <a:t>декотрі</a:t>
            </a:r>
            <a:r>
              <a:rPr lang="ru-RU" dirty="0" smtClean="0"/>
              <a:t> </a:t>
            </a:r>
            <a:r>
              <a:rPr lang="ru-RU" dirty="0" err="1" smtClean="0"/>
              <a:t>ознаки</a:t>
            </a:r>
            <a:r>
              <a:rPr lang="ru-RU" dirty="0" smtClean="0"/>
              <a:t> (</a:t>
            </a:r>
            <a:r>
              <a:rPr lang="ru-RU" dirty="0" err="1" smtClean="0"/>
              <a:t>симптоми</a:t>
            </a:r>
            <a:r>
              <a:rPr lang="ru-RU" dirty="0" smtClean="0"/>
              <a:t>),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дозволяють</a:t>
            </a:r>
            <a:r>
              <a:rPr lang="ru-RU" dirty="0" smtClean="0"/>
              <a:t> </a:t>
            </a:r>
            <a:r>
              <a:rPr lang="ru-RU" dirty="0" err="1" smtClean="0"/>
              <a:t>запідозрити</a:t>
            </a:r>
            <a:r>
              <a:rPr lang="ru-RU" dirty="0" smtClean="0"/>
              <a:t> </a:t>
            </a:r>
            <a:r>
              <a:rPr lang="ru-RU" dirty="0" err="1" smtClean="0"/>
              <a:t>туберкульоз</a:t>
            </a:r>
            <a:r>
              <a:rPr lang="ru-RU" dirty="0" smtClean="0"/>
              <a:t>. До них </a:t>
            </a:r>
            <a:r>
              <a:rPr lang="ru-RU" dirty="0" err="1" smtClean="0"/>
              <a:t>відносяться</a:t>
            </a:r>
            <a:r>
              <a:rPr lang="ru-RU" dirty="0" smtClean="0"/>
              <a:t>:</a:t>
            </a:r>
          </a:p>
          <a:p>
            <a:r>
              <a:rPr lang="ru-RU" dirty="0" smtClean="0"/>
              <a:t>1. </a:t>
            </a:r>
            <a:r>
              <a:rPr lang="ru-RU" dirty="0" err="1" smtClean="0"/>
              <a:t>Постійна</a:t>
            </a:r>
            <a:r>
              <a:rPr lang="ru-RU" dirty="0" smtClean="0"/>
              <a:t> </a:t>
            </a:r>
            <a:r>
              <a:rPr lang="ru-RU" dirty="0" err="1" smtClean="0"/>
              <a:t>немотивована</a:t>
            </a:r>
            <a:r>
              <a:rPr lang="ru-RU" dirty="0" smtClean="0"/>
              <a:t> </a:t>
            </a:r>
            <a:r>
              <a:rPr lang="ru-RU" dirty="0" err="1" smtClean="0"/>
              <a:t>слабкість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Підвищена</a:t>
            </a:r>
            <a:r>
              <a:rPr lang="ru-RU" dirty="0" smtClean="0"/>
              <a:t> </a:t>
            </a:r>
            <a:r>
              <a:rPr lang="ru-RU" dirty="0" err="1" smtClean="0"/>
              <a:t>втомлюваність</a:t>
            </a:r>
            <a:r>
              <a:rPr lang="ru-RU" dirty="0" smtClean="0"/>
              <a:t>. </a:t>
            </a:r>
          </a:p>
          <a:p>
            <a:r>
              <a:rPr lang="ru-RU" dirty="0" smtClean="0"/>
              <a:t>3. </a:t>
            </a:r>
            <a:r>
              <a:rPr lang="ru-RU" dirty="0" err="1" smtClean="0"/>
              <a:t>Погіршення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відсутність</a:t>
            </a:r>
            <a:r>
              <a:rPr lang="ru-RU" dirty="0" smtClean="0"/>
              <a:t> </a:t>
            </a:r>
            <a:r>
              <a:rPr lang="ru-RU" dirty="0" err="1" smtClean="0"/>
              <a:t>апетиту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Втрата</a:t>
            </a:r>
            <a:r>
              <a:rPr lang="ru-RU" dirty="0" smtClean="0"/>
              <a:t> ваги.</a:t>
            </a:r>
          </a:p>
          <a:p>
            <a:r>
              <a:rPr lang="ru-RU" dirty="0" smtClean="0"/>
              <a:t>5. </a:t>
            </a:r>
            <a:r>
              <a:rPr lang="ru-RU" dirty="0" err="1" smtClean="0"/>
              <a:t>Тривала</a:t>
            </a:r>
            <a:r>
              <a:rPr lang="ru-RU" dirty="0" smtClean="0"/>
              <a:t> лихоманка (</a:t>
            </a:r>
            <a:r>
              <a:rPr lang="ru-RU" dirty="0" err="1" smtClean="0"/>
              <a:t>частіше</a:t>
            </a:r>
            <a:r>
              <a:rPr lang="ru-RU" dirty="0" smtClean="0"/>
              <a:t> з </a:t>
            </a:r>
            <a:r>
              <a:rPr lang="ru-RU" dirty="0" err="1" smtClean="0"/>
              <a:t>невисокими</a:t>
            </a:r>
            <a:r>
              <a:rPr lang="ru-RU" dirty="0" smtClean="0"/>
              <a:t> </a:t>
            </a:r>
            <a:r>
              <a:rPr lang="ru-RU" dirty="0" err="1" smtClean="0"/>
              <a:t>показниками</a:t>
            </a:r>
            <a:r>
              <a:rPr lang="ru-RU" dirty="0" smtClean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- 37,0-37,5°С).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2554287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03" y="4303281"/>
            <a:ext cx="2571797" cy="2214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970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332656"/>
            <a:ext cx="7408333" cy="579350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ЩО ВАС ЧЕКАЄ В РАЗІ ВІДМОВИ  ВІД ЛІКУВАННЯ?</a:t>
            </a:r>
          </a:p>
          <a:p>
            <a:endParaRPr lang="ru-RU" dirty="0"/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захворіла</a:t>
            </a:r>
            <a:r>
              <a:rPr lang="ru-RU" dirty="0"/>
              <a:t> на </a:t>
            </a:r>
            <a:r>
              <a:rPr lang="ru-RU" dirty="0" err="1"/>
              <a:t>туберкульоз</a:t>
            </a:r>
            <a:r>
              <a:rPr lang="ru-RU" dirty="0"/>
              <a:t>, 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, хвороба </a:t>
            </a:r>
            <a:r>
              <a:rPr lang="ru-RU" dirty="0" err="1"/>
              <a:t>прогресує</a:t>
            </a:r>
            <a:r>
              <a:rPr lang="ru-RU" dirty="0"/>
              <a:t> і в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набути </a:t>
            </a:r>
            <a:r>
              <a:rPr lang="ru-RU" dirty="0" err="1"/>
              <a:t>дуже</a:t>
            </a:r>
            <a:r>
              <a:rPr lang="ru-RU" dirty="0"/>
              <a:t> тяжкого </a:t>
            </a:r>
            <a:r>
              <a:rPr lang="ru-RU" dirty="0" err="1"/>
              <a:t>перебігу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набуває</a:t>
            </a:r>
            <a:r>
              <a:rPr lang="ru-RU" dirty="0"/>
              <a:t> </a:t>
            </a:r>
            <a:r>
              <a:rPr lang="ru-RU" dirty="0" err="1"/>
              <a:t>хронічної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. </a:t>
            </a:r>
            <a:r>
              <a:rPr lang="ru-RU" dirty="0" err="1"/>
              <a:t>Хворий</a:t>
            </a:r>
            <a:r>
              <a:rPr lang="ru-RU" dirty="0"/>
              <a:t> на </a:t>
            </a:r>
            <a:r>
              <a:rPr lang="ru-RU" dirty="0" err="1"/>
              <a:t>хронічну</a:t>
            </a:r>
            <a:r>
              <a:rPr lang="ru-RU" dirty="0"/>
              <a:t> форму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прожити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буде </a:t>
            </a:r>
            <a:r>
              <a:rPr lang="ru-RU" dirty="0" err="1"/>
              <a:t>інфікувати</a:t>
            </a:r>
            <a:r>
              <a:rPr lang="ru-RU" dirty="0"/>
              <a:t> </a:t>
            </a:r>
            <a:r>
              <a:rPr lang="ru-RU" dirty="0" err="1"/>
              <a:t>оточуючих</a:t>
            </a:r>
            <a:r>
              <a:rPr lang="ru-RU" dirty="0"/>
              <a:t>, </a:t>
            </a:r>
            <a:r>
              <a:rPr lang="ru-RU" dirty="0" err="1"/>
              <a:t>рідних</a:t>
            </a:r>
            <a:r>
              <a:rPr lang="ru-RU" dirty="0"/>
              <a:t>. </a:t>
            </a:r>
            <a:r>
              <a:rPr lang="ru-RU" dirty="0" err="1"/>
              <a:t>Кожне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важкий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у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попереднім</a:t>
            </a:r>
            <a:r>
              <a:rPr lang="ru-RU" dirty="0"/>
              <a:t> (</a:t>
            </a:r>
            <a:r>
              <a:rPr lang="ru-RU" dirty="0" err="1"/>
              <a:t>збільшується</a:t>
            </a:r>
            <a:r>
              <a:rPr lang="ru-RU" dirty="0"/>
              <a:t> </a:t>
            </a:r>
            <a:r>
              <a:rPr lang="ru-RU" dirty="0" err="1"/>
              <a:t>тривалість</a:t>
            </a:r>
            <a:r>
              <a:rPr lang="ru-RU" dirty="0"/>
              <a:t> кашлю,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харкотиння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, часто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), </a:t>
            </a:r>
            <a:r>
              <a:rPr lang="ru-RU" dirty="0" err="1"/>
              <a:t>хворі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слабнуть,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виразно</a:t>
            </a:r>
            <a:r>
              <a:rPr lang="ru-RU" dirty="0"/>
              <a:t> </a:t>
            </a:r>
            <a:r>
              <a:rPr lang="ru-RU" dirty="0" err="1"/>
              <a:t>погіршується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дітей</a:t>
            </a:r>
            <a:r>
              <a:rPr lang="ru-RU" dirty="0"/>
              <a:t> </a:t>
            </a:r>
            <a:r>
              <a:rPr lang="ru-RU" dirty="0" err="1"/>
              <a:t>раннього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та </a:t>
            </a:r>
            <a:r>
              <a:rPr lang="ru-RU" dirty="0" err="1"/>
              <a:t>підлітків</a:t>
            </a:r>
            <a:r>
              <a:rPr lang="ru-RU" dirty="0"/>
              <a:t> </a:t>
            </a:r>
            <a:r>
              <a:rPr lang="ru-RU" dirty="0" err="1"/>
              <a:t>туберкульоз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прогресувати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і привести до </a:t>
            </a:r>
            <a:r>
              <a:rPr lang="ru-RU" dirty="0" err="1"/>
              <a:t>трагічних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Успіх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у </a:t>
            </a:r>
            <a:r>
              <a:rPr lang="ru-RU" dirty="0" err="1"/>
              <a:t>великій</a:t>
            </a:r>
            <a:r>
              <a:rPr lang="ru-RU" dirty="0"/>
              <a:t> </a:t>
            </a:r>
            <a:r>
              <a:rPr lang="ru-RU" dirty="0" err="1"/>
              <a:t>мірі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того, як </a:t>
            </a:r>
            <a:r>
              <a:rPr lang="ru-RU" dirty="0" err="1"/>
              <a:t>хворий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рекомендації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7575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675467"/>
            <a:ext cx="7956872" cy="345069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неможна</a:t>
            </a:r>
            <a:r>
              <a:rPr lang="ru-RU" dirty="0"/>
              <a:t> </a:t>
            </a:r>
            <a:r>
              <a:rPr lang="ru-RU" dirty="0" err="1"/>
              <a:t>розчісувати</a:t>
            </a:r>
            <a:r>
              <a:rPr lang="ru-RU" dirty="0"/>
              <a:t>, </a:t>
            </a:r>
            <a:r>
              <a:rPr lang="ru-RU" dirty="0" err="1"/>
              <a:t>травмувати</a:t>
            </a:r>
            <a:r>
              <a:rPr lang="ru-RU" dirty="0"/>
              <a:t>, </a:t>
            </a:r>
            <a:r>
              <a:rPr lang="ru-RU" dirty="0" err="1"/>
              <a:t>тримати</a:t>
            </a:r>
            <a:r>
              <a:rPr lang="ru-RU" dirty="0"/>
              <a:t> руку в </a:t>
            </a:r>
            <a:r>
              <a:rPr lang="ru-RU" dirty="0" err="1"/>
              <a:t>гарячій</a:t>
            </a:r>
            <a:r>
              <a:rPr lang="ru-RU" dirty="0"/>
              <a:t> </a:t>
            </a:r>
            <a:r>
              <a:rPr lang="ru-RU" dirty="0" err="1"/>
              <a:t>воді</a:t>
            </a:r>
            <a:r>
              <a:rPr lang="ru-RU" dirty="0"/>
              <a:t>. </a:t>
            </a:r>
            <a:r>
              <a:rPr lang="ru-RU" dirty="0" err="1"/>
              <a:t>Одяг</a:t>
            </a:r>
            <a:r>
              <a:rPr lang="ru-RU" dirty="0"/>
              <a:t> повинен бути </a:t>
            </a:r>
            <a:r>
              <a:rPr lang="ru-RU" dirty="0" err="1"/>
              <a:t>хлопчатопаперовий</a:t>
            </a:r>
            <a:r>
              <a:rPr lang="ru-RU" dirty="0"/>
              <a:t> з </a:t>
            </a:r>
            <a:r>
              <a:rPr lang="ru-RU" dirty="0" err="1"/>
              <a:t>довгим</a:t>
            </a:r>
            <a:r>
              <a:rPr lang="ru-RU" dirty="0"/>
              <a:t> рукавом. </a:t>
            </a:r>
            <a:r>
              <a:rPr lang="ru-RU" dirty="0" err="1"/>
              <a:t>Звичайне</a:t>
            </a:r>
            <a:r>
              <a:rPr lang="ru-RU" dirty="0"/>
              <a:t> </a:t>
            </a:r>
            <a:r>
              <a:rPr lang="ru-RU" dirty="0" err="1"/>
              <a:t>купання</a:t>
            </a:r>
            <a:r>
              <a:rPr lang="ru-RU" dirty="0"/>
              <a:t> не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. </a:t>
            </a:r>
          </a:p>
          <a:p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</a:t>
            </a:r>
            <a:r>
              <a:rPr lang="ru-RU" dirty="0" err="1"/>
              <a:t>появлення</a:t>
            </a:r>
            <a:r>
              <a:rPr lang="ru-RU" dirty="0"/>
              <a:t> </a:t>
            </a:r>
            <a:r>
              <a:rPr lang="ru-RU" dirty="0" err="1"/>
              <a:t>незвичної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перед </a:t>
            </a:r>
            <a:r>
              <a:rPr lang="ru-RU" dirty="0" err="1"/>
              <a:t>проведенням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 і до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уникати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в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викликають</a:t>
            </a:r>
            <a:r>
              <a:rPr lang="ru-RU" dirty="0"/>
              <a:t> у Вас </a:t>
            </a:r>
            <a:r>
              <a:rPr lang="ru-RU" dirty="0" err="1"/>
              <a:t>алергію</a:t>
            </a:r>
            <a:r>
              <a:rPr lang="ru-RU" dirty="0"/>
              <a:t> (</a:t>
            </a:r>
            <a:r>
              <a:rPr lang="ru-RU" dirty="0" err="1"/>
              <a:t>діатез</a:t>
            </a:r>
            <a:r>
              <a:rPr lang="ru-RU" dirty="0"/>
              <a:t>, сип). </a:t>
            </a:r>
          </a:p>
          <a:p>
            <a:r>
              <a:rPr lang="ru-RU" dirty="0"/>
              <a:t>Проба повинна </a:t>
            </a:r>
            <a:r>
              <a:rPr lang="ru-RU" dirty="0" err="1"/>
              <a:t>проводитись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тому </a:t>
            </a:r>
            <a:r>
              <a:rPr lang="ru-RU" dirty="0" err="1"/>
              <a:t>випадку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дитина</a:t>
            </a:r>
            <a:r>
              <a:rPr lang="ru-RU" dirty="0"/>
              <a:t> здорова! У </a:t>
            </a:r>
            <a:r>
              <a:rPr lang="ru-RU" dirty="0" err="1"/>
              <a:t>випадку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незначні</a:t>
            </a:r>
            <a:r>
              <a:rPr lang="ru-RU" dirty="0"/>
              <a:t> </a:t>
            </a:r>
            <a:r>
              <a:rPr lang="ru-RU" dirty="0" err="1"/>
              <a:t>мінімальні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якого-небудь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хронічного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проба не проводиться. В </a:t>
            </a:r>
            <a:r>
              <a:rPr lang="ru-RU" dirty="0" err="1"/>
              <a:t>подібних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не </a:t>
            </a:r>
            <a:r>
              <a:rPr lang="ru-RU" dirty="0" err="1"/>
              <a:t>раніш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через 1 </a:t>
            </a:r>
            <a:r>
              <a:rPr lang="ru-RU" dirty="0" err="1"/>
              <a:t>місяць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одужання</a:t>
            </a:r>
            <a:r>
              <a:rPr lang="ru-RU" dirty="0"/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/>
          </a:bodyPr>
          <a:lstStyle/>
          <a:p>
            <a:r>
              <a:rPr lang="ru-RU" sz="1600" dirty="0"/>
              <a:t>ЯК ВЧАСНО ВИЯВИТИ ТУБЕРКУЛЬОЗ?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268760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Основний</a:t>
            </a:r>
            <a:r>
              <a:rPr lang="ru-RU" dirty="0" smtClean="0"/>
              <a:t> метод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 err="1" smtClean="0"/>
              <a:t>туберкульозу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щорічне</a:t>
            </a:r>
            <a:r>
              <a:rPr lang="ru-RU" dirty="0" smtClean="0"/>
              <a:t>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проби</a:t>
            </a:r>
            <a:r>
              <a:rPr lang="ru-RU" dirty="0" smtClean="0"/>
              <a:t> Манту (</a:t>
            </a:r>
            <a:r>
              <a:rPr lang="ru-RU" dirty="0" err="1" smtClean="0"/>
              <a:t>туберкулінодіагностика</a:t>
            </a:r>
            <a:r>
              <a:rPr lang="ru-RU" dirty="0" smtClean="0"/>
              <a:t>). </a:t>
            </a:r>
          </a:p>
          <a:p>
            <a:r>
              <a:rPr lang="ru-RU" dirty="0" smtClean="0"/>
              <a:t>Проба проводиться </a:t>
            </a:r>
            <a:r>
              <a:rPr lang="ru-RU" dirty="0" err="1" smtClean="0"/>
              <a:t>спеціально</a:t>
            </a:r>
            <a:r>
              <a:rPr lang="ru-RU" dirty="0" smtClean="0"/>
              <a:t> </a:t>
            </a:r>
            <a:r>
              <a:rPr lang="ru-RU" dirty="0" err="1" smtClean="0"/>
              <a:t>навченою</a:t>
            </a:r>
            <a:r>
              <a:rPr lang="ru-RU" dirty="0" smtClean="0"/>
              <a:t> </a:t>
            </a:r>
            <a:r>
              <a:rPr lang="ru-RU" dirty="0" err="1" smtClean="0"/>
              <a:t>медичною</a:t>
            </a:r>
            <a:r>
              <a:rPr lang="ru-RU" dirty="0" smtClean="0"/>
              <a:t> сестрою (в </a:t>
            </a:r>
            <a:r>
              <a:rPr lang="ru-RU" dirty="0" err="1" smtClean="0"/>
              <a:t>парний</a:t>
            </a:r>
            <a:r>
              <a:rPr lang="ru-RU" dirty="0" smtClean="0"/>
              <a:t> </a:t>
            </a:r>
            <a:r>
              <a:rPr lang="ru-RU" dirty="0" err="1" smtClean="0"/>
              <a:t>рік</a:t>
            </a:r>
            <a:r>
              <a:rPr lang="ru-RU" dirty="0" smtClean="0"/>
              <a:t> - на правому, в </a:t>
            </a:r>
            <a:r>
              <a:rPr lang="ru-RU" dirty="0" err="1" smtClean="0"/>
              <a:t>непарний</a:t>
            </a:r>
            <a:r>
              <a:rPr lang="ru-RU" dirty="0" smtClean="0"/>
              <a:t> - на </a:t>
            </a:r>
            <a:r>
              <a:rPr lang="ru-RU" dirty="0" err="1" smtClean="0"/>
              <a:t>лівому</a:t>
            </a:r>
            <a:r>
              <a:rPr lang="ru-RU" dirty="0" smtClean="0"/>
              <a:t> </a:t>
            </a:r>
            <a:r>
              <a:rPr lang="ru-RU" dirty="0" err="1" smtClean="0"/>
              <a:t>передпліччі</a:t>
            </a:r>
            <a:r>
              <a:rPr lang="ru-RU" dirty="0" smtClean="0"/>
              <a:t>). </a:t>
            </a:r>
            <a:r>
              <a:rPr lang="ru-RU" dirty="0" err="1" smtClean="0"/>
              <a:t>Кінцева</a:t>
            </a:r>
            <a:r>
              <a:rPr lang="ru-RU" dirty="0" smtClean="0"/>
              <a:t> </a:t>
            </a:r>
            <a:r>
              <a:rPr lang="ru-RU" dirty="0" err="1" smtClean="0"/>
              <a:t>оцінка</a:t>
            </a:r>
            <a:r>
              <a:rPr lang="ru-RU" dirty="0" smtClean="0"/>
              <a:t> </a:t>
            </a:r>
            <a:r>
              <a:rPr lang="ru-RU" dirty="0" err="1" smtClean="0"/>
              <a:t>результатів</a:t>
            </a:r>
            <a:r>
              <a:rPr lang="ru-RU" dirty="0" smtClean="0"/>
              <a:t> </a:t>
            </a:r>
            <a:r>
              <a:rPr lang="ru-RU" dirty="0" err="1" smtClean="0"/>
              <a:t>здійснюється</a:t>
            </a:r>
            <a:r>
              <a:rPr lang="ru-RU" dirty="0" smtClean="0"/>
              <a:t> на 3-й день. 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4538879"/>
            <a:ext cx="2914650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309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 </a:t>
            </a:r>
            <a:r>
              <a:rPr lang="ru-RU" dirty="0" err="1"/>
              <a:t>призначенням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</a:t>
            </a:r>
            <a:r>
              <a:rPr lang="ru-RU" dirty="0" err="1"/>
              <a:t>всім</a:t>
            </a:r>
            <a:r>
              <a:rPr lang="ru-RU" dirty="0"/>
              <a:t> </a:t>
            </a:r>
            <a:r>
              <a:rPr lang="ru-RU" dirty="0" err="1"/>
              <a:t>хворим</a:t>
            </a:r>
            <a:r>
              <a:rPr lang="ru-RU" dirty="0"/>
              <a:t> з </a:t>
            </a:r>
            <a:r>
              <a:rPr lang="ru-RU" dirty="0" err="1"/>
              <a:t>підозрою</a:t>
            </a:r>
            <a:r>
              <a:rPr lang="ru-RU" dirty="0"/>
              <a:t> на </a:t>
            </a:r>
            <a:r>
              <a:rPr lang="ru-RU" dirty="0" err="1"/>
              <a:t>туберкульоз</a:t>
            </a:r>
            <a:r>
              <a:rPr lang="ru-RU" dirty="0"/>
              <a:t> </a:t>
            </a:r>
            <a:r>
              <a:rPr lang="ru-RU" dirty="0" err="1"/>
              <a:t>виконується</a:t>
            </a:r>
            <a:r>
              <a:rPr lang="ru-RU" dirty="0"/>
              <a:t> </a:t>
            </a:r>
            <a:r>
              <a:rPr lang="ru-RU" dirty="0" err="1"/>
              <a:t>рентгенобстеження</a:t>
            </a:r>
            <a:r>
              <a:rPr lang="ru-RU" dirty="0"/>
              <a:t> (</a:t>
            </a:r>
            <a:r>
              <a:rPr lang="ru-RU" dirty="0" err="1"/>
              <a:t>рентгенографія</a:t>
            </a:r>
            <a:r>
              <a:rPr lang="ru-RU" dirty="0"/>
              <a:t>)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2194504"/>
          </a:xfrm>
        </p:spPr>
        <p:txBody>
          <a:bodyPr>
            <a:normAutofit fontScale="90000"/>
          </a:bodyPr>
          <a:lstStyle/>
          <a:p>
            <a:r>
              <a:rPr lang="ru-RU" sz="1600" dirty="0" err="1"/>
              <a:t>Підліткам</a:t>
            </a:r>
            <a:r>
              <a:rPr lang="ru-RU" sz="1600" dirty="0"/>
              <a:t>, </a:t>
            </a:r>
            <a:r>
              <a:rPr lang="ru-RU" sz="1600" dirty="0" err="1"/>
              <a:t>крім</a:t>
            </a:r>
            <a:r>
              <a:rPr lang="ru-RU" sz="1600" dirty="0"/>
              <a:t> </a:t>
            </a:r>
            <a:r>
              <a:rPr lang="ru-RU" sz="1600" dirty="0" err="1"/>
              <a:t>проби</a:t>
            </a:r>
            <a:r>
              <a:rPr lang="ru-RU" sz="1600" dirty="0"/>
              <a:t> Манту, з 15 </a:t>
            </a:r>
            <a:r>
              <a:rPr lang="ru-RU" sz="1600" dirty="0" err="1"/>
              <a:t>років</a:t>
            </a:r>
            <a:r>
              <a:rPr lang="ru-RU" sz="1600" dirty="0"/>
              <a:t> з метою </a:t>
            </a:r>
            <a:r>
              <a:rPr lang="ru-RU" sz="1600" dirty="0" err="1"/>
              <a:t>раннього</a:t>
            </a:r>
            <a:r>
              <a:rPr lang="ru-RU" sz="1600" dirty="0"/>
              <a:t> </a:t>
            </a:r>
            <a:r>
              <a:rPr lang="ru-RU" sz="1600" dirty="0" err="1"/>
              <a:t>виявлення</a:t>
            </a:r>
            <a:r>
              <a:rPr lang="ru-RU" sz="1600" dirty="0"/>
              <a:t> </a:t>
            </a:r>
            <a:r>
              <a:rPr lang="ru-RU" sz="1600" dirty="0" err="1"/>
              <a:t>туберкульозу</a:t>
            </a:r>
            <a:r>
              <a:rPr lang="ru-RU" sz="1600" dirty="0"/>
              <a:t> проводиться </a:t>
            </a:r>
            <a:r>
              <a:rPr lang="ru-RU" sz="1600" dirty="0" err="1"/>
              <a:t>флюорографічне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грудної</a:t>
            </a:r>
            <a:r>
              <a:rPr lang="ru-RU" sz="1600" dirty="0"/>
              <a:t> </a:t>
            </a:r>
            <a:r>
              <a:rPr lang="ru-RU" sz="1600" dirty="0" err="1"/>
              <a:t>клітини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 err="1"/>
              <a:t>Якщо</a:t>
            </a:r>
            <a:r>
              <a:rPr lang="ru-RU" sz="1600" dirty="0"/>
              <a:t> </a:t>
            </a:r>
            <a:r>
              <a:rPr lang="ru-RU" sz="1600" dirty="0" err="1"/>
              <a:t>ви</a:t>
            </a:r>
            <a:r>
              <a:rPr lang="ru-RU" sz="1600" dirty="0"/>
              <a:t> </a:t>
            </a:r>
            <a:r>
              <a:rPr lang="ru-RU" sz="1600" dirty="0" err="1"/>
              <a:t>захворіли</a:t>
            </a:r>
            <a:r>
              <a:rPr lang="ru-RU" sz="1600" dirty="0"/>
              <a:t> і </a:t>
            </a:r>
            <a:r>
              <a:rPr lang="ru-RU" sz="1600" dirty="0" err="1"/>
              <a:t>маєте</a:t>
            </a:r>
            <a:r>
              <a:rPr lang="ru-RU" sz="1600" dirty="0"/>
              <a:t> </a:t>
            </a:r>
            <a:r>
              <a:rPr lang="ru-RU" sz="1600" dirty="0" err="1"/>
              <a:t>симптоми</a:t>
            </a:r>
            <a:r>
              <a:rPr lang="ru-RU" sz="1600" dirty="0"/>
              <a:t> </a:t>
            </a:r>
            <a:r>
              <a:rPr lang="ru-RU" sz="1600" dirty="0" err="1"/>
              <a:t>схожі</a:t>
            </a:r>
            <a:r>
              <a:rPr lang="ru-RU" sz="1600" dirty="0"/>
              <a:t> на </a:t>
            </a:r>
            <a:r>
              <a:rPr lang="ru-RU" sz="1600" dirty="0" err="1"/>
              <a:t>туберкульоз</a:t>
            </a:r>
            <a:r>
              <a:rPr lang="ru-RU" sz="1600" dirty="0"/>
              <a:t>, вам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негайно</a:t>
            </a:r>
            <a:r>
              <a:rPr lang="ru-RU" sz="1600" dirty="0"/>
              <a:t> </a:t>
            </a:r>
            <a:r>
              <a:rPr lang="ru-RU" sz="1600" dirty="0" err="1"/>
              <a:t>звернутися</a:t>
            </a:r>
            <a:r>
              <a:rPr lang="ru-RU" sz="1600" dirty="0"/>
              <a:t> до </a:t>
            </a:r>
            <a:r>
              <a:rPr lang="ru-RU" sz="1600" dirty="0" err="1"/>
              <a:t>лікаря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>При </a:t>
            </a:r>
            <a:r>
              <a:rPr lang="ru-RU" sz="1600" dirty="0" err="1"/>
              <a:t>наявності</a:t>
            </a:r>
            <a:r>
              <a:rPr lang="ru-RU" sz="1600" dirty="0"/>
              <a:t> кашлю з </a:t>
            </a:r>
            <a:r>
              <a:rPr lang="ru-RU" sz="1600" dirty="0" err="1"/>
              <a:t>відходженням</a:t>
            </a:r>
            <a:r>
              <a:rPr lang="ru-RU" sz="1600" dirty="0"/>
              <a:t> </a:t>
            </a:r>
            <a:r>
              <a:rPr lang="ru-RU" sz="1600" dirty="0" err="1"/>
              <a:t>харкотиння</a:t>
            </a:r>
            <a:r>
              <a:rPr lang="ru-RU" sz="1600" dirty="0"/>
              <a:t>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тричі</a:t>
            </a:r>
            <a:r>
              <a:rPr lang="ru-RU" sz="1600" dirty="0"/>
              <a:t> </a:t>
            </a:r>
            <a:r>
              <a:rPr lang="ru-RU" sz="1600" dirty="0" err="1"/>
              <a:t>здати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в </a:t>
            </a:r>
            <a:r>
              <a:rPr lang="ru-RU" sz="1600" dirty="0" err="1"/>
              <a:t>лікарні</a:t>
            </a:r>
            <a:r>
              <a:rPr lang="ru-RU" sz="1600" dirty="0"/>
              <a:t> за </a:t>
            </a:r>
            <a:r>
              <a:rPr lang="ru-RU" sz="1600" dirty="0" err="1"/>
              <a:t>місцем</a:t>
            </a:r>
            <a:r>
              <a:rPr lang="ru-RU" sz="1600" dirty="0"/>
              <a:t> </a:t>
            </a:r>
            <a:r>
              <a:rPr lang="ru-RU" sz="1600" dirty="0" err="1"/>
              <a:t>проживання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в </a:t>
            </a:r>
            <a:r>
              <a:rPr lang="ru-RU" sz="1600" dirty="0" err="1"/>
              <a:t>тубдиспансері</a:t>
            </a:r>
            <a:r>
              <a:rPr lang="ru-RU" sz="1600" dirty="0"/>
              <a:t> з метою </a:t>
            </a:r>
            <a:r>
              <a:rPr lang="ru-RU" sz="1600" dirty="0" err="1"/>
              <a:t>дослідження</a:t>
            </a:r>
            <a:r>
              <a:rPr lang="ru-RU" sz="1600" dirty="0"/>
              <a:t> на </a:t>
            </a:r>
            <a:r>
              <a:rPr lang="ru-RU" sz="1600" dirty="0" err="1"/>
              <a:t>наявність</a:t>
            </a:r>
            <a:r>
              <a:rPr lang="ru-RU" sz="1600" dirty="0"/>
              <a:t> </a:t>
            </a:r>
            <a:r>
              <a:rPr lang="ru-RU" sz="1600" dirty="0" err="1"/>
              <a:t>мікобактерій</a:t>
            </a:r>
            <a:r>
              <a:rPr lang="ru-RU" sz="1600" dirty="0"/>
              <a:t> </a:t>
            </a:r>
            <a:r>
              <a:rPr lang="ru-RU" sz="1600" dirty="0" err="1"/>
              <a:t>туберкульозу</a:t>
            </a:r>
            <a:r>
              <a:rPr lang="ru-RU" sz="1600" dirty="0"/>
              <a:t>. </a:t>
            </a:r>
            <a:r>
              <a:rPr lang="ru-RU" sz="1600" dirty="0" err="1"/>
              <a:t>Крім</a:t>
            </a:r>
            <a:r>
              <a:rPr lang="ru-RU" sz="1600" dirty="0"/>
              <a:t> того, </a:t>
            </a:r>
            <a:r>
              <a:rPr lang="ru-RU" sz="1600" dirty="0" err="1"/>
              <a:t>харкотиння</a:t>
            </a:r>
            <a:r>
              <a:rPr lang="ru-RU" sz="1600" dirty="0"/>
              <a:t> </a:t>
            </a:r>
            <a:r>
              <a:rPr lang="ru-RU" sz="1600" dirty="0" err="1"/>
              <a:t>обстежується</a:t>
            </a:r>
            <a:r>
              <a:rPr lang="ru-RU" sz="1600" dirty="0"/>
              <a:t> </a:t>
            </a:r>
            <a:r>
              <a:rPr lang="ru-RU" sz="1600" dirty="0" err="1"/>
              <a:t>всім</a:t>
            </a:r>
            <a:r>
              <a:rPr lang="ru-RU" sz="1600" dirty="0"/>
              <a:t> особам,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кашляють</a:t>
            </a:r>
            <a:r>
              <a:rPr lang="ru-RU" sz="1600" dirty="0"/>
              <a:t> три </a:t>
            </a:r>
            <a:r>
              <a:rPr lang="ru-RU" sz="1600" dirty="0" err="1"/>
              <a:t>тижні</a:t>
            </a:r>
            <a:r>
              <a:rPr lang="ru-RU" sz="1600" dirty="0"/>
              <a:t> і </a:t>
            </a:r>
            <a:r>
              <a:rPr lang="ru-RU" sz="1600" dirty="0" err="1"/>
              <a:t>більше</a:t>
            </a:r>
            <a:r>
              <a:rPr lang="ru-RU" sz="1600" dirty="0"/>
              <a:t>. </a:t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51043"/>
            <a:ext cx="2457202" cy="260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619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051638" y="5013176"/>
            <a:ext cx="5968446" cy="144016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4. Не </a:t>
            </a:r>
            <a:r>
              <a:rPr lang="ru-RU" dirty="0" err="1"/>
              <a:t>відмовлятися</a:t>
            </a:r>
            <a:r>
              <a:rPr lang="ru-RU" dirty="0"/>
              <a:t> в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щеплення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 (БЦЖ). </a:t>
            </a:r>
          </a:p>
          <a:p>
            <a:r>
              <a:rPr lang="ru-RU" dirty="0"/>
              <a:t>5. </a:t>
            </a:r>
            <a:r>
              <a:rPr lang="ru-RU" dirty="0" err="1"/>
              <a:t>Негайно</a:t>
            </a:r>
            <a:r>
              <a:rPr lang="ru-RU" dirty="0"/>
              <a:t> </a:t>
            </a:r>
            <a:r>
              <a:rPr lang="ru-RU" dirty="0" err="1"/>
              <a:t>звертатися</a:t>
            </a:r>
            <a:r>
              <a:rPr lang="ru-RU" dirty="0"/>
              <a:t> до </a:t>
            </a:r>
            <a:r>
              <a:rPr lang="ru-RU" dirty="0" err="1"/>
              <a:t>лікаря</a:t>
            </a:r>
            <a:r>
              <a:rPr lang="ru-RU" dirty="0"/>
              <a:t> при </a:t>
            </a:r>
            <a:r>
              <a:rPr lang="ru-RU" dirty="0" err="1"/>
              <a:t>виявленні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, </a:t>
            </a:r>
            <a:r>
              <a:rPr lang="ru-RU" dirty="0" err="1"/>
              <a:t>підозрілих</a:t>
            </a:r>
            <a:r>
              <a:rPr lang="ru-RU" dirty="0"/>
              <a:t> на </a:t>
            </a:r>
            <a:r>
              <a:rPr lang="ru-RU" dirty="0" err="1"/>
              <a:t>туберкульоз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у </a:t>
            </a:r>
            <a:r>
              <a:rPr lang="ru-RU" dirty="0" err="1"/>
              <a:t>випадку</a:t>
            </a:r>
            <a:r>
              <a:rPr lang="ru-RU" dirty="0"/>
              <a:t> контакту з </a:t>
            </a:r>
            <a:r>
              <a:rPr lang="ru-RU" dirty="0" err="1"/>
              <a:t>хворим</a:t>
            </a:r>
            <a:r>
              <a:rPr lang="ru-RU" dirty="0"/>
              <a:t> на </a:t>
            </a:r>
            <a:r>
              <a:rPr lang="ru-RU" dirty="0" err="1"/>
              <a:t>туберкульоз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txBody>
          <a:bodyPr>
            <a:normAutofit/>
          </a:bodyPr>
          <a:lstStyle/>
          <a:p>
            <a:r>
              <a:rPr lang="ru-RU" sz="1600" dirty="0"/>
              <a:t>ЯК МОЖНА ЗАПОБІГТИ ЗАХВОРЮВАННЮ НА ТУБЕРКУЛЬОЗ?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36712"/>
            <a:ext cx="59766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Як </a:t>
            </a:r>
            <a:r>
              <a:rPr lang="ru-RU" dirty="0" err="1" smtClean="0"/>
              <a:t>вберегтися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туберкульозу</a:t>
            </a:r>
            <a:r>
              <a:rPr lang="ru-RU" dirty="0" smtClean="0"/>
              <a:t>:</a:t>
            </a:r>
          </a:p>
          <a:p>
            <a:r>
              <a:rPr lang="ru-RU" dirty="0" smtClean="0"/>
              <a:t>1. </a:t>
            </a:r>
            <a:r>
              <a:rPr lang="ru-RU" dirty="0" err="1" smtClean="0"/>
              <a:t>Турбуватися</a:t>
            </a:r>
            <a:r>
              <a:rPr lang="ru-RU" dirty="0" smtClean="0"/>
              <a:t> про </a:t>
            </a:r>
            <a:r>
              <a:rPr lang="ru-RU" dirty="0" err="1" smtClean="0"/>
              <a:t>своє</a:t>
            </a:r>
            <a:r>
              <a:rPr lang="ru-RU" dirty="0" smtClean="0"/>
              <a:t> </a:t>
            </a:r>
            <a:r>
              <a:rPr lang="ru-RU" dirty="0" err="1" smtClean="0"/>
              <a:t>здоров'я</a:t>
            </a:r>
            <a:r>
              <a:rPr lang="ru-RU" dirty="0" smtClean="0"/>
              <a:t>: правильно </a:t>
            </a:r>
            <a:r>
              <a:rPr lang="ru-RU" dirty="0" err="1" smtClean="0"/>
              <a:t>харчуватися</a:t>
            </a:r>
            <a:r>
              <a:rPr lang="ru-RU" dirty="0" smtClean="0"/>
              <a:t>, </a:t>
            </a:r>
            <a:r>
              <a:rPr lang="ru-RU" dirty="0" err="1" smtClean="0"/>
              <a:t>займатися</a:t>
            </a:r>
            <a:r>
              <a:rPr lang="ru-RU" dirty="0" smtClean="0"/>
              <a:t> </a:t>
            </a:r>
            <a:r>
              <a:rPr lang="ru-RU" dirty="0" err="1" smtClean="0"/>
              <a:t>фізкультурою</a:t>
            </a:r>
            <a:r>
              <a:rPr lang="ru-RU" dirty="0" smtClean="0"/>
              <a:t>, спортом, </a:t>
            </a:r>
            <a:r>
              <a:rPr lang="ru-RU" dirty="0" err="1" smtClean="0"/>
              <a:t>закалюванням</a:t>
            </a:r>
            <a:r>
              <a:rPr lang="ru-RU" dirty="0" smtClean="0"/>
              <a:t>, </a:t>
            </a:r>
            <a:r>
              <a:rPr lang="ru-RU" dirty="0" err="1" smtClean="0"/>
              <a:t>дотримуватися</a:t>
            </a:r>
            <a:r>
              <a:rPr lang="ru-RU" dirty="0" smtClean="0"/>
              <a:t> </a:t>
            </a:r>
            <a:r>
              <a:rPr lang="ru-RU" dirty="0" err="1" smtClean="0"/>
              <a:t>особистої</a:t>
            </a:r>
            <a:r>
              <a:rPr lang="ru-RU" dirty="0" smtClean="0"/>
              <a:t> </a:t>
            </a:r>
            <a:r>
              <a:rPr lang="ru-RU" dirty="0" err="1" smtClean="0"/>
              <a:t>гігієни</a:t>
            </a:r>
            <a:r>
              <a:rPr lang="ru-RU" dirty="0" smtClean="0"/>
              <a:t>, </a:t>
            </a:r>
            <a:r>
              <a:rPr lang="ru-RU" dirty="0" err="1" smtClean="0"/>
              <a:t>бувати</a:t>
            </a:r>
            <a:r>
              <a:rPr lang="ru-RU" dirty="0" smtClean="0"/>
              <a:t> на </a:t>
            </a:r>
            <a:r>
              <a:rPr lang="ru-RU" dirty="0" err="1" smtClean="0"/>
              <a:t>свіжому</a:t>
            </a:r>
            <a:r>
              <a:rPr lang="ru-RU" dirty="0" smtClean="0"/>
              <a:t> </a:t>
            </a:r>
            <a:r>
              <a:rPr lang="ru-RU" dirty="0" err="1" smtClean="0"/>
              <a:t>повітрі</a:t>
            </a:r>
            <a:r>
              <a:rPr lang="ru-RU" dirty="0" smtClean="0"/>
              <a:t>, </a:t>
            </a:r>
            <a:r>
              <a:rPr lang="ru-RU" dirty="0" err="1" smtClean="0"/>
              <a:t>своєчасно</a:t>
            </a:r>
            <a:r>
              <a:rPr lang="ru-RU" dirty="0" smtClean="0"/>
              <a:t> </a:t>
            </a:r>
            <a:r>
              <a:rPr lang="ru-RU" dirty="0" err="1" smtClean="0"/>
              <a:t>звертатися</a:t>
            </a:r>
            <a:r>
              <a:rPr lang="ru-RU" dirty="0" smtClean="0"/>
              <a:t> до </a:t>
            </a:r>
            <a:r>
              <a:rPr lang="ru-RU" dirty="0" err="1" smtClean="0"/>
              <a:t>лікаря</a:t>
            </a:r>
            <a:r>
              <a:rPr lang="ru-RU" dirty="0" smtClean="0"/>
              <a:t> при </a:t>
            </a:r>
            <a:r>
              <a:rPr lang="ru-RU" dirty="0" err="1" smtClean="0"/>
              <a:t>появленні</a:t>
            </a:r>
            <a:r>
              <a:rPr lang="ru-RU" dirty="0" smtClean="0"/>
              <a:t> </a:t>
            </a:r>
            <a:r>
              <a:rPr lang="ru-RU" dirty="0" err="1" smtClean="0"/>
              <a:t>симптомів</a:t>
            </a:r>
            <a:r>
              <a:rPr lang="ru-RU" dirty="0" smtClean="0"/>
              <a:t> будь-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60407"/>
            <a:ext cx="1743075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2648965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Категорично </a:t>
            </a:r>
            <a:r>
              <a:rPr lang="ru-RU" dirty="0" err="1" smtClean="0"/>
              <a:t>уникати</a:t>
            </a:r>
            <a:r>
              <a:rPr lang="ru-RU" dirty="0" smtClean="0"/>
              <a:t> </a:t>
            </a:r>
            <a:r>
              <a:rPr lang="ru-RU" dirty="0" err="1" smtClean="0"/>
              <a:t>можливості</a:t>
            </a:r>
            <a:r>
              <a:rPr lang="ru-RU" dirty="0" smtClean="0"/>
              <a:t> </a:t>
            </a:r>
            <a:r>
              <a:rPr lang="ru-RU" dirty="0" err="1" smtClean="0"/>
              <a:t>залучення</a:t>
            </a:r>
            <a:r>
              <a:rPr lang="ru-RU" dirty="0" smtClean="0"/>
              <a:t> до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звичок</a:t>
            </a:r>
            <a:r>
              <a:rPr lang="ru-RU" dirty="0" smtClean="0"/>
              <a:t> (</a:t>
            </a:r>
            <a:r>
              <a:rPr lang="ru-RU" dirty="0" err="1" smtClean="0"/>
              <a:t>паління</a:t>
            </a:r>
            <a:r>
              <a:rPr lang="ru-RU" dirty="0" smtClean="0"/>
              <a:t>, </a:t>
            </a:r>
            <a:r>
              <a:rPr lang="ru-RU" dirty="0" err="1" smtClean="0"/>
              <a:t>вживання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вдихання</a:t>
            </a:r>
            <a:r>
              <a:rPr lang="ru-RU" dirty="0" smtClean="0"/>
              <a:t> </a:t>
            </a:r>
            <a:r>
              <a:rPr lang="ru-RU" dirty="0" err="1" smtClean="0"/>
              <a:t>токсичних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.)!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3789040"/>
            <a:ext cx="69683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</a:t>
            </a:r>
            <a:r>
              <a:rPr lang="ru-RU" dirty="0" err="1" smtClean="0"/>
              <a:t>Щорічно</a:t>
            </a:r>
            <a:r>
              <a:rPr lang="ru-RU" dirty="0" smtClean="0"/>
              <a:t> </a:t>
            </a:r>
            <a:r>
              <a:rPr lang="ru-RU" dirty="0" err="1" smtClean="0"/>
              <a:t>досліджуватися</a:t>
            </a:r>
            <a:r>
              <a:rPr lang="ru-RU" dirty="0" smtClean="0"/>
              <a:t> на </a:t>
            </a:r>
            <a:r>
              <a:rPr lang="ru-RU" dirty="0" err="1" smtClean="0"/>
              <a:t>туберкульоз</a:t>
            </a:r>
            <a:r>
              <a:rPr lang="ru-RU" dirty="0" smtClean="0"/>
              <a:t> шляхом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проби</a:t>
            </a:r>
            <a:r>
              <a:rPr lang="ru-RU" dirty="0" smtClean="0"/>
              <a:t> Манту (в </a:t>
            </a:r>
            <a:r>
              <a:rPr lang="ru-RU" dirty="0" err="1" smtClean="0"/>
              <a:t>школі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в </a:t>
            </a:r>
            <a:r>
              <a:rPr lang="ru-RU" dirty="0" err="1" smtClean="0"/>
              <a:t>поліклініці</a:t>
            </a:r>
            <a:r>
              <a:rPr lang="ru-RU" dirty="0" smtClean="0"/>
              <a:t> за </a:t>
            </a:r>
            <a:r>
              <a:rPr lang="ru-RU" dirty="0" err="1" smtClean="0"/>
              <a:t>місцем</a:t>
            </a:r>
            <a:r>
              <a:rPr lang="ru-RU" dirty="0" smtClean="0"/>
              <a:t> </a:t>
            </a:r>
            <a:r>
              <a:rPr lang="ru-RU" dirty="0" err="1" smtClean="0"/>
              <a:t>проживання</a:t>
            </a:r>
            <a:r>
              <a:rPr lang="ru-RU" dirty="0" smtClean="0"/>
              <a:t>). </a:t>
            </a:r>
            <a:r>
              <a:rPr lang="ru-RU" dirty="0" err="1" smtClean="0"/>
              <a:t>Підліткам</a:t>
            </a:r>
            <a:r>
              <a:rPr lang="ru-RU" dirty="0" smtClean="0"/>
              <a:t> </a:t>
            </a:r>
            <a:r>
              <a:rPr lang="ru-RU" dirty="0" err="1" smtClean="0"/>
              <a:t>додатково</a:t>
            </a:r>
            <a:r>
              <a:rPr lang="ru-RU" dirty="0" smtClean="0"/>
              <a:t> проводиться </a:t>
            </a:r>
            <a:r>
              <a:rPr lang="ru-RU" dirty="0" err="1" smtClean="0"/>
              <a:t>флюорографічне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endParaRPr lang="ru-RU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5535"/>
            <a:ext cx="1475656" cy="195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8823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564949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звертатися</a:t>
            </a:r>
            <a:r>
              <a:rPr lang="ru-RU" dirty="0"/>
              <a:t> до </a:t>
            </a:r>
            <a:r>
              <a:rPr lang="ru-RU" dirty="0" err="1"/>
              <a:t>лікаря</a:t>
            </a:r>
            <a:r>
              <a:rPr lang="ru-RU" dirty="0"/>
              <a:t> -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фтизіатра</a:t>
            </a:r>
            <a:r>
              <a:rPr lang="ru-RU" dirty="0"/>
              <a:t>: </a:t>
            </a:r>
          </a:p>
          <a:p>
            <a:r>
              <a:rPr lang="ru-RU" dirty="0"/>
              <a:t>1. При </a:t>
            </a:r>
            <a:r>
              <a:rPr lang="ru-RU" dirty="0" err="1"/>
              <a:t>виявленні</a:t>
            </a:r>
            <a:r>
              <a:rPr lang="ru-RU" dirty="0"/>
              <a:t> </a:t>
            </a:r>
            <a:r>
              <a:rPr lang="ru-RU" dirty="0" err="1"/>
              <a:t>вперше</a:t>
            </a:r>
            <a:r>
              <a:rPr lang="ru-RU" dirty="0"/>
              <a:t> у </a:t>
            </a:r>
            <a:r>
              <a:rPr lang="ru-RU" dirty="0" err="1"/>
              <a:t>житті</a:t>
            </a:r>
            <a:r>
              <a:rPr lang="ru-RU" dirty="0"/>
              <a:t> </a:t>
            </a:r>
            <a:r>
              <a:rPr lang="ru-RU" dirty="0" err="1"/>
              <a:t>позитивної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на пробу Манту (</a:t>
            </a:r>
            <a:r>
              <a:rPr lang="ru-RU" dirty="0" err="1"/>
              <a:t>ущільнення</a:t>
            </a:r>
            <a:r>
              <a:rPr lang="ru-RU" dirty="0"/>
              <a:t>) на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. </a:t>
            </a:r>
          </a:p>
          <a:p>
            <a:r>
              <a:rPr lang="ru-RU" dirty="0"/>
              <a:t>2.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 Манту при </a:t>
            </a:r>
            <a:r>
              <a:rPr lang="ru-RU" dirty="0" err="1"/>
              <a:t>щорічному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проведенні</a:t>
            </a:r>
            <a:r>
              <a:rPr lang="ru-RU" dirty="0"/>
              <a:t>. </a:t>
            </a:r>
          </a:p>
          <a:p>
            <a:r>
              <a:rPr lang="ru-RU" dirty="0"/>
              <a:t>3. У </a:t>
            </a:r>
            <a:r>
              <a:rPr lang="ru-RU" dirty="0" err="1"/>
              <a:t>випадку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на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 Манту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ущільнення</a:t>
            </a:r>
            <a:r>
              <a:rPr lang="ru-RU" dirty="0"/>
              <a:t> (папула) великих </a:t>
            </a:r>
            <a:r>
              <a:rPr lang="ru-RU" dirty="0" err="1"/>
              <a:t>розмірів</a:t>
            </a:r>
            <a:r>
              <a:rPr lang="ru-RU" dirty="0"/>
              <a:t> (17 мм і </a:t>
            </a:r>
            <a:r>
              <a:rPr lang="ru-RU" dirty="0" err="1"/>
              <a:t>більше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пузирьок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ранка (язва). </a:t>
            </a:r>
          </a:p>
          <a:p>
            <a:r>
              <a:rPr lang="ru-RU" dirty="0"/>
              <a:t>4. </a:t>
            </a:r>
            <a:r>
              <a:rPr lang="ru-RU" dirty="0" err="1"/>
              <a:t>Якщо</a:t>
            </a:r>
            <a:r>
              <a:rPr lang="ru-RU" dirty="0"/>
              <a:t> Ви </a:t>
            </a:r>
            <a:r>
              <a:rPr lang="ru-RU" dirty="0" err="1"/>
              <a:t>зустрілися</a:t>
            </a:r>
            <a:r>
              <a:rPr lang="ru-RU" dirty="0"/>
              <a:t> з </a:t>
            </a:r>
            <a:r>
              <a:rPr lang="ru-RU" dirty="0" err="1"/>
              <a:t>хворим</a:t>
            </a:r>
            <a:r>
              <a:rPr lang="ru-RU" dirty="0"/>
              <a:t> на </a:t>
            </a:r>
            <a:r>
              <a:rPr lang="ru-RU" dirty="0" err="1"/>
              <a:t>туберкульоз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хворими</a:t>
            </a:r>
            <a:r>
              <a:rPr lang="ru-RU" dirty="0"/>
              <a:t> на </a:t>
            </a:r>
            <a:r>
              <a:rPr lang="ru-RU" dirty="0" err="1"/>
              <a:t>туберкульоз</a:t>
            </a:r>
            <a:r>
              <a:rPr lang="ru-RU" dirty="0"/>
              <a:t> </a:t>
            </a:r>
            <a:r>
              <a:rPr lang="ru-RU" dirty="0" err="1"/>
              <a:t>тваринами</a:t>
            </a:r>
            <a:r>
              <a:rPr lang="ru-RU" dirty="0"/>
              <a:t>. </a:t>
            </a:r>
          </a:p>
          <a:p>
            <a:r>
              <a:rPr lang="ru-RU" dirty="0"/>
              <a:t>5. </a:t>
            </a:r>
            <a:r>
              <a:rPr lang="ru-RU" dirty="0" err="1"/>
              <a:t>Якщо</a:t>
            </a:r>
            <a:r>
              <a:rPr lang="ru-RU" dirty="0"/>
              <a:t> у Вас </a:t>
            </a:r>
            <a:r>
              <a:rPr lang="ru-RU" dirty="0" err="1"/>
              <a:t>маються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r>
              <a:rPr lang="ru-RU" dirty="0"/>
              <a:t>. </a:t>
            </a:r>
          </a:p>
          <a:p>
            <a:r>
              <a:rPr lang="ru-RU" dirty="0"/>
              <a:t>6. В тому </a:t>
            </a:r>
            <a:r>
              <a:rPr lang="ru-RU" dirty="0" err="1"/>
              <a:t>випадку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мається</a:t>
            </a:r>
            <a:r>
              <a:rPr lang="ru-RU" dirty="0"/>
              <a:t> </a:t>
            </a:r>
            <a:r>
              <a:rPr lang="ru-RU" dirty="0" err="1"/>
              <a:t>довготривале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яке не </a:t>
            </a:r>
            <a:r>
              <a:rPr lang="ru-RU" dirty="0" err="1"/>
              <a:t>піддається</a:t>
            </a:r>
            <a:r>
              <a:rPr lang="ru-RU" dirty="0"/>
              <a:t> </a:t>
            </a:r>
            <a:r>
              <a:rPr lang="ru-RU" dirty="0" err="1"/>
              <a:t>звичайному</a:t>
            </a:r>
            <a:r>
              <a:rPr lang="ru-RU" dirty="0"/>
              <a:t> </a:t>
            </a:r>
            <a:r>
              <a:rPr lang="ru-RU" dirty="0" err="1"/>
              <a:t>лікуванню</a:t>
            </a:r>
            <a:r>
              <a:rPr lang="ru-RU" dirty="0"/>
              <a:t>. </a:t>
            </a:r>
          </a:p>
          <a:p>
            <a:r>
              <a:rPr lang="ru-RU" dirty="0" err="1"/>
              <a:t>Направлення</a:t>
            </a:r>
            <a:r>
              <a:rPr lang="ru-RU" dirty="0"/>
              <a:t> до </a:t>
            </a:r>
            <a:r>
              <a:rPr lang="ru-RU" dirty="0" err="1"/>
              <a:t>фтизіатра</a:t>
            </a:r>
            <a:r>
              <a:rPr lang="ru-RU" dirty="0"/>
              <a:t> і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 </a:t>
            </a:r>
            <a:r>
              <a:rPr lang="ru-RU" dirty="0" err="1"/>
              <a:t>видає</a:t>
            </a:r>
            <a:r>
              <a:rPr lang="ru-RU" dirty="0"/>
              <a:t>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dirty="0" err="1"/>
              <a:t>дитячої</a:t>
            </a:r>
            <a:r>
              <a:rPr lang="ru-RU" dirty="0"/>
              <a:t> </a:t>
            </a:r>
            <a:r>
              <a:rPr lang="ru-RU" dirty="0" err="1"/>
              <a:t>поліклініки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шкільний</a:t>
            </a:r>
            <a:r>
              <a:rPr lang="ru-RU" dirty="0"/>
              <a:t> </a:t>
            </a:r>
            <a:r>
              <a:rPr lang="ru-RU" dirty="0" err="1"/>
              <a:t>лікар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644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60648"/>
            <a:ext cx="7408333" cy="453650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У </a:t>
            </a:r>
            <a:r>
              <a:rPr lang="ru-RU" dirty="0" err="1"/>
              <a:t>випадку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дільничний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шкільний</a:t>
            </a:r>
            <a:r>
              <a:rPr lang="ru-RU" dirty="0"/>
              <a:t> </a:t>
            </a:r>
            <a:r>
              <a:rPr lang="ru-RU" dirty="0" err="1"/>
              <a:t>лікар</a:t>
            </a:r>
            <a:r>
              <a:rPr lang="ru-RU" dirty="0"/>
              <a:t> направив Вас до </a:t>
            </a:r>
            <a:r>
              <a:rPr lang="ru-RU" dirty="0" err="1"/>
              <a:t>лікаря</a:t>
            </a:r>
            <a:r>
              <a:rPr lang="ru-RU" dirty="0"/>
              <a:t> - </a:t>
            </a:r>
            <a:r>
              <a:rPr lang="ru-RU" dirty="0" err="1"/>
              <a:t>фтизіатра</a:t>
            </a:r>
            <a:r>
              <a:rPr lang="ru-RU" dirty="0"/>
              <a:t>, не </a:t>
            </a:r>
            <a:r>
              <a:rPr lang="ru-RU" dirty="0" err="1"/>
              <a:t>відкладайте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відвідування</a:t>
            </a:r>
            <a:r>
              <a:rPr lang="ru-RU" dirty="0"/>
              <a:t>. Процедура </a:t>
            </a:r>
            <a:r>
              <a:rPr lang="ru-RU" dirty="0" err="1"/>
              <a:t>первинного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, як правило, не складна. Вона не доставить Вам </a:t>
            </a:r>
            <a:r>
              <a:rPr lang="ru-RU" dirty="0" err="1"/>
              <a:t>неприємних</a:t>
            </a:r>
            <a:r>
              <a:rPr lang="ru-RU" dirty="0"/>
              <a:t> </a:t>
            </a:r>
            <a:r>
              <a:rPr lang="ru-RU" dirty="0" err="1"/>
              <a:t>почуттів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необхідних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лікар-фтизіатр</a:t>
            </a:r>
            <a:r>
              <a:rPr lang="ru-RU" dirty="0"/>
              <a:t> </a:t>
            </a:r>
            <a:r>
              <a:rPr lang="ru-RU" dirty="0" err="1"/>
              <a:t>обстежує</a:t>
            </a:r>
            <a:r>
              <a:rPr lang="ru-RU" dirty="0"/>
              <a:t> Вас і буде </a:t>
            </a:r>
            <a:r>
              <a:rPr lang="ru-RU" dirty="0" err="1"/>
              <a:t>наглядати</a:t>
            </a:r>
            <a:r>
              <a:rPr lang="ru-RU" dirty="0"/>
              <a:t> за Вами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місяців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підтвердиться</a:t>
            </a:r>
            <a:r>
              <a:rPr lang="ru-RU" dirty="0"/>
              <a:t> факт </a:t>
            </a:r>
            <a:r>
              <a:rPr lang="ru-RU" dirty="0" err="1"/>
              <a:t>потрапляння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збудника</a:t>
            </a:r>
            <a:r>
              <a:rPr lang="ru-RU" dirty="0"/>
              <a:t> і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вірогідність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,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dirty="0" err="1"/>
              <a:t>призначає</a:t>
            </a:r>
            <a:r>
              <a:rPr lang="ru-RU" dirty="0"/>
              <a:t> </a:t>
            </a:r>
            <a:r>
              <a:rPr lang="ru-RU" dirty="0" err="1"/>
              <a:t>профілактичне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, яке дозволить </a:t>
            </a:r>
            <a:r>
              <a:rPr lang="ru-RU" dirty="0" err="1"/>
              <a:t>уникнути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Бувайте</a:t>
            </a:r>
            <a:r>
              <a:rPr lang="ru-RU" dirty="0"/>
              <a:t> </a:t>
            </a:r>
            <a:r>
              <a:rPr lang="ru-RU" dirty="0" err="1"/>
              <a:t>здорові</a:t>
            </a:r>
            <a:r>
              <a:rPr lang="ru-RU" dirty="0"/>
              <a:t> та не </a:t>
            </a:r>
            <a:r>
              <a:rPr lang="ru-RU" dirty="0" err="1"/>
              <a:t>хворійте</a:t>
            </a:r>
            <a:r>
              <a:rPr lang="ru-RU" dirty="0"/>
              <a:t>!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21088"/>
            <a:ext cx="2599417" cy="2059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27</TotalTime>
  <Words>1571</Words>
  <Application>Microsoft Office PowerPoint</Application>
  <PresentationFormat>Экран (4:3)</PresentationFormat>
  <Paragraphs>80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Волна</vt:lpstr>
      <vt:lpstr>Бережи своє здоров'я </vt:lpstr>
      <vt:lpstr>  Туберкульоз займає особливе місце серед соціальних і медичних проблем людства.  Туберкульоз не ліквідований в жодній країні світу. Починаючи з 90-х років ХХ сторіччя помітно зросла розповсюдженість туберкульозу у всьому світі, в тому числі і на Україні. Третина населення Земної кулі інфікована туберкульозною паличкою.  </vt:lpstr>
      <vt:lpstr>Небезпека сучасної епідемії полягає в тому, що можливо зараження збудником туберкульозу, який стійкий до протитуберкульозних препаратів, і сполучення туберкульозу з ВІЛ-інфекцією (СНІДом). Туберкульоз - це інфекційне захворювання, що викликається специфічними збудниками (мікобактеріями) і характеризується переважним ураженням легень, але можливе ураження і всіх інших органів людини. </vt:lpstr>
      <vt:lpstr>У 1882 році німецький вчений Роберт Кох виявив збудник туберкульозу - туберкульозну бацилу, яку було названо паличкою Коха (сьогодні - мікобактерія туберкульозу). </vt:lpstr>
      <vt:lpstr>МІКОБАКТЕРІЇ ТУБЕРКУЛЬОЗУ ТА ЇХ ВЛАСТИВОСТІ </vt:lpstr>
      <vt:lpstr>ДЖЕРЕЛА ІНФЕКЦІЇ  </vt:lpstr>
      <vt:lpstr>ДЖЕРЕЛА ІНФЕКЦІЇ </vt:lpstr>
      <vt:lpstr>Особам, які доглядають велику рогату худобу насамперед потрібно знати про те, що у хворої на туберкульоз корови вим’я тверде, не болюче, горбкувате, а потім припухає і болить, молока стає обмаль, воно водянисте, з домішками ваткоподібних, сироподібних пластівців та гною, іноді з домішками крові.  </vt:lpstr>
      <vt:lpstr>ШЛЯХИ ПОШИРЕННЯ ЗБУДНИКА ТУБЕРКУЛЬОЗУ  </vt:lpstr>
      <vt:lpstr>Харчовий шлях зараження через забруднення мікобактеріями харчових продуктів та контактний не дуже часті. Особливо небезпечним є хворий на туберкульоз, який мешкає у скупчених колективах.  Необхідно пам'ятати про те, що хворий на активний туберкульоз несе загрозу для всіх оточуючих щодо зараження цією недугою, і дуже важливо при будь-яких ознаках туберкульозу звертатися до лікаря і вимагати цього у своїх оточуючих</vt:lpstr>
      <vt:lpstr>ХТО НАЙБІЛЬШ УРАЗЛИВИЙ ДО ТУБЕРКУЛЬОЗУ  </vt:lpstr>
      <vt:lpstr>2. Діти та підлітки, що страждають хронічними рецидивуючими захворюваннями, які понижають захисні можливості організму: часті простудні захворювання, хвороби носоглотки, легенів, цукровий діабет та ін.  </vt:lpstr>
      <vt:lpstr>ЯК ПРОЯВЛЯЄТЬСЯ ЗАХВОРЮВАННЯ? </vt:lpstr>
      <vt:lpstr>Презентация PowerPoint</vt:lpstr>
      <vt:lpstr>ЯК ВЧАСНО ВИЯВИТИ ТУБЕРКУЛЬОЗ? </vt:lpstr>
      <vt:lpstr>Підліткам, крім проби Манту, з 15 років з метою раннього виявлення туберкульозу проводиться флюорографічне дослідження органів грудної клітини. Якщо ви захворіли і маєте симптоми схожі на туберкульоз, вам необхідно негайно звернутися до лікаря. При наявності кашлю з відходженням харкотиння необхідно тричі здати його в лікарні за місцем проживання або в тубдиспансері з метою дослідження на наявність мікобактерій туберкульозу. Крім того, харкотиння обстежується всім особам, які кашляють три тижні і більше.  </vt:lpstr>
      <vt:lpstr>ЯК МОЖНА ЗАПОБІГТИ ЗАХВОРЮВАННЮ НА ТУБЕРКУЛЬОЗ? </vt:lpstr>
      <vt:lpstr>Презентация PowerPoint</vt:lpstr>
      <vt:lpstr>Презентация PowerPoint</vt:lpstr>
    </vt:vector>
  </TitlesOfParts>
  <Company>UralSOFT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Бережи своє здоров'я</dc:title>
  <dc:creator>Пользователь</dc:creator>
  <cp:lastModifiedBy>Пользователь</cp:lastModifiedBy>
  <cp:revision>3</cp:revision>
  <dcterms:created xsi:type="dcterms:W3CDTF">2016-03-15T06:04:36Z</dcterms:created>
  <dcterms:modified xsi:type="dcterms:W3CDTF">2016-03-15T06:31:56Z</dcterms:modified>
</cp:coreProperties>
</file>