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асилий" initials="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7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4FD3B-E56B-42EB-A806-2959D5DDC32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CAF83-6EAC-4290-89DA-C3B00D37A1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erramia.ru/photo/chudo-prirody-galapagosskie-ostrova/" TargetMode="External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Ленивец,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99792" cy="2060848"/>
          </a:xfrm>
          <a:prstGeom prst="rect">
            <a:avLst/>
          </a:prstGeom>
          <a:noFill/>
        </p:spPr>
      </p:pic>
      <p:pic>
        <p:nvPicPr>
          <p:cNvPr id="1028" name="Picture 4" descr="Коала,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45835" y="0"/>
            <a:ext cx="3098165" cy="2060848"/>
          </a:xfrm>
          <a:prstGeom prst="rect">
            <a:avLst/>
          </a:prstGeom>
          <a:noFill/>
        </p:spPr>
      </p:pic>
      <p:pic>
        <p:nvPicPr>
          <p:cNvPr id="1030" name="Picture 6" descr="Фото шимпанз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60848"/>
            <a:ext cx="2811303" cy="1872208"/>
          </a:xfrm>
          <a:prstGeom prst="rect">
            <a:avLst/>
          </a:prstGeom>
          <a:noFill/>
        </p:spPr>
      </p:pic>
      <p:pic>
        <p:nvPicPr>
          <p:cNvPr id="1032" name="Picture 8" descr="Амурский тигр, фот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5" y="1988840"/>
            <a:ext cx="3275855" cy="2180252"/>
          </a:xfrm>
          <a:prstGeom prst="rect">
            <a:avLst/>
          </a:prstGeom>
          <a:noFill/>
        </p:spPr>
      </p:pic>
      <p:pic>
        <p:nvPicPr>
          <p:cNvPr id="1034" name="Picture 10" descr="Фото африканских слонов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99792" y="0"/>
            <a:ext cx="3384376" cy="2041250"/>
          </a:xfrm>
          <a:prstGeom prst="rect">
            <a:avLst/>
          </a:prstGeom>
          <a:noFill/>
        </p:spPr>
      </p:pic>
      <p:pic>
        <p:nvPicPr>
          <p:cNvPr id="1036" name="Picture 12" descr="Галапагосский морской лев, фото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1844824"/>
            <a:ext cx="3168352" cy="2112236"/>
          </a:xfrm>
          <a:prstGeom prst="rect">
            <a:avLst/>
          </a:prstGeom>
          <a:noFill/>
        </p:spPr>
      </p:pic>
      <p:pic>
        <p:nvPicPr>
          <p:cNvPr id="1038" name="Picture 14" descr="Галапагосская черепаха, фото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" y="4941168"/>
            <a:ext cx="2970637" cy="1916831"/>
          </a:xfrm>
          <a:prstGeom prst="rect">
            <a:avLst/>
          </a:prstGeom>
          <a:noFill/>
        </p:spPr>
      </p:pic>
      <p:pic>
        <p:nvPicPr>
          <p:cNvPr id="1040" name="Picture 16" descr="Гепард, фото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3968" y="4941168"/>
            <a:ext cx="2897836" cy="1916832"/>
          </a:xfrm>
          <a:prstGeom prst="rect">
            <a:avLst/>
          </a:prstGeom>
          <a:noFill/>
        </p:spPr>
      </p:pic>
      <p:pic>
        <p:nvPicPr>
          <p:cNvPr id="1042" name="Picture 18" descr="Фото гориллы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32240" y="4149081"/>
            <a:ext cx="2411760" cy="2708920"/>
          </a:xfrm>
          <a:prstGeom prst="rect">
            <a:avLst/>
          </a:prstGeom>
          <a:noFill/>
        </p:spPr>
      </p:pic>
      <p:pic>
        <p:nvPicPr>
          <p:cNvPr id="1044" name="Picture 20" descr="Зебра Греви, фото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flipH="1">
            <a:off x="0" y="3429000"/>
            <a:ext cx="2771800" cy="1845901"/>
          </a:xfrm>
          <a:prstGeom prst="rect">
            <a:avLst/>
          </a:prstGeom>
          <a:noFill/>
        </p:spPr>
      </p:pic>
      <p:pic>
        <p:nvPicPr>
          <p:cNvPr id="1046" name="Picture 22" descr="Бегемот, фото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67744" y="5201816"/>
            <a:ext cx="2498898" cy="1656184"/>
          </a:xfrm>
          <a:prstGeom prst="rect">
            <a:avLst/>
          </a:prstGeom>
          <a:noFill/>
        </p:spPr>
      </p:pic>
      <p:pic>
        <p:nvPicPr>
          <p:cNvPr id="1048" name="Picture 24" descr="Королевская кобра, фото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07704" y="3645024"/>
            <a:ext cx="2753442" cy="1728192"/>
          </a:xfrm>
          <a:prstGeom prst="rect">
            <a:avLst/>
          </a:prstGeom>
          <a:noFill/>
        </p:spPr>
      </p:pic>
      <p:pic>
        <p:nvPicPr>
          <p:cNvPr id="1050" name="Picture 26" descr="Фото льва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44008" y="3573016"/>
            <a:ext cx="2595048" cy="172819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Фото орангута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86437" cy="1988840"/>
          </a:xfrm>
          <a:prstGeom prst="rect">
            <a:avLst/>
          </a:prstGeom>
          <a:noFill/>
        </p:spPr>
      </p:pic>
      <p:pic>
        <p:nvPicPr>
          <p:cNvPr id="20484" name="Picture 4" descr="Носорог,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0"/>
            <a:ext cx="3024336" cy="2257816"/>
          </a:xfrm>
          <a:prstGeom prst="rect">
            <a:avLst/>
          </a:prstGeom>
          <a:noFill/>
        </p:spPr>
      </p:pic>
      <p:pic>
        <p:nvPicPr>
          <p:cNvPr id="20486" name="Picture 6" descr="Комодский варан, 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44824"/>
            <a:ext cx="3203848" cy="1929262"/>
          </a:xfrm>
          <a:prstGeom prst="rect">
            <a:avLst/>
          </a:prstGeom>
          <a:noFill/>
        </p:spPr>
      </p:pic>
      <p:pic>
        <p:nvPicPr>
          <p:cNvPr id="20488" name="Picture 8" descr="Панда, фот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12401" y="0"/>
            <a:ext cx="3231599" cy="2132856"/>
          </a:xfrm>
          <a:prstGeom prst="rect">
            <a:avLst/>
          </a:prstGeom>
          <a:noFill/>
        </p:spPr>
      </p:pic>
      <p:pic>
        <p:nvPicPr>
          <p:cNvPr id="20490" name="Picture 10" descr="Магеллановы пингвины, фото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1916832"/>
            <a:ext cx="2919430" cy="1944216"/>
          </a:xfrm>
          <a:prstGeom prst="rect">
            <a:avLst/>
          </a:prstGeom>
          <a:noFill/>
        </p:spPr>
      </p:pic>
      <p:pic>
        <p:nvPicPr>
          <p:cNvPr id="20492" name="Picture 12" descr="Белый медведь, фото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1772816"/>
            <a:ext cx="3059832" cy="2035335"/>
          </a:xfrm>
          <a:prstGeom prst="rect">
            <a:avLst/>
          </a:prstGeom>
          <a:noFill/>
        </p:spPr>
      </p:pic>
      <p:pic>
        <p:nvPicPr>
          <p:cNvPr id="20494" name="Picture 14" descr="Фото жирафа Ротшильда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797152"/>
            <a:ext cx="2881307" cy="2060849"/>
          </a:xfrm>
          <a:prstGeom prst="rect">
            <a:avLst/>
          </a:prstGeom>
          <a:noFill/>
        </p:spPr>
      </p:pic>
      <p:pic>
        <p:nvPicPr>
          <p:cNvPr id="20496" name="Picture 16" descr="Лемур Сифака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5856" y="3429000"/>
            <a:ext cx="3168352" cy="2103247"/>
          </a:xfrm>
          <a:prstGeom prst="rect">
            <a:avLst/>
          </a:prstGeom>
          <a:noFill/>
        </p:spPr>
      </p:pic>
      <p:pic>
        <p:nvPicPr>
          <p:cNvPr id="20498" name="Picture 18" descr="Фото горбатого кита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0824" y="3068960"/>
            <a:ext cx="2703176" cy="1800200"/>
          </a:xfrm>
          <a:prstGeom prst="rect">
            <a:avLst/>
          </a:prstGeom>
          <a:noFill/>
        </p:spPr>
      </p:pic>
      <p:pic>
        <p:nvPicPr>
          <p:cNvPr id="20500" name="Picture 20" descr="Фото гиеновидной собаки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96136" y="4869160"/>
            <a:ext cx="3347864" cy="1988840"/>
          </a:xfrm>
          <a:prstGeom prst="rect">
            <a:avLst/>
          </a:prstGeom>
          <a:noFill/>
        </p:spPr>
      </p:pic>
      <p:pic>
        <p:nvPicPr>
          <p:cNvPr id="20502" name="Picture 22" descr="Гризли, фото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3212976"/>
            <a:ext cx="3275856" cy="2088232"/>
          </a:xfrm>
          <a:prstGeom prst="rect">
            <a:avLst/>
          </a:prstGeom>
          <a:noFill/>
        </p:spPr>
      </p:pic>
      <p:pic>
        <p:nvPicPr>
          <p:cNvPr id="20504" name="Picture 24" descr="Китовая акула, фото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43808" y="4797152"/>
            <a:ext cx="2952328" cy="20608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468560" y="6669360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 немного расскажу про Ленивца!)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268760"/>
            <a:ext cx="56886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12. Ленивец ошейниковый</a:t>
            </a:r>
          </a:p>
          <a:p>
            <a:r>
              <a:rPr lang="ru-RU" dirty="0">
                <a:solidFill>
                  <a:srgbClr val="FFFF00"/>
                </a:solidFill>
              </a:rPr>
              <a:t>Статус: </a:t>
            </a:r>
            <a:r>
              <a:rPr lang="ru-RU" b="1" i="1" dirty="0">
                <a:solidFill>
                  <a:srgbClr val="FFFF00"/>
                </a:solidFill>
              </a:rPr>
              <a:t>уязвимый.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Угрозы: Как обитатели тропиков, ленивцы несомненно страдают от неконтролируемой вырубки лесов. Кроме того, на них охотятся ради мяса. К счастью, в последнее время эта практика идет на спад.</a:t>
            </a:r>
          </a:p>
          <a:p>
            <a:r>
              <a:rPr lang="ru-RU" dirty="0">
                <a:solidFill>
                  <a:srgbClr val="FFFF00"/>
                </a:solidFill>
              </a:rPr>
              <a:t>Когда-то ленивцы водились даже в Северной Америке. Теперь они обитают только в Центральной и Южной Америке, в основном на Бразильском плоскогорье и в </a:t>
            </a:r>
            <a:r>
              <a:rPr lang="ru-RU" dirty="0" err="1">
                <a:solidFill>
                  <a:srgbClr val="FFFF00"/>
                </a:solidFill>
              </a:rPr>
              <a:t>Патагонии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ransition spd="slow">
    <p:wipe dir="d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Немного про Коалу!)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/>
              <a:t>1. Коала</a:t>
            </a:r>
          </a:p>
          <a:p>
            <a:r>
              <a:rPr lang="ru-RU" dirty="0"/>
              <a:t>Статус:</a:t>
            </a:r>
            <a:r>
              <a:rPr lang="ru-RU" b="1" i="1" dirty="0"/>
              <a:t> уязвимый</a:t>
            </a:r>
            <a:r>
              <a:rPr lang="ru-RU" dirty="0"/>
              <a:t>.</a:t>
            </a:r>
          </a:p>
          <a:p>
            <a:r>
              <a:rPr lang="ru-RU" dirty="0"/>
              <a:t>Угрозы: По оценкам австралийского фонда </a:t>
            </a:r>
            <a:r>
              <a:rPr lang="ru-RU" dirty="0" err="1"/>
              <a:t>Koala</a:t>
            </a:r>
            <a:r>
              <a:rPr lang="ru-RU" dirty="0"/>
              <a:t> (данные 2008 года) в дикой природе осталось около 100 000 коал.</a:t>
            </a:r>
          </a:p>
          <a:p>
            <a:r>
              <a:rPr lang="ru-RU" dirty="0"/>
              <a:t>На коалу велась активная охота вплоть до начала XX века, когда они оказались на грани исчезновения. Миллионы шкурок зверька были проданы в Европе и Соединенных Штатах.</a:t>
            </a:r>
          </a:p>
          <a:p>
            <a:r>
              <a:rPr lang="ru-RU" dirty="0"/>
              <a:t>Широкомасштабное уничтожение коал происходило в </a:t>
            </a:r>
            <a:r>
              <a:rPr lang="ru-RU" dirty="0" err="1"/>
              <a:t>Квинсленде</a:t>
            </a:r>
            <a:r>
              <a:rPr lang="ru-RU" dirty="0"/>
              <a:t> </a:t>
            </a:r>
            <a:r>
              <a:rPr lang="ru-RU" dirty="0" err="1"/>
              <a:t>в</a:t>
            </a:r>
            <a:r>
              <a:rPr lang="ru-RU" dirty="0"/>
              <a:t> 1915, 1917 и 1919 годах, тогда с помощью оружия, ядов и петель было убито более одного миллиона животных. Эта бойня вызвала широкий общественный резонанс и стала, вероятно, первой экологической проблемой, сплотившей австралийцев. Однако, несмотря на растущее движение по защите местных видов, нищета и голод, возникшие в результате засух 1926 -1928 годов, привели к очередному массовому убийству. В течение одного месяца после открытия охотничьего сезона в августе 1927 года было уничтожено 600 000 коал.</a:t>
            </a:r>
          </a:p>
          <a:p>
            <a:r>
              <a:rPr lang="ru-RU" dirty="0"/>
              <a:t>Сегодня основными угрозами выживанию вида являются: последствия урбанизации, деградация мест обитания, вырубка кормового растения коал – эвкалипта, дорожно-транспортные происшествия, нападения собак. В последние годы некоторые колонии коал сильно пострадали от инфекционных заболеваний, особенно от </a:t>
            </a:r>
            <a:r>
              <a:rPr lang="ru-RU" dirty="0" err="1"/>
              <a:t>хламидиоза</a:t>
            </a:r>
            <a:r>
              <a:rPr lang="ru-RU" dirty="0"/>
              <a:t>. </a:t>
            </a:r>
            <a:r>
              <a:rPr lang="ru-RU" dirty="0" err="1"/>
              <a:t>Хламидиоз</a:t>
            </a:r>
            <a:r>
              <a:rPr lang="ru-RU" dirty="0"/>
              <a:t> коал отличается от человеческой формы, он может привести к слепоте и бесплодию. Обследования показали, что по крайней мере 50% особей инфицированы </a:t>
            </a:r>
            <a:r>
              <a:rPr lang="ru-RU" dirty="0" err="1"/>
              <a:t>хламидиями</a:t>
            </a:r>
            <a:r>
              <a:rPr lang="ru-RU" dirty="0"/>
              <a:t> и </a:t>
            </a:r>
            <a:r>
              <a:rPr lang="ru-RU" dirty="0" err="1"/>
              <a:t>ретровирусом</a:t>
            </a:r>
            <a:r>
              <a:rPr lang="ru-RU" dirty="0"/>
              <a:t>, ослабляющим иммунитет животных.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Немного про </a:t>
            </a:r>
            <a:r>
              <a:rPr lang="ru-RU" dirty="0" err="1" smtClean="0">
                <a:solidFill>
                  <a:srgbClr val="00B050"/>
                </a:solidFill>
              </a:rPr>
              <a:t>Орангутан</a:t>
            </a:r>
            <a:r>
              <a:rPr lang="ru-RU" dirty="0" smtClean="0">
                <a:solidFill>
                  <a:srgbClr val="00B050"/>
                </a:solidFill>
              </a:rPr>
              <a:t>!)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14. </a:t>
            </a:r>
            <a:r>
              <a:rPr lang="ru-RU" b="1" dirty="0" err="1"/>
              <a:t>Орангутан</a:t>
            </a:r>
            <a:endParaRPr lang="ru-RU" b="1" dirty="0"/>
          </a:p>
          <a:p>
            <a:r>
              <a:rPr lang="ru-RU" dirty="0"/>
              <a:t>Статус:</a:t>
            </a:r>
            <a:r>
              <a:rPr lang="ru-RU" b="1" dirty="0"/>
              <a:t> </a:t>
            </a:r>
            <a:r>
              <a:rPr lang="ru-RU" b="1" i="1" dirty="0"/>
              <a:t>находится под критической угрозой исчезновения (</a:t>
            </a:r>
            <a:r>
              <a:rPr lang="ru-RU" b="1" i="1" dirty="0" err="1"/>
              <a:t>суматранский</a:t>
            </a:r>
            <a:r>
              <a:rPr lang="ru-RU" b="1" i="1" dirty="0"/>
              <a:t> </a:t>
            </a:r>
            <a:r>
              <a:rPr lang="ru-RU" b="1" i="1" dirty="0" err="1"/>
              <a:t>орангутан</a:t>
            </a:r>
            <a:r>
              <a:rPr lang="ru-RU" b="1" i="1" dirty="0"/>
              <a:t>), находится под угрозой исчезновения (</a:t>
            </a:r>
            <a:r>
              <a:rPr lang="ru-RU" b="1" i="1" dirty="0" err="1"/>
              <a:t>борнейский</a:t>
            </a:r>
            <a:r>
              <a:rPr lang="ru-RU" b="1" i="1" dirty="0"/>
              <a:t> </a:t>
            </a:r>
            <a:r>
              <a:rPr lang="ru-RU" b="1" i="1" dirty="0" err="1"/>
              <a:t>орангутан</a:t>
            </a:r>
            <a:r>
              <a:rPr lang="ru-RU" b="1" i="1" dirty="0"/>
              <a:t>).</a:t>
            </a:r>
            <a:endParaRPr lang="ru-RU" dirty="0"/>
          </a:p>
          <a:p>
            <a:r>
              <a:rPr lang="ru-RU" dirty="0"/>
              <a:t>Угрозы: Потеря среды обитания из-за чрезмерной рубки лесов и ее преобразования для ведения сельского хозяйства и строительства дорог – основные проблемы, являющиеся критическими для обоих видов </a:t>
            </a:r>
            <a:r>
              <a:rPr lang="ru-RU" dirty="0" err="1"/>
              <a:t>орангутанов</a:t>
            </a:r>
            <a:r>
              <a:rPr lang="ru-RU" dirty="0"/>
              <a:t>. В настоящее время, несмотря на создание национальных парков, леса продолжают вырубать нелегально. Кроме того, серьезную опасность представляет браконьерский отлов детенышей с целью их дальнейшей продажи.</a:t>
            </a:r>
          </a:p>
          <a:p>
            <a:r>
              <a:rPr lang="ru-RU" dirty="0"/>
              <a:t>За последние 75 лет количество населяющих Суматру </a:t>
            </a:r>
            <a:r>
              <a:rPr lang="ru-RU" dirty="0" err="1"/>
              <a:t>орангутанов</a:t>
            </a:r>
            <a:r>
              <a:rPr lang="ru-RU" dirty="0"/>
              <a:t> снизилось более чем на 80% и продолжает неумолимо сокращаться. На Борнео в течение последних 60 лет численность популяции снизилась более чем на 50%.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edge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Про Панду большую!)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17. Большая панда</a:t>
            </a:r>
          </a:p>
          <a:p>
            <a:r>
              <a:rPr lang="ru-RU" dirty="0"/>
              <a:t>Статус: </a:t>
            </a:r>
            <a:r>
              <a:rPr lang="ru-RU" b="1" i="1" dirty="0"/>
              <a:t>находящийся под угрозой исчезновения.</a:t>
            </a:r>
            <a:endParaRPr lang="ru-RU" dirty="0"/>
          </a:p>
          <a:p>
            <a:r>
              <a:rPr lang="ru-RU" dirty="0"/>
              <a:t>Угрозы: Большую панду в настоящее время можно встретить лишь на некоторых горных хребтах в центральном Китае, в основном в провинции Сычуань и в меньшем количестве в провинциях </a:t>
            </a:r>
            <a:r>
              <a:rPr lang="ru-RU" dirty="0" err="1"/>
              <a:t>Шэньси</a:t>
            </a:r>
            <a:r>
              <a:rPr lang="ru-RU" dirty="0"/>
              <a:t> и </a:t>
            </a:r>
            <a:r>
              <a:rPr lang="ru-RU" dirty="0" err="1"/>
              <a:t>Ганьсу</a:t>
            </a:r>
            <a:r>
              <a:rPr lang="ru-RU" dirty="0"/>
              <a:t>. В результате хозяйственной деятельности человека и вырубки лесов, большие панды были вытеснены из низменных областей, где они когда-то обитали.</a:t>
            </a:r>
          </a:p>
          <a:p>
            <a:r>
              <a:rPr lang="ru-RU" dirty="0"/>
              <a:t>С древних времен большая панда была объектом браконьерства не только для местных жителей, охотящихся на них ради мягкой шкуры, но и для иностранцев. В 1869 году животное было ввезено на Запад, где оно стало любимцем публики и воспринималось как плюшевая игрушка. Во многом это мнение сложилось по причине вегетарианского характера питания панд (основу их рациона составляет бамбук).</a:t>
            </a:r>
          </a:p>
          <a:p>
            <a:r>
              <a:rPr lang="ru-RU" dirty="0"/>
              <a:t>Популяция большой панды ежегодно неумолимо сокращается, что связано во многом с крайне низким уровнем рождаемости как в дикой природе, так и при содержании в неволе. По оценкам ученых, в настоящее время на Земле осталось около 1 600 особей.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r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Немного про </a:t>
            </a:r>
            <a:r>
              <a:rPr lang="ru-RU" dirty="0" err="1" smtClean="0">
                <a:solidFill>
                  <a:srgbClr val="00B0F0"/>
                </a:solidFill>
              </a:rPr>
              <a:t>Сифака</a:t>
            </a:r>
            <a:r>
              <a:rPr lang="ru-RU" dirty="0" smtClean="0">
                <a:solidFill>
                  <a:srgbClr val="00B0F0"/>
                </a:solidFill>
              </a:rPr>
              <a:t>!)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21. </a:t>
            </a:r>
            <a:r>
              <a:rPr lang="ru-RU" b="1" dirty="0" err="1"/>
              <a:t>Сифака</a:t>
            </a:r>
            <a:endParaRPr lang="ru-RU" b="1" dirty="0"/>
          </a:p>
          <a:p>
            <a:r>
              <a:rPr lang="ru-RU" dirty="0"/>
              <a:t>Статус: </a:t>
            </a:r>
            <a:r>
              <a:rPr lang="ru-RU" b="1" i="1" dirty="0"/>
              <a:t>находится под угрозой исчезновения.</a:t>
            </a:r>
            <a:endParaRPr lang="ru-RU" dirty="0"/>
          </a:p>
          <a:p>
            <a:r>
              <a:rPr lang="ru-RU" dirty="0"/>
              <a:t>Угрозы: </a:t>
            </a:r>
            <a:r>
              <a:rPr lang="ru-RU" dirty="0" err="1"/>
              <a:t>Сифаки</a:t>
            </a:r>
            <a:r>
              <a:rPr lang="ru-RU" dirty="0"/>
              <a:t> – это род лемуров, представителей семейства </a:t>
            </a:r>
            <a:r>
              <a:rPr lang="ru-RU" dirty="0" err="1"/>
              <a:t>индриевых</a:t>
            </a:r>
            <a:r>
              <a:rPr lang="ru-RU" dirty="0"/>
              <a:t>. Насчитывается несколько видов </a:t>
            </a:r>
            <a:r>
              <a:rPr lang="ru-RU" dirty="0" err="1"/>
              <a:t>сифак</a:t>
            </a:r>
            <a:r>
              <a:rPr lang="ru-RU" dirty="0"/>
              <a:t>: </a:t>
            </a:r>
            <a:r>
              <a:rPr lang="ru-RU" dirty="0" err="1"/>
              <a:t>сифака</a:t>
            </a:r>
            <a:r>
              <a:rPr lang="ru-RU" dirty="0"/>
              <a:t> </a:t>
            </a:r>
            <a:r>
              <a:rPr lang="ru-RU" dirty="0" err="1"/>
              <a:t>Верро</a:t>
            </a:r>
            <a:r>
              <a:rPr lang="ru-RU" dirty="0"/>
              <a:t>, Ореховый </a:t>
            </a:r>
            <a:r>
              <a:rPr lang="ru-RU" dirty="0" err="1"/>
              <a:t>сифака</a:t>
            </a:r>
            <a:r>
              <a:rPr lang="ru-RU" dirty="0"/>
              <a:t>, Коронованный </a:t>
            </a:r>
            <a:r>
              <a:rPr lang="ru-RU" dirty="0" err="1"/>
              <a:t>сифака</a:t>
            </a:r>
            <a:r>
              <a:rPr lang="ru-RU" dirty="0"/>
              <a:t>, Золотой коронованный </a:t>
            </a:r>
            <a:r>
              <a:rPr lang="ru-RU" dirty="0" err="1"/>
              <a:t>сифака</a:t>
            </a:r>
            <a:r>
              <a:rPr lang="ru-RU" dirty="0"/>
              <a:t>, </a:t>
            </a:r>
            <a:r>
              <a:rPr lang="ru-RU" dirty="0" err="1"/>
              <a:t>сифаки</a:t>
            </a:r>
            <a:r>
              <a:rPr lang="ru-RU" dirty="0"/>
              <a:t> Силки и </a:t>
            </a:r>
            <a:r>
              <a:rPr lang="ru-RU" dirty="0" err="1"/>
              <a:t>Перье</a:t>
            </a:r>
            <a:r>
              <a:rPr lang="ru-RU" dirty="0"/>
              <a:t>. Все они обитают только на острове Мадагаскар.</a:t>
            </a:r>
          </a:p>
          <a:p>
            <a:r>
              <a:rPr lang="ru-RU" dirty="0"/>
              <a:t>Потеря среды обитания в связи с активной вырубкой и выжиганием лесов в регионе и продолжающаяся охота на лемуров – основные угрозы существованию этого удивительного животного.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ll dir="u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Про зебру </a:t>
            </a:r>
            <a:r>
              <a:rPr lang="ru-RU" dirty="0" err="1" smtClean="0"/>
              <a:t>Греви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/>
              <a:t>9. Зебра </a:t>
            </a:r>
            <a:r>
              <a:rPr lang="ru-RU" b="1" dirty="0" err="1"/>
              <a:t>Греви</a:t>
            </a:r>
            <a:endParaRPr lang="ru-RU" b="1" dirty="0"/>
          </a:p>
          <a:p>
            <a:r>
              <a:rPr lang="ru-RU" dirty="0"/>
              <a:t> Статус: </a:t>
            </a:r>
            <a:r>
              <a:rPr lang="ru-RU" b="1" i="1" dirty="0"/>
              <a:t>находящийся под угрозой исчезновения</a:t>
            </a:r>
            <a:r>
              <a:rPr lang="ru-RU" dirty="0"/>
              <a:t>.</a:t>
            </a:r>
          </a:p>
          <a:p>
            <a:r>
              <a:rPr lang="ru-RU" dirty="0"/>
              <a:t>Угрозы: В прошлом зебра </a:t>
            </a:r>
            <a:r>
              <a:rPr lang="ru-RU" dirty="0" err="1"/>
              <a:t>Греви</a:t>
            </a:r>
            <a:r>
              <a:rPr lang="ru-RU" dirty="0"/>
              <a:t> или пустынная зебра была распространена от Египта до Северной Африки, где была истреблена еще в античные времена. Предполагается, что именно ее древние естествоведы называли «тигровая лошадь».</a:t>
            </a:r>
          </a:p>
          <a:p>
            <a:r>
              <a:rPr lang="ru-RU" dirty="0"/>
              <a:t>Численность зебр </a:t>
            </a:r>
            <a:r>
              <a:rPr lang="ru-RU" dirty="0" err="1"/>
              <a:t>Греви</a:t>
            </a:r>
            <a:r>
              <a:rPr lang="ru-RU" dirty="0"/>
              <a:t> в 1970-х годах составляла около 15 000, к началу же 21 века осталось лишь 3 500 особей, что на 75% меньше. На сегодняшний день считается, что количество живущих в дикой природе зебр </a:t>
            </a:r>
            <a:r>
              <a:rPr lang="ru-RU" dirty="0" err="1"/>
              <a:t>Греви</a:t>
            </a:r>
            <a:r>
              <a:rPr lang="ru-RU" dirty="0"/>
              <a:t> составляет не более 2 500. В неволе содержат около 600 зебр.</a:t>
            </a:r>
          </a:p>
          <a:p>
            <a:r>
              <a:rPr lang="ru-RU" dirty="0"/>
              <a:t>В течение столетий на зебру </a:t>
            </a:r>
            <a:r>
              <a:rPr lang="ru-RU" dirty="0" err="1"/>
              <a:t>Греви</a:t>
            </a:r>
            <a:r>
              <a:rPr lang="ru-RU" dirty="0"/>
              <a:t> велась беспощадная охота, с целью заполучить красивую шкуру, ставшую излюбленным украшением интерьера. Кроме того, зебру уничтожали, считая ее нежелательным конкурентом домашнего скота на пастбищах. Совсем недавно выяснилось, что зебры </a:t>
            </a:r>
            <a:r>
              <a:rPr lang="ru-RU" dirty="0" err="1"/>
              <a:t>Греви</a:t>
            </a:r>
            <a:r>
              <a:rPr lang="ru-RU" dirty="0"/>
              <a:t> питаются особо жесткими видами трав, которые не могут быть переварены крупным рогатым скотом.</a:t>
            </a:r>
          </a:p>
          <a:p>
            <a:r>
              <a:rPr lang="ru-RU" dirty="0"/>
              <a:t>В настоящее время в Сомали и Эфиопии зебра </a:t>
            </a:r>
            <a:r>
              <a:rPr lang="ru-RU" dirty="0" err="1"/>
              <a:t>Греви</a:t>
            </a:r>
            <a:r>
              <a:rPr lang="ru-RU" dirty="0"/>
              <a:t> почти полностью истреблена, лишь в Кении удалось осуществить действенные меры по сохранению вида.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ll dir="lu"/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 западную Гориллу!)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8. Западная горилла</a:t>
            </a:r>
          </a:p>
          <a:p>
            <a:r>
              <a:rPr lang="ru-RU" dirty="0"/>
              <a:t>Статус: </a:t>
            </a:r>
            <a:r>
              <a:rPr lang="ru-RU" b="1" i="1" dirty="0"/>
              <a:t>находится под критической угрозой исчезновения.</a:t>
            </a:r>
            <a:endParaRPr lang="ru-RU" dirty="0"/>
          </a:p>
          <a:p>
            <a:r>
              <a:rPr lang="ru-RU" dirty="0"/>
              <a:t>Угрозы: Еще в 2007 году западные гориллы были внесены в Красную Книгу исчезающих видов.</a:t>
            </a:r>
          </a:p>
          <a:p>
            <a:r>
              <a:rPr lang="ru-RU" dirty="0"/>
              <a:t>Браконьерство, коммерческие лесозаготовки и изменение климата – все это нарушает экологический баланс среды обитания и ведет к постепенному исчезновению популяции западных горилл.</a:t>
            </a:r>
          </a:p>
          <a:p>
            <a:r>
              <a:rPr lang="ru-RU" dirty="0"/>
              <a:t>Но, возможно, самой большой угрозой существованию горилл сегодня является вирус </a:t>
            </a:r>
            <a:r>
              <a:rPr lang="ru-RU" dirty="0" err="1"/>
              <a:t>Эбола</a:t>
            </a:r>
            <a:r>
              <a:rPr lang="ru-RU" dirty="0"/>
              <a:t>, выкашивающий особей этого вида, в том числе, и на охраняемых территориях. С 1992 по 2011 год, в течение 20 лет, численность западных горилл сократилась на 45%. В настоящее время вирус </a:t>
            </a:r>
            <a:r>
              <a:rPr lang="ru-RU" dirty="0" err="1"/>
              <a:t>Эбола</a:t>
            </a:r>
            <a:r>
              <a:rPr lang="ru-RU" dirty="0"/>
              <a:t> может истощить популяцию западных горилл до критической точки, когда восстановление станет невозможным.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diamond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 </a:t>
            </a:r>
            <a:r>
              <a:rPr lang="ru-RU" dirty="0" err="1" smtClean="0"/>
              <a:t>Галапагосского</a:t>
            </a:r>
            <a:r>
              <a:rPr lang="ru-RU" dirty="0" smtClean="0"/>
              <a:t> морского льва!)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5. </a:t>
            </a:r>
            <a:r>
              <a:rPr lang="ru-RU" b="1" dirty="0" err="1"/>
              <a:t>Галапагосский</a:t>
            </a:r>
            <a:r>
              <a:rPr lang="ru-RU" b="1" dirty="0"/>
              <a:t> морской лев</a:t>
            </a:r>
          </a:p>
          <a:p>
            <a:r>
              <a:rPr lang="ru-RU" dirty="0"/>
              <a:t>Статус: </a:t>
            </a:r>
            <a:r>
              <a:rPr lang="ru-RU" b="1" i="1" dirty="0"/>
              <a:t>находящийся под угрозой исчезновения</a:t>
            </a:r>
            <a:r>
              <a:rPr lang="ru-RU" dirty="0"/>
              <a:t>.</a:t>
            </a:r>
          </a:p>
          <a:p>
            <a:r>
              <a:rPr lang="ru-RU" dirty="0"/>
              <a:t>Угрозы: </a:t>
            </a:r>
            <a:r>
              <a:rPr lang="ru-RU" dirty="0" err="1"/>
              <a:t>Галапагосский</a:t>
            </a:r>
            <a:r>
              <a:rPr lang="ru-RU" dirty="0"/>
              <a:t> морской лев – один из видов морских львов, обитающих исключительно на </a:t>
            </a:r>
            <a:r>
              <a:rPr lang="ru-RU" b="1" u="sng" dirty="0" err="1">
                <a:hlinkClick r:id="rId3" tooltip="Галапагосские острова"/>
              </a:rPr>
              <a:t>Галапагосских</a:t>
            </a:r>
            <a:r>
              <a:rPr lang="ru-RU" b="1" u="sng" dirty="0">
                <a:hlinkClick r:id="rId3" tooltip="Галапагосские острова"/>
              </a:rPr>
              <a:t> островах</a:t>
            </a:r>
            <a:r>
              <a:rPr lang="ru-RU" dirty="0"/>
              <a:t> и, чуть в меньшем количестве, на </a:t>
            </a:r>
            <a:r>
              <a:rPr lang="ru-RU" dirty="0" err="1"/>
              <a:t>Исла-де-Ла-Плата</a:t>
            </a:r>
            <a:r>
              <a:rPr lang="ru-RU" dirty="0"/>
              <a:t> (Эквадор).</a:t>
            </a:r>
          </a:p>
          <a:p>
            <a:r>
              <a:rPr lang="ru-RU" dirty="0"/>
              <a:t>Численность популяции в 1978 году составляла около 40 000, в настоящее время количество особей сократилось на 50%.</a:t>
            </a:r>
          </a:p>
          <a:p>
            <a:r>
              <a:rPr lang="ru-RU" dirty="0"/>
              <a:t>Основные угрозы – тенденция к падежу и прекращению воспроизводства во время Эль-Ниньо (колебание температуры поверхностного слоя воды в экваториальной части Тихого океана, имеющее заметное влияние на климат), нападение хищников, возможность заражения инфекционными заболеваниями от диких собак.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plit orient="vert" dir="in"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 Африканского слона!)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/>
              <a:t>4. Африканский слон</a:t>
            </a:r>
          </a:p>
          <a:p>
            <a:r>
              <a:rPr lang="ru-RU" dirty="0"/>
              <a:t>Статус: </a:t>
            </a:r>
            <a:r>
              <a:rPr lang="ru-RU" b="1" i="1" dirty="0"/>
              <a:t>находящийся под угрозой исчезновения.</a:t>
            </a:r>
            <a:endParaRPr lang="ru-RU" dirty="0"/>
          </a:p>
          <a:p>
            <a:r>
              <a:rPr lang="ru-RU" dirty="0"/>
              <a:t>Угрозы: В XX веке численность африканских слонов сокращалась в геометрической прогрессии. Браконьерская добыча слоновой кости приобрела чудовищный размах. Так, в течение 10 лет, предшествовавших международному запрету на торговлю слоновой костью (1990 год), численность африканских слонов упала в два раза. Еще в 1970 году насчитывалось 400 000 особей, но уже к 2006 году их осталось лишь 10 000.</a:t>
            </a:r>
          </a:p>
          <a:p>
            <a:r>
              <a:rPr lang="ru-RU" dirty="0"/>
              <a:t>Кения стала одной из стран, где африканские слоны были практически уничтожены. В период между 1973 и 1989 годами количество слонов здесь снизилось на 85%. В Бурунди, Гамбии, Мавритании и Свазиленде слоны исчезли совсем.</a:t>
            </a:r>
          </a:p>
          <a:p>
            <a:r>
              <a:rPr lang="ru-RU" dirty="0"/>
              <a:t>В настоящее время африканский слон формально имеет правительственную защиту, а в некоторых областях, в последнее время, наблюдается прирост численности в среднем на 4%. Однако браконьерство по-прежнему процветает. Известно, что в 2012 году наблюдался большой всплеск нелегальной добычи слоновой кости.</a:t>
            </a:r>
          </a:p>
        </p:txBody>
      </p:sp>
    </p:spTree>
  </p:cSld>
  <p:clrMapOvr>
    <a:masterClrMapping/>
  </p:clrMapOvr>
  <p:transition spd="slow">
    <p:wheel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 Амурского тигра!)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/>
              <a:t>3. Амурский тигр</a:t>
            </a:r>
          </a:p>
          <a:p>
            <a:r>
              <a:rPr lang="ru-RU" dirty="0"/>
              <a:t>Статус: </a:t>
            </a:r>
            <a:r>
              <a:rPr lang="ru-RU" b="1" i="1" dirty="0"/>
              <a:t>находящийся под угрозой исчезновения.</a:t>
            </a:r>
            <a:endParaRPr lang="ru-RU" dirty="0"/>
          </a:p>
          <a:p>
            <a:r>
              <a:rPr lang="ru-RU" dirty="0"/>
              <a:t>Угрозы: В 30-х годах XX века численность амурских тигров составляла не более 50 особей, а по некоторым данным – не более 20-30. Планомерные действия по сохранению вида к 1980-м годам принесли свои плоды, число животных возросло до 200.</a:t>
            </a:r>
          </a:p>
          <a:p>
            <a:r>
              <a:rPr lang="ru-RU" dirty="0"/>
              <a:t>Основной угрозой существованию больших кошек всегда было браконьерство. Кость тигра на китайском черном рынке ценится на вес золота, шкура тигра — желанный трофей.</a:t>
            </a:r>
          </a:p>
          <a:p>
            <a:r>
              <a:rPr lang="ru-RU" dirty="0"/>
              <a:t>В конце 1980-х годов спрос на кость тигра резко возрастает, хорошо организованные банды браконьеров в это время сильно подкосили поголовье тигров. Только к 1993 году были возобновлены программы по сохранению амурского тигра, и уже в 1996 году их число приблизилось к 430.</a:t>
            </a:r>
          </a:p>
          <a:p>
            <a:r>
              <a:rPr lang="ru-RU" dirty="0"/>
              <a:t>Сегодня количество обитающих в дикой природе тигров оценивается в 431 – 529 особей.</a:t>
            </a:r>
          </a:p>
          <a:p>
            <a:r>
              <a:rPr lang="ru-RU" dirty="0"/>
              <a:t>Серьезной угрозой для тигров стали также крупномасштабные незаконные рубки и лесные пожары, лишающие их привычных мест обитания.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mb dir="vert"/>
    <p:sndAc>
      <p:stSnd>
        <p:snd r:embed="rId2" name="hammer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 Шимпанзе!)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2. Шимпанзе</a:t>
            </a:r>
          </a:p>
          <a:p>
            <a:r>
              <a:rPr lang="ru-RU" dirty="0"/>
              <a:t>Статус: </a:t>
            </a:r>
            <a:r>
              <a:rPr lang="ru-RU" b="1" i="1" dirty="0"/>
              <a:t>находящийся под угрозой исчезновения</a:t>
            </a:r>
            <a:r>
              <a:rPr lang="ru-RU" dirty="0"/>
              <a:t>.</a:t>
            </a:r>
          </a:p>
          <a:p>
            <a:r>
              <a:rPr lang="ru-RU" dirty="0"/>
              <a:t>Угрозы: В последние 20-30 лет наблюдается быстрое сокращение популяции шимпанзе, прогнозы на будущее не утешительны.</a:t>
            </a:r>
          </a:p>
          <a:p>
            <a:r>
              <a:rPr lang="ru-RU" dirty="0"/>
              <a:t>Снижение численности шимпанзе связано с разрушением и деградацией их среды обитания (подсечно-огневое земледелие, масштабные лесозаготовки), браконьерством ради добычи мяса и нелегальной торговли детенышами. В последнее время большой угрозой популяции шимпанзе стали инфекционные болезни. Дело в том, что шимпанзе восприимчивы к человеческим заболеваниям, и, в связи с ростом контактов между ними и людьми, происходит увеличение количества случаев заражения.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hecker dir="vert"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267744" y="2132856"/>
          <a:ext cx="4251471" cy="1296144"/>
        </p:xfrm>
        <a:graphic>
          <a:graphicData uri="http://schemas.openxmlformats.org/presentationml/2006/ole">
            <p:oleObj spid="_x0000_s21506" name="Объект упаковщика для оболочки" showAsIcon="1" r:id="rId3" imgW="2249280" imgH="685080" progId="Package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g10.proshkolu.ru/content/media/pic/std/4000000/3891000/3890767-4dae7a00062280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0"/>
            <a:ext cx="925252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107</Words>
  <Application>Microsoft Office PowerPoint</Application>
  <PresentationFormat>Экран (4:3)</PresentationFormat>
  <Paragraphs>66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Пакет</vt:lpstr>
      <vt:lpstr>Слайд 1</vt:lpstr>
      <vt:lpstr>Слайд 2</vt:lpstr>
      <vt:lpstr>Я немного расскажу про Ленивца!)</vt:lpstr>
      <vt:lpstr>Немного про Коалу!)</vt:lpstr>
      <vt:lpstr>Немного про Орангутан!)</vt:lpstr>
      <vt:lpstr>Про Панду большую!)</vt:lpstr>
      <vt:lpstr>Немного про Сифака!)</vt:lpstr>
      <vt:lpstr>Про зебру Греви)</vt:lpstr>
      <vt:lpstr>Про западную Гориллу!)</vt:lpstr>
      <vt:lpstr>Про Галапагосского морского льва!)</vt:lpstr>
      <vt:lpstr>Про Африканского слона!)</vt:lpstr>
      <vt:lpstr>Про Амурского тигра!)</vt:lpstr>
      <vt:lpstr>Про Шимпанзе!)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Василий</dc:creator>
  <cp:lastModifiedBy>Василий</cp:lastModifiedBy>
  <cp:revision>10</cp:revision>
  <dcterms:created xsi:type="dcterms:W3CDTF">2015-11-17T17:22:24Z</dcterms:created>
  <dcterms:modified xsi:type="dcterms:W3CDTF">2015-11-17T20:16:09Z</dcterms:modified>
</cp:coreProperties>
</file>