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74" r:id="rId2"/>
    <p:sldId id="291" r:id="rId3"/>
    <p:sldId id="258" r:id="rId4"/>
    <p:sldId id="275" r:id="rId5"/>
    <p:sldId id="260" r:id="rId6"/>
    <p:sldId id="276" r:id="rId7"/>
    <p:sldId id="270" r:id="rId8"/>
    <p:sldId id="278" r:id="rId9"/>
    <p:sldId id="277" r:id="rId10"/>
    <p:sldId id="271" r:id="rId11"/>
    <p:sldId id="280" r:id="rId12"/>
    <p:sldId id="265" r:id="rId13"/>
    <p:sldId id="281" r:id="rId14"/>
    <p:sldId id="272" r:id="rId15"/>
    <p:sldId id="296" r:id="rId16"/>
    <p:sldId id="292" r:id="rId17"/>
    <p:sldId id="295" r:id="rId18"/>
    <p:sldId id="283" r:id="rId19"/>
    <p:sldId id="282" r:id="rId20"/>
    <p:sldId id="300" r:id="rId21"/>
    <p:sldId id="285" r:id="rId22"/>
    <p:sldId id="284" r:id="rId23"/>
    <p:sldId id="287" r:id="rId24"/>
    <p:sldId id="286" r:id="rId25"/>
    <p:sldId id="298" r:id="rId26"/>
    <p:sldId id="294" r:id="rId27"/>
    <p:sldId id="297" r:id="rId28"/>
    <p:sldId id="267" r:id="rId29"/>
    <p:sldId id="289" r:id="rId30"/>
    <p:sldId id="299" r:id="rId31"/>
    <p:sldId id="301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7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"/>
            <a:ext cx="8458200" cy="1988839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/>
              <a:t>Використання здоров</a:t>
            </a:r>
            <a:r>
              <a:rPr lang="en-US" sz="3600" dirty="0" smtClean="0"/>
              <a:t>’</a:t>
            </a:r>
            <a:r>
              <a:rPr lang="uk-UA" sz="3600" dirty="0" err="1" smtClean="0"/>
              <a:t>язбережувальних</a:t>
            </a:r>
            <a:r>
              <a:rPr lang="en-US" sz="3600" dirty="0" smtClean="0"/>
              <a:t> </a:t>
            </a:r>
            <a:r>
              <a:rPr lang="uk-UA" sz="3600" dirty="0" smtClean="0"/>
              <a:t>технологій в роботі з дітьми дошкільного віку.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World\Downloads\14137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2924175"/>
            <a:ext cx="9144000" cy="3649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996952"/>
          </a:xfrm>
        </p:spPr>
        <p:txBody>
          <a:bodyPr>
            <a:noAutofit/>
          </a:bodyPr>
          <a:lstStyle/>
          <a:p>
            <a:pPr algn="ctr"/>
            <a:r>
              <a:rPr lang="uk-UA" sz="2800" dirty="0" smtClean="0">
                <a:solidFill>
                  <a:srgbClr val="00B050"/>
                </a:solidFill>
              </a:rPr>
              <a:t>Здоров'я – це життя! </a:t>
            </a:r>
            <a:br>
              <a:rPr lang="uk-UA" sz="2800" dirty="0" smtClean="0">
                <a:solidFill>
                  <a:srgbClr val="00B050"/>
                </a:solidFill>
              </a:rPr>
            </a:br>
            <a:r>
              <a:rPr lang="uk-UA" sz="2800" dirty="0" smtClean="0"/>
              <a:t> В Елладі на скелі було висічено слова: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uk-UA" sz="2800" dirty="0" smtClean="0"/>
              <a:t> </a:t>
            </a:r>
            <a:r>
              <a:rPr lang="uk-UA" sz="2800" dirty="0" smtClean="0">
                <a:solidFill>
                  <a:srgbClr val="FF0000"/>
                </a:solidFill>
              </a:rPr>
              <a:t>„ Якщо хочеш бути сильним – бігай, хочеш бути красивим – бігай, хочеш бути розумним – </a:t>
            </a:r>
            <a:r>
              <a:rPr lang="uk-UA" sz="2800" dirty="0" err="1" smtClean="0">
                <a:solidFill>
                  <a:srgbClr val="FF0000"/>
                </a:solidFill>
              </a:rPr>
              <a:t>бігай”</a:t>
            </a:r>
            <a:r>
              <a:rPr lang="uk-UA" sz="2800" dirty="0" smtClean="0">
                <a:solidFill>
                  <a:srgbClr val="FF0000"/>
                </a:solidFill>
              </a:rPr>
              <a:t>.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143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708920"/>
            <a:ext cx="8496944" cy="4053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242048" cy="1143000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</a:rPr>
              <a:t>Здоров’я людини залежить в основному від чотирьох факторів: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038600" cy="4032449"/>
          </a:xfrm>
        </p:spPr>
        <p:txBody>
          <a:bodyPr>
            <a:normAutofit fontScale="92500" lnSpcReduction="10000"/>
          </a:bodyPr>
          <a:lstStyle/>
          <a:p>
            <a:r>
              <a:rPr lang="uk-UA" sz="2800" b="1" i="1" dirty="0" smtClean="0">
                <a:solidFill>
                  <a:schemeClr val="accent1"/>
                </a:solidFill>
              </a:rPr>
              <a:t>системи охорони здоров’я (10%), </a:t>
            </a:r>
          </a:p>
          <a:p>
            <a:r>
              <a:rPr lang="uk-UA" sz="2800" b="1" i="1" dirty="0" smtClean="0">
                <a:solidFill>
                  <a:schemeClr val="accent1"/>
                </a:solidFill>
              </a:rPr>
              <a:t> генетичної спадковості  (20%),</a:t>
            </a:r>
          </a:p>
          <a:p>
            <a:r>
              <a:rPr lang="uk-UA" sz="2800" b="1" i="1" dirty="0" smtClean="0">
                <a:solidFill>
                  <a:schemeClr val="accent1"/>
                </a:solidFill>
              </a:rPr>
              <a:t> стану зовнішнього середовища (20%) </a:t>
            </a:r>
          </a:p>
          <a:p>
            <a:r>
              <a:rPr lang="uk-UA" sz="2800" b="1" i="1" dirty="0" smtClean="0">
                <a:solidFill>
                  <a:schemeClr val="accent1"/>
                </a:solidFill>
              </a:rPr>
              <a:t>та  способу життя (50%).</a:t>
            </a:r>
            <a:endParaRPr lang="ru-RU" sz="2800" b="1" i="1" dirty="0" smtClean="0">
              <a:solidFill>
                <a:schemeClr val="accent1"/>
              </a:solidFill>
            </a:endParaRPr>
          </a:p>
          <a:p>
            <a:endParaRPr lang="ru-RU" dirty="0"/>
          </a:p>
        </p:txBody>
      </p:sp>
      <p:pic>
        <p:nvPicPr>
          <p:cNvPr id="5121" name="Picture 1" descr="C:\Users\World\Downloads\143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355976" y="1412776"/>
            <a:ext cx="4248472" cy="42484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8229600" cy="1224136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Основні  види </a:t>
            </a:r>
            <a:r>
              <a:rPr lang="uk-UA" sz="3600" dirty="0" err="1" smtClean="0">
                <a:solidFill>
                  <a:schemeClr val="tx1"/>
                </a:solidFill>
              </a:rPr>
              <a:t>здоровя</a:t>
            </a:r>
            <a:r>
              <a:rPr lang="en-US" sz="3600" dirty="0" smtClean="0">
                <a:solidFill>
                  <a:schemeClr val="tx1"/>
                </a:solidFill>
              </a:rPr>
              <a:t>’</a:t>
            </a:r>
            <a:r>
              <a:rPr lang="uk-UA" sz="3600" dirty="0" err="1" smtClean="0">
                <a:solidFill>
                  <a:schemeClr val="tx1"/>
                </a:solidFill>
              </a:rPr>
              <a:t>зберігаючих</a:t>
            </a:r>
            <a:r>
              <a:rPr lang="uk-UA" sz="3600" dirty="0" smtClean="0">
                <a:solidFill>
                  <a:schemeClr val="tx1"/>
                </a:solidFill>
              </a:rPr>
              <a:t> технологій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038600" cy="5218595"/>
          </a:xfrm>
        </p:spPr>
        <p:txBody>
          <a:bodyPr>
            <a:normAutofit lnSpcReduction="10000"/>
          </a:bodyPr>
          <a:lstStyle/>
          <a:p>
            <a:r>
              <a:rPr lang="uk-UA" sz="2400" b="1" dirty="0" smtClean="0"/>
              <a:t>Технології навчання здоров’я</a:t>
            </a:r>
          </a:p>
          <a:p>
            <a:pPr>
              <a:buNone/>
            </a:pPr>
            <a:r>
              <a:rPr lang="uk-UA" sz="1600" b="1" i="1" dirty="0" smtClean="0"/>
              <a:t>Ранкова гімнастика, гігієнічні процедури, статеве виховання</a:t>
            </a:r>
          </a:p>
          <a:p>
            <a:r>
              <a:rPr lang="uk-UA" sz="2400" b="1" dirty="0" smtClean="0"/>
              <a:t>Інноваційні оздоровчі технології</a:t>
            </a:r>
            <a:r>
              <a:rPr lang="uk-UA" sz="2400" dirty="0" smtClean="0"/>
              <a:t>:</a:t>
            </a:r>
          </a:p>
          <a:p>
            <a:pPr>
              <a:buNone/>
            </a:pPr>
            <a:r>
              <a:rPr lang="uk-UA" sz="1600" b="1" i="1" dirty="0" smtClean="0"/>
              <a:t>Зорова, дихальна, артикуляційна та звукова, пальчикова гімнастики, </a:t>
            </a:r>
            <a:r>
              <a:rPr lang="uk-UA" sz="1600" b="1" i="1" dirty="0" err="1" smtClean="0"/>
              <a:t>арттерапія</a:t>
            </a:r>
            <a:r>
              <a:rPr lang="uk-UA" sz="1600" b="1" i="1" dirty="0" smtClean="0"/>
              <a:t>,  </a:t>
            </a:r>
            <a:r>
              <a:rPr lang="uk-UA" sz="1600" b="1" i="1" dirty="0" err="1" smtClean="0"/>
              <a:t>казкотерапія</a:t>
            </a:r>
            <a:r>
              <a:rPr lang="uk-UA" sz="1600" b="1" i="1" dirty="0" smtClean="0"/>
              <a:t>,  тощо</a:t>
            </a:r>
          </a:p>
          <a:p>
            <a:r>
              <a:rPr lang="uk-UA" sz="2600" b="1" dirty="0" smtClean="0">
                <a:latin typeface="Times New Roman" pitchFamily="18" charset="0"/>
                <a:cs typeface="Times New Roman" pitchFamily="18" charset="0"/>
              </a:rPr>
              <a:t>Профілактично-лікувальні технології</a:t>
            </a:r>
            <a:r>
              <a:rPr lang="uk-UA" dirty="0" smtClean="0"/>
              <a:t>: </a:t>
            </a:r>
            <a:endParaRPr lang="ru-RU" dirty="0" smtClean="0"/>
          </a:p>
          <a:p>
            <a:pPr>
              <a:buNone/>
            </a:pP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Вітамінотерапія, 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загатрування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ароматерапія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1392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1628800"/>
            <a:ext cx="3672408" cy="46805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764704"/>
            <a:ext cx="7488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Сутність </a:t>
            </a:r>
            <a:r>
              <a:rPr lang="uk-UA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здоров’язбережних</a:t>
            </a:r>
            <a:r>
              <a:rPr lang="uk-UA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здоров’яформувальних</a:t>
            </a:r>
            <a:r>
              <a:rPr lang="uk-UA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технологій постає в комплексній оцінці умов виховання та навчання, які дозволяють зберігати наявний стан дітей, формувати більш високий рівень їхнього здоров’я, навичок здорового способу життя.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u="sng" dirty="0" smtClean="0"/>
              <a:t>Розпочинаємо день із зарядки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140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4067944" cy="5013176"/>
          </a:xfrm>
          <a:prstGeom prst="rect">
            <a:avLst/>
          </a:prstGeom>
        </p:spPr>
      </p:pic>
      <p:pic>
        <p:nvPicPr>
          <p:cNvPr id="5" name="Рисунок 4" descr="143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1412776"/>
            <a:ext cx="4536504" cy="50405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980728"/>
            <a:ext cx="80648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95536" y="537413"/>
            <a:ext cx="835292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Найкращий спосіб розпочати день  -</a:t>
            </a:r>
            <a:endParaRPr kumimoji="0" lang="en-US" sz="320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із  веселого настрою та ранкової гімнастики.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Вона може бути</a:t>
            </a:r>
            <a:r>
              <a:rPr lang="uk-UA" sz="3200" dirty="0" smtClean="0"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виконана як  фізкультурна  пауза, </a:t>
            </a:r>
            <a:r>
              <a:rPr kumimoji="0" lang="en-US" sz="32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або  дихальна гімнастика, або у вигляді </a:t>
            </a:r>
            <a:r>
              <a:rPr kumimoji="0" lang="uk-UA" sz="320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сміхотерапії</a:t>
            </a:r>
            <a:r>
              <a:rPr kumimoji="0" lang="uk-UA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Варіантів багато, головне в цьому прийомі, що діти  отримують позитивні емоції, які допоможуть зробити день кращим.</a:t>
            </a:r>
            <a:endParaRPr kumimoji="0" lang="uk-UA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43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4644008" y="1340768"/>
            <a:ext cx="4499992" cy="5517232"/>
          </a:xfrm>
          <a:prstGeom prst="rect">
            <a:avLst/>
          </a:prstGeom>
        </p:spPr>
      </p:pic>
      <p:pic>
        <p:nvPicPr>
          <p:cNvPr id="2" name="Рисунок 1" descr="141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40768"/>
            <a:ext cx="4716016" cy="5517232"/>
          </a:xfrm>
          <a:prstGeom prst="rect">
            <a:avLst/>
          </a:prstGeom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587319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Фізкультурні хвилинки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4006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Фізичні хвилинки  під час занять у дошкільному закладі повинні комбінувати в собі   вправи для осанки,  вправи для очей, рук, шиї, ніг. Фізичні вправи краще проводити під музичний супровід. </a:t>
            </a:r>
            <a:br>
              <a:rPr lang="uk-UA" dirty="0" smtClean="0"/>
            </a:br>
            <a:r>
              <a:rPr lang="uk-UA" dirty="0" smtClean="0"/>
              <a:t>Цей прийом допомагає зняти втомленість, відновити рівновагу дошкільнят.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0648"/>
            <a:ext cx="734481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dirty="0" smtClean="0">
                <a:solidFill>
                  <a:srgbClr val="FF0000"/>
                </a:solidFill>
              </a:rPr>
              <a:t> Пальчикові і гри  та розвиток дрібної моторики 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141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72816"/>
            <a:ext cx="9143999" cy="5926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784887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Ще у ІІ тисячолітті до нашої ери китайські мудреці знали, що 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існує взаємозв'язок між рухами пальців, кисті та розвитком мислення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маніпуляції рук впливають на функціонування центральної нервової системи, розвиток мовлення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Прості рухи кистей допомагають зняти загальну напругу, а також власне з рук, розслаблюють губи, що сприяє покращенню вимови звуків, розвитку мовлення дитини, а також знімуть психічне навантаження, стануть у пригоді для створення спокійного ритму життя  впродовж  дня. Це підтверджують дослідження фізіологів.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0"/>
            <a:ext cx="3429000" cy="1844824"/>
          </a:xfrm>
        </p:spPr>
        <p:txBody>
          <a:bodyPr>
            <a:normAutofit/>
          </a:bodyPr>
          <a:lstStyle/>
          <a:p>
            <a:r>
              <a:rPr lang="uk-UA" sz="3600" dirty="0" smtClean="0"/>
              <a:t> </a:t>
            </a:r>
            <a:endParaRPr lang="ru-RU" sz="3600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>
          <a:xfrm>
            <a:off x="827584" y="1124744"/>
            <a:ext cx="4206240" cy="4206240"/>
          </a:xfrm>
        </p:spPr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156176" y="1124744"/>
            <a:ext cx="3454010" cy="5112568"/>
          </a:xfrm>
        </p:spPr>
        <p:txBody>
          <a:bodyPr>
            <a:no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2400" dirty="0" smtClean="0"/>
              <a:t> </a:t>
            </a:r>
            <a:endParaRPr lang="ru-RU" sz="2400" dirty="0"/>
          </a:p>
        </p:txBody>
      </p:sp>
      <p:pic>
        <p:nvPicPr>
          <p:cNvPr id="32772" name="Picture 4" descr="C:\Users\World\Downloads\141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5904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u="sng" dirty="0" smtClean="0">
                <a:solidFill>
                  <a:srgbClr val="FF0000"/>
                </a:solidFill>
              </a:rPr>
              <a:t>Звукова, артикуляційна , дихальна гімнастика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1380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844824"/>
            <a:ext cx="3590695" cy="493062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Содержимое 5" descr="1380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11960" y="1772816"/>
            <a:ext cx="4474840" cy="4824536"/>
          </a:xfrm>
          <a:ln>
            <a:solidFill>
              <a:schemeClr val="accent1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052736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dirty="0" smtClean="0">
                <a:solidFill>
                  <a:srgbClr val="FF0000"/>
                </a:solidFill>
              </a:rPr>
              <a:t> 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611560" y="308281"/>
            <a:ext cx="853244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 правильно вимовляємо різні звуки завдяки добрій роботі органів артикуляції (язика, губ, нижньої щелепи та м’якого піднебіння). Точність та сила дій цих органів у дитини розвивається поступово, у процесі мовної діяльності.  Тому у садочку буде досить доречно впроваджувати саме звукову гімнастику, мета якої полягає у виробленні правильних рухів органів артикуляційного апарату, необхідних для вимовляння звуків.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Дихальні вправи допомагають дитині навчитись контролювати мовне дихання.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/>
          <a:lstStyle/>
          <a:p>
            <a:pPr algn="ctr"/>
            <a:r>
              <a:rPr lang="uk-UA" dirty="0" smtClean="0"/>
              <a:t>Зорові гімнастики</a:t>
            </a:r>
            <a:endParaRPr lang="ru-RU" dirty="0"/>
          </a:p>
        </p:txBody>
      </p:sp>
      <p:pic>
        <p:nvPicPr>
          <p:cNvPr id="3" name="Рисунок 2" descr="143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4499992" cy="5112568"/>
          </a:xfrm>
          <a:prstGeom prst="rect">
            <a:avLst/>
          </a:prstGeom>
        </p:spPr>
      </p:pic>
      <p:pic>
        <p:nvPicPr>
          <p:cNvPr id="4" name="Рисунок 3" descr="144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124744"/>
            <a:ext cx="4572000" cy="5184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1"/>
            <a:ext cx="80648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Зір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– </a:t>
            </a:r>
            <a:r>
              <a:rPr lang="ru-RU" sz="2800" dirty="0" err="1" smtClean="0">
                <a:solidFill>
                  <a:srgbClr val="FF0000"/>
                </a:solidFill>
              </a:rPr>
              <a:t>одне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з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п'яти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почуттів</a:t>
            </a:r>
            <a:r>
              <a:rPr lang="ru-RU" sz="2800" dirty="0" smtClean="0">
                <a:solidFill>
                  <a:srgbClr val="FF0000"/>
                </a:solidFill>
              </a:rPr>
              <a:t>, за </a:t>
            </a:r>
            <a:r>
              <a:rPr lang="ru-RU" sz="2800" dirty="0" err="1" smtClean="0">
                <a:solidFill>
                  <a:srgbClr val="FF0000"/>
                </a:solidFill>
              </a:rPr>
              <a:t>допомогою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яких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людина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пізнає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сприймає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досліджує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навколишній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світ</a:t>
            </a:r>
            <a:r>
              <a:rPr lang="ru-RU" sz="2800" dirty="0" smtClean="0">
                <a:solidFill>
                  <a:srgbClr val="FF0000"/>
                </a:solidFill>
              </a:rPr>
              <a:t>.  </a:t>
            </a:r>
            <a:r>
              <a:rPr lang="ru-RU" sz="2800" dirty="0" err="1" smtClean="0">
                <a:solidFill>
                  <a:srgbClr val="FF0000"/>
                </a:solidFill>
              </a:rPr>
              <a:t>Новонароджене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немовля</a:t>
            </a:r>
            <a:r>
              <a:rPr lang="ru-RU" sz="2800" dirty="0" smtClean="0">
                <a:solidFill>
                  <a:srgbClr val="FF0000"/>
                </a:solidFill>
              </a:rPr>
              <a:t> перший час </a:t>
            </a:r>
            <a:r>
              <a:rPr lang="ru-RU" sz="2800" dirty="0" err="1" smtClean="0">
                <a:solidFill>
                  <a:srgbClr val="FF0000"/>
                </a:solidFill>
              </a:rPr>
              <a:t>тільки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спостерігає</a:t>
            </a:r>
            <a:r>
              <a:rPr lang="ru-RU" sz="2800" dirty="0" smtClean="0">
                <a:solidFill>
                  <a:srgbClr val="FF0000"/>
                </a:solidFill>
              </a:rPr>
              <a:t> за </a:t>
            </a:r>
            <a:r>
              <a:rPr lang="ru-RU" sz="2800" dirty="0" err="1" smtClean="0">
                <a:solidFill>
                  <a:srgbClr val="FF0000"/>
                </a:solidFill>
              </a:rPr>
              <a:t>змішанням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тіней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світла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ru-RU" sz="2800" dirty="0" smtClean="0">
                <a:solidFill>
                  <a:srgbClr val="FF0000"/>
                </a:solidFill>
              </a:rPr>
              <a:t>  </a:t>
            </a:r>
            <a:r>
              <a:rPr lang="ru-RU" sz="2800" b="1" dirty="0" err="1" smtClean="0">
                <a:solidFill>
                  <a:srgbClr val="FF0000"/>
                </a:solidFill>
              </a:rPr>
              <a:t>Слабкий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зір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– результат </a:t>
            </a:r>
            <a:r>
              <a:rPr lang="ru-RU" sz="2800" dirty="0" err="1" smtClean="0">
                <a:solidFill>
                  <a:srgbClr val="FF0000"/>
                </a:solidFill>
              </a:rPr>
              <a:t>ще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несформованої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сітківки</a:t>
            </a:r>
            <a:r>
              <a:rPr lang="ru-RU" sz="2800" dirty="0" smtClean="0">
                <a:solidFill>
                  <a:srgbClr val="FF0000"/>
                </a:solidFill>
              </a:rPr>
              <a:t>.  </a:t>
            </a:r>
            <a:r>
              <a:rPr lang="ru-RU" sz="2800" dirty="0" err="1" smtClean="0">
                <a:solidFill>
                  <a:srgbClr val="FF0000"/>
                </a:solidFill>
              </a:rPr>
              <a:t>Щодня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малюк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отримує</a:t>
            </a:r>
            <a:r>
              <a:rPr lang="ru-RU" sz="2800" dirty="0" smtClean="0">
                <a:solidFill>
                  <a:srgbClr val="FF0000"/>
                </a:solidFill>
              </a:rPr>
              <a:t> все </a:t>
            </a:r>
            <a:r>
              <a:rPr lang="ru-RU" sz="2800" dirty="0" err="1" smtClean="0">
                <a:solidFill>
                  <a:srgbClr val="FF0000"/>
                </a:solidFill>
              </a:rPr>
              <a:t>більше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інформації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завдяки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зору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Зорова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гімнастика</a:t>
            </a:r>
            <a:r>
              <a:rPr lang="ru-RU" sz="2800" b="1" dirty="0" smtClean="0">
                <a:solidFill>
                  <a:srgbClr val="FF0000"/>
                </a:solidFill>
              </a:rPr>
              <a:t> – </a:t>
            </a:r>
            <a:r>
              <a:rPr lang="ru-RU" sz="2800" b="1" dirty="0" err="1" smtClean="0">
                <a:solidFill>
                  <a:srgbClr val="FF0000"/>
                </a:solidFill>
              </a:rPr>
              <a:t>чудовий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помічник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боротьбі</a:t>
            </a:r>
            <a:r>
              <a:rPr lang="ru-RU" sz="2800" b="1" dirty="0" smtClean="0">
                <a:solidFill>
                  <a:srgbClr val="FF0000"/>
                </a:solidFill>
              </a:rPr>
              <a:t> за хороший </a:t>
            </a:r>
            <a:r>
              <a:rPr lang="ru-RU" sz="2800" b="1" dirty="0" err="1" smtClean="0">
                <a:solidFill>
                  <a:srgbClr val="FF0000"/>
                </a:solidFill>
              </a:rPr>
              <a:t>зір</a:t>
            </a:r>
            <a:r>
              <a:rPr lang="ru-RU" sz="2800" dirty="0" smtClean="0">
                <a:solidFill>
                  <a:srgbClr val="FF0000"/>
                </a:solidFill>
              </a:rPr>
              <a:t>.  </a:t>
            </a:r>
            <a:r>
              <a:rPr lang="ru-RU" sz="2800" dirty="0" err="1" smtClean="0">
                <a:solidFill>
                  <a:srgbClr val="FF0000"/>
                </a:solidFill>
              </a:rPr>
              <a:t>Головним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завданням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гімнастики</a:t>
            </a:r>
            <a:r>
              <a:rPr lang="ru-RU" sz="2800" dirty="0" smtClean="0">
                <a:solidFill>
                  <a:srgbClr val="FF0000"/>
                </a:solidFill>
              </a:rPr>
              <a:t> для очей для </a:t>
            </a:r>
            <a:r>
              <a:rPr lang="ru-RU" sz="2800" dirty="0" err="1" smtClean="0">
                <a:solidFill>
                  <a:srgbClr val="FF0000"/>
                </a:solidFill>
              </a:rPr>
              <a:t>дітей-дошкільнят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є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формування</a:t>
            </a:r>
            <a:r>
              <a:rPr lang="ru-RU" sz="2800" dirty="0" smtClean="0">
                <a:solidFill>
                  <a:srgbClr val="FF0000"/>
                </a:solidFill>
              </a:rPr>
              <a:t> у </a:t>
            </a:r>
            <a:r>
              <a:rPr lang="ru-RU" sz="2800" dirty="0" err="1" smtClean="0">
                <a:solidFill>
                  <a:srgbClr val="FF0000"/>
                </a:solidFill>
              </a:rPr>
              <a:t>малюків</a:t>
            </a:r>
            <a:r>
              <a:rPr lang="ru-RU" sz="2800" dirty="0" smtClean="0">
                <a:solidFill>
                  <a:srgbClr val="FF0000"/>
                </a:solidFill>
              </a:rPr>
              <a:t> правильного </a:t>
            </a:r>
            <a:r>
              <a:rPr lang="ru-RU" sz="2800" dirty="0" err="1" smtClean="0">
                <a:solidFill>
                  <a:srgbClr val="FF0000"/>
                </a:solidFill>
              </a:rPr>
              <a:t>уявлення</a:t>
            </a:r>
            <a:r>
              <a:rPr lang="ru-RU" sz="2800" dirty="0" smtClean="0">
                <a:solidFill>
                  <a:srgbClr val="FF0000"/>
                </a:solidFill>
              </a:rPr>
              <a:t> про те, </a:t>
            </a:r>
            <a:r>
              <a:rPr lang="ru-RU" sz="2800" dirty="0" err="1" smtClean="0">
                <a:solidFill>
                  <a:srgbClr val="FF0000"/>
                </a:solidFill>
              </a:rPr>
              <a:t>що</a:t>
            </a:r>
            <a:r>
              <a:rPr lang="ru-RU" sz="2800" dirty="0" smtClean="0">
                <a:solidFill>
                  <a:srgbClr val="FF0000"/>
                </a:solidFill>
              </a:rPr>
              <a:t> про </a:t>
            </a:r>
            <a:r>
              <a:rPr lang="ru-RU" sz="2800" dirty="0" err="1" smtClean="0">
                <a:solidFill>
                  <a:srgbClr val="FF0000"/>
                </a:solidFill>
              </a:rPr>
              <a:t>зір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необхідно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піклуватися</a:t>
            </a:r>
            <a:r>
              <a:rPr lang="ru-RU" sz="2800" dirty="0" smtClean="0"/>
              <a:t>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51344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Користь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гімнастики</a:t>
            </a:r>
            <a:r>
              <a:rPr lang="ru-RU" sz="2400" b="1" dirty="0" smtClean="0">
                <a:solidFill>
                  <a:srgbClr val="FF0000"/>
                </a:solidFill>
              </a:rPr>
              <a:t> для очей</a:t>
            </a:r>
          </a:p>
          <a:p>
            <a:r>
              <a:rPr lang="ru-RU" sz="2400" dirty="0" smtClean="0"/>
              <a:t> Регулярна </a:t>
            </a:r>
            <a:r>
              <a:rPr lang="ru-RU" sz="2400" dirty="0" err="1" smtClean="0"/>
              <a:t>гімнастика</a:t>
            </a:r>
            <a:r>
              <a:rPr lang="ru-RU" sz="2400" dirty="0" smtClean="0"/>
              <a:t> для очей  </a:t>
            </a:r>
            <a:r>
              <a:rPr lang="ru-RU" sz="2400" dirty="0" err="1" smtClean="0"/>
              <a:t>підвищує</a:t>
            </a:r>
            <a:r>
              <a:rPr lang="ru-RU" sz="2400" dirty="0" smtClean="0"/>
              <a:t> </a:t>
            </a:r>
            <a:r>
              <a:rPr lang="ru-RU" sz="2400" dirty="0" err="1" smtClean="0"/>
              <a:t>працездатність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зору</a:t>
            </a:r>
            <a:r>
              <a:rPr lang="ru-RU" sz="2400" dirty="0" smtClean="0"/>
              <a:t>, </a:t>
            </a:r>
            <a:r>
              <a:rPr lang="ru-RU" sz="2400" dirty="0" err="1" smtClean="0"/>
              <a:t>покращує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кровообіг</a:t>
            </a:r>
            <a:r>
              <a:rPr lang="ru-RU" sz="2400" dirty="0" smtClean="0"/>
              <a:t>, </a:t>
            </a:r>
            <a:r>
              <a:rPr lang="ru-RU" sz="2400" dirty="0" err="1" smtClean="0"/>
              <a:t>попереджає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розвиток</a:t>
            </a:r>
            <a:r>
              <a:rPr lang="ru-RU" sz="2400" dirty="0" smtClean="0"/>
              <a:t> </a:t>
            </a:r>
            <a:r>
              <a:rPr lang="ru-RU" sz="2400" dirty="0" err="1" smtClean="0"/>
              <a:t>деяких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захворювань</a:t>
            </a:r>
            <a:r>
              <a:rPr lang="ru-RU" sz="2400" dirty="0" smtClean="0"/>
              <a:t> очей. </a:t>
            </a:r>
            <a:r>
              <a:rPr lang="ru-RU" sz="2400" dirty="0" err="1" smtClean="0"/>
              <a:t>Крім</a:t>
            </a:r>
            <a:r>
              <a:rPr lang="ru-RU" sz="2400" dirty="0" smtClean="0"/>
              <a:t> того, </a:t>
            </a:r>
            <a:r>
              <a:rPr lang="ru-RU" sz="2400" dirty="0" err="1" smtClean="0"/>
              <a:t>будь-який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навчальний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</a:t>
            </a:r>
            <a:r>
              <a:rPr lang="ru-RU" sz="2400" dirty="0" smtClean="0"/>
              <a:t> </a:t>
            </a:r>
            <a:r>
              <a:rPr lang="ru-RU" sz="2400" dirty="0" err="1" smtClean="0"/>
              <a:t>засвоюється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більш</a:t>
            </a:r>
            <a:r>
              <a:rPr lang="ru-RU" sz="2400" dirty="0" smtClean="0"/>
              <a:t> </a:t>
            </a:r>
            <a:r>
              <a:rPr lang="ru-RU" sz="2400" dirty="0" err="1" smtClean="0"/>
              <a:t>ефективно</a:t>
            </a:r>
            <a:r>
              <a:rPr lang="ru-RU" sz="2400" dirty="0" smtClean="0"/>
              <a:t>. </a:t>
            </a:r>
          </a:p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Зорова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гімнастика</a:t>
            </a:r>
            <a:r>
              <a:rPr lang="ru-RU" sz="2400" b="1" dirty="0" smtClean="0">
                <a:solidFill>
                  <a:srgbClr val="FF0000"/>
                </a:solidFill>
              </a:rPr>
              <a:t> для очей в ДНЗ </a:t>
            </a:r>
            <a:r>
              <a:rPr lang="ru-RU" sz="2400" b="1" dirty="0" err="1" smtClean="0">
                <a:solidFill>
                  <a:srgbClr val="FF0000"/>
                </a:solidFill>
              </a:rPr>
              <a:t>може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проводитися</a:t>
            </a:r>
            <a:r>
              <a:rPr lang="ru-RU" sz="2400" b="1" dirty="0" smtClean="0">
                <a:solidFill>
                  <a:srgbClr val="FF0000"/>
                </a:solidFill>
              </a:rPr>
              <a:t> в </a:t>
            </a:r>
            <a:r>
              <a:rPr lang="ru-RU" sz="2400" b="1" dirty="0" err="1" smtClean="0">
                <a:solidFill>
                  <a:srgbClr val="FF0000"/>
                </a:solidFill>
              </a:rPr>
              <a:t>різних</a:t>
            </a:r>
            <a:r>
              <a:rPr lang="ru-RU" sz="2400" b="1" dirty="0" smtClean="0">
                <a:solidFill>
                  <a:srgbClr val="FF0000"/>
                </a:solidFill>
              </a:rPr>
              <a:t> формах</a:t>
            </a:r>
            <a:r>
              <a:rPr lang="ru-RU" sz="2400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2400" dirty="0" err="1" smtClean="0"/>
              <a:t>ігрова</a:t>
            </a:r>
            <a:r>
              <a:rPr lang="ru-RU" sz="2400" dirty="0" smtClean="0"/>
              <a:t> </a:t>
            </a:r>
            <a:r>
              <a:rPr lang="ru-RU" sz="2400" dirty="0" err="1" smtClean="0"/>
              <a:t>п'ятихвилинка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різними</a:t>
            </a:r>
            <a:r>
              <a:rPr lang="ru-RU" sz="2400" dirty="0" smtClean="0"/>
              <a:t> предметами;</a:t>
            </a:r>
          </a:p>
          <a:p>
            <a:r>
              <a:rPr lang="ru-RU" sz="2400" dirty="0" err="1" smtClean="0"/>
              <a:t>використання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зорових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тренажерів</a:t>
            </a:r>
            <a:r>
              <a:rPr lang="ru-RU" sz="2400" dirty="0" smtClean="0"/>
              <a:t> (</a:t>
            </a:r>
            <a:r>
              <a:rPr lang="ru-RU" sz="2400" dirty="0" err="1" smtClean="0"/>
              <a:t>індивідуальні</a:t>
            </a:r>
            <a:r>
              <a:rPr lang="ru-RU" sz="2400" dirty="0" smtClean="0"/>
              <a:t>, </a:t>
            </a:r>
            <a:r>
              <a:rPr lang="ru-RU" sz="2400" dirty="0" err="1" smtClean="0"/>
              <a:t>стельові</a:t>
            </a:r>
            <a:r>
              <a:rPr lang="ru-RU" sz="2400" dirty="0" smtClean="0"/>
              <a:t>, </a:t>
            </a:r>
            <a:r>
              <a:rPr lang="ru-RU" sz="2400" dirty="0" err="1" smtClean="0"/>
              <a:t>настінні</a:t>
            </a:r>
            <a:r>
              <a:rPr lang="ru-RU" sz="2400" dirty="0" smtClean="0"/>
              <a:t>);</a:t>
            </a:r>
          </a:p>
          <a:p>
            <a:r>
              <a:rPr lang="ru-RU" sz="2400" dirty="0" err="1" smtClean="0"/>
              <a:t>гімнастика</a:t>
            </a:r>
            <a:r>
              <a:rPr lang="ru-RU" sz="2400" dirty="0" smtClean="0"/>
              <a:t> за словесною </a:t>
            </a:r>
            <a:r>
              <a:rPr lang="ru-RU" sz="2400" dirty="0" err="1" smtClean="0"/>
              <a:t>інструкції</a:t>
            </a:r>
            <a:r>
              <a:rPr lang="ru-RU" sz="2400" dirty="0" smtClean="0"/>
              <a:t>,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віршами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опора на схему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зорові</a:t>
            </a:r>
            <a:r>
              <a:rPr lang="ru-RU" sz="2400" dirty="0" smtClean="0"/>
              <a:t> </a:t>
            </a:r>
            <a:r>
              <a:rPr lang="ru-RU" sz="2400" dirty="0" err="1" smtClean="0"/>
              <a:t>мітки</a:t>
            </a:r>
            <a:r>
              <a:rPr lang="ru-RU" sz="2400" dirty="0" smtClean="0"/>
              <a:t>;</a:t>
            </a:r>
          </a:p>
          <a:p>
            <a:r>
              <a:rPr lang="ru-RU" sz="2400" dirty="0" err="1" smtClean="0"/>
              <a:t>електронна</a:t>
            </a:r>
            <a:r>
              <a:rPr lang="ru-RU" sz="2400" dirty="0" smtClean="0"/>
              <a:t> </a:t>
            </a:r>
            <a:r>
              <a:rPr lang="ru-RU" sz="2400" dirty="0" err="1" smtClean="0"/>
              <a:t>гімнастика</a:t>
            </a:r>
            <a:r>
              <a:rPr lang="ru-RU" sz="2400" dirty="0" smtClean="0"/>
              <a:t>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u="sng" dirty="0" smtClean="0">
                <a:solidFill>
                  <a:srgbClr val="FF0000"/>
                </a:solidFill>
              </a:rPr>
              <a:t>Ігри та ігрова терапія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1416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196752"/>
            <a:ext cx="4038600" cy="4659994"/>
          </a:xfrm>
        </p:spPr>
      </p:pic>
      <p:pic>
        <p:nvPicPr>
          <p:cNvPr id="6" name="Содержимое 5" descr="1424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124744"/>
            <a:ext cx="4038600" cy="47320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9694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/>
              <a:t>Гру   традиційно зв’язують з дитинством. </a:t>
            </a:r>
          </a:p>
          <a:p>
            <a:r>
              <a:rPr lang="uk-UA" sz="2800" dirty="0" smtClean="0"/>
              <a:t>Роль гри у молодшому дошкільному віці велика, бо  </a:t>
            </a:r>
            <a:r>
              <a:rPr lang="uk-UA" sz="2800" b="1" i="1" dirty="0" smtClean="0"/>
              <a:t>у процесі ігрової діяльності поряд  з розумовим розвитком здійснюється й фізичне, естетичне, моральне виховання</a:t>
            </a:r>
            <a:r>
              <a:rPr lang="uk-UA" sz="2800" dirty="0" smtClean="0"/>
              <a:t>.  Виконуючи правила гри,  діти пізнають світ, привчаються зосереджуватися, контролювати свою поведінку, в результаті чого виховується воля, формуються дисциплінованість, вміння робити за планом, приходити на допомогу один одному. </a:t>
            </a:r>
          </a:p>
          <a:p>
            <a:r>
              <a:rPr lang="uk-UA" sz="2800" dirty="0" smtClean="0"/>
              <a:t>Гра – завжди була найулюбленішою формою роботи для дітей.  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uk-UA" sz="3100" dirty="0" smtClean="0"/>
              <a:t>Іри можуть бути:  Сюжетно-рольовими,театралізованими, режисерськими, рухливими, комп'ютерними, народними…</a:t>
            </a:r>
            <a:br>
              <a:rPr lang="uk-UA" sz="3100" dirty="0" smtClean="0"/>
            </a:br>
            <a:r>
              <a:rPr lang="uk-UA" sz="3100" dirty="0" smtClean="0"/>
              <a:t> 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pic>
        <p:nvPicPr>
          <p:cNvPr id="6" name="Содержимое 5" descr="1418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88840"/>
            <a:ext cx="4038600" cy="4608512"/>
          </a:xfrm>
        </p:spPr>
      </p:pic>
      <p:pic>
        <p:nvPicPr>
          <p:cNvPr id="7" name="Содержимое 6" descr="1422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988840"/>
            <a:ext cx="4038600" cy="4536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/>
          <a:lstStyle/>
          <a:p>
            <a:r>
              <a:rPr lang="uk-UA" b="1" dirty="0" err="1" smtClean="0"/>
              <a:t>Казкотерапія</a:t>
            </a:r>
            <a:r>
              <a:rPr lang="uk-UA" b="1" dirty="0" smtClean="0"/>
              <a:t> – це психотерапія </a:t>
            </a:r>
            <a:endParaRPr lang="ru-RU" dirty="0"/>
          </a:p>
        </p:txBody>
      </p:sp>
      <p:pic>
        <p:nvPicPr>
          <p:cNvPr id="5" name="Содержимое 4" descr="1439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40769"/>
            <a:ext cx="4038600" cy="4631366"/>
          </a:xfrm>
        </p:spPr>
      </p:pic>
      <p:pic>
        <p:nvPicPr>
          <p:cNvPr id="9" name="Содержимое 8" descr="1379749859_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412776"/>
            <a:ext cx="4038600" cy="46085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6"/>
            <a:ext cx="777686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Казкотерапія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 – це самий древній спосіб терапії, який виник майже тоді, коли люди навчилися розмовляти. Казками передавалися духовні знання, моральні цінності, правила поведінки, життєві помилки та багато різної корисної інформації. </a:t>
            </a:r>
          </a:p>
          <a:p>
            <a:r>
              <a:rPr lang="uk-UA" sz="3200" dirty="0" smtClean="0"/>
              <a:t>Загальна ідея цього прийому полягає в тому, що </a:t>
            </a:r>
            <a:r>
              <a:rPr lang="uk-UA" sz="3200" b="1" i="1" dirty="0" smtClean="0"/>
              <a:t>дитина бачить себе на місті головного героя</a:t>
            </a:r>
            <a:r>
              <a:rPr lang="uk-UA" sz="3200" dirty="0" smtClean="0"/>
              <a:t>, живе разом із ним, вчиться на його помилках.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u="sng" dirty="0" err="1" smtClean="0"/>
              <a:t>Арт</a:t>
            </a:r>
            <a:r>
              <a:rPr lang="uk-UA" b="1" u="sng" dirty="0" smtClean="0"/>
              <a:t> - техніка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Содержимое 7" descr="1397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196752"/>
            <a:ext cx="3019463" cy="4896544"/>
          </a:xfrm>
        </p:spPr>
      </p:pic>
      <p:pic>
        <p:nvPicPr>
          <p:cNvPr id="6" name="Содержимое 5" descr="1445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707904" y="1124744"/>
            <a:ext cx="4968552" cy="482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основі </a:t>
            </a:r>
            <a:r>
              <a:rPr lang="uk-UA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арт-техніки</a:t>
            </a:r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лежить творча діяльність, у першу чергу малювання. </a:t>
            </a:r>
          </a:p>
          <a:p>
            <a: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Творчий розвиток являється не тільки головним терапевтичним механізмом, саме він допомагає  виховувати здорову особистість</a:t>
            </a: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допомогою </a:t>
            </a:r>
            <a:r>
              <a:rPr lang="uk-UA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</a:t>
            </a:r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–техніки</a:t>
            </a:r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дитина має можливість виразити свої переживання, почуття, відношення.  Крім того творча діяльність допомагає зняти напруження, сприяє підвищенню дитячої самооцінки, впевненості у власних силах, та взагалі розвиває творчі здібності.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pPr algn="ctr"/>
            <a:r>
              <a:rPr lang="uk-UA" dirty="0" smtClean="0"/>
              <a:t>Пісочна терапія</a:t>
            </a:r>
            <a:endParaRPr lang="ru-RU" dirty="0"/>
          </a:p>
        </p:txBody>
      </p:sp>
      <p:pic>
        <p:nvPicPr>
          <p:cNvPr id="4" name="Содержимое 3" descr="w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340768"/>
            <a:ext cx="7848872" cy="50991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</a:t>
            </a:r>
            <a:r>
              <a:rPr lang="ru-RU" sz="3200" dirty="0" err="1" smtClean="0">
                <a:solidFill>
                  <a:srgbClr val="FF0000"/>
                </a:solidFill>
              </a:rPr>
              <a:t>Піддатливість</a:t>
            </a:r>
            <a:r>
              <a:rPr lang="ru-RU" sz="3200" dirty="0" smtClean="0">
                <a:solidFill>
                  <a:srgbClr val="FF0000"/>
                </a:solidFill>
              </a:rPr>
              <a:t>   </a:t>
            </a:r>
            <a:r>
              <a:rPr lang="ru-RU" sz="3200" dirty="0" err="1" smtClean="0">
                <a:solidFill>
                  <a:srgbClr val="FF0000"/>
                </a:solidFill>
              </a:rPr>
              <a:t>піску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провокує</a:t>
            </a:r>
            <a:r>
              <a:rPr lang="ru-RU" sz="3200" dirty="0" smtClean="0">
                <a:solidFill>
                  <a:srgbClr val="FF0000"/>
                </a:solidFill>
              </a:rPr>
              <a:t>  </a:t>
            </a:r>
            <a:r>
              <a:rPr lang="ru-RU" sz="3200" dirty="0" err="1" smtClean="0">
                <a:solidFill>
                  <a:srgbClr val="FF0000"/>
                </a:solidFill>
              </a:rPr>
              <a:t>бажання</a:t>
            </a:r>
            <a:r>
              <a:rPr lang="ru-RU" sz="3200" dirty="0" smtClean="0">
                <a:solidFill>
                  <a:srgbClr val="FF0000"/>
                </a:solidFill>
              </a:rPr>
              <a:t>  </a:t>
            </a:r>
            <a:r>
              <a:rPr lang="ru-RU" sz="3200" dirty="0" err="1" smtClean="0">
                <a:solidFill>
                  <a:srgbClr val="FF0000"/>
                </a:solidFill>
              </a:rPr>
              <a:t>створювати</a:t>
            </a:r>
            <a:r>
              <a:rPr lang="ru-RU" sz="3200" dirty="0" smtClean="0">
                <a:solidFill>
                  <a:srgbClr val="FF0000"/>
                </a:solidFill>
              </a:rPr>
              <a:t>  </a:t>
            </a:r>
            <a:r>
              <a:rPr lang="ru-RU" sz="3200" dirty="0" err="1" smtClean="0">
                <a:solidFill>
                  <a:srgbClr val="FF0000"/>
                </a:solidFill>
              </a:rPr>
              <a:t>з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нього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мініатюру</a:t>
            </a:r>
            <a:r>
              <a:rPr lang="ru-RU" sz="3200" dirty="0" smtClean="0">
                <a:solidFill>
                  <a:srgbClr val="FF0000"/>
                </a:solidFill>
              </a:rPr>
              <a:t> реального </a:t>
            </a:r>
            <a:r>
              <a:rPr lang="ru-RU" sz="3200" dirty="0" err="1" smtClean="0">
                <a:solidFill>
                  <a:srgbClr val="FF0000"/>
                </a:solidFill>
              </a:rPr>
              <a:t>світу</a:t>
            </a:r>
            <a:r>
              <a:rPr lang="ru-RU" sz="3200" dirty="0" smtClean="0">
                <a:solidFill>
                  <a:srgbClr val="FF0000"/>
                </a:solidFill>
              </a:rPr>
              <a:t>. 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Створена  </a:t>
            </a:r>
            <a:r>
              <a:rPr lang="ru-RU" sz="3200" dirty="0" err="1" smtClean="0">
                <a:solidFill>
                  <a:srgbClr val="FF0000"/>
                </a:solidFill>
              </a:rPr>
              <a:t>дитиною</a:t>
            </a:r>
            <a:r>
              <a:rPr lang="ru-RU" sz="3200" dirty="0" smtClean="0">
                <a:solidFill>
                  <a:srgbClr val="FF0000"/>
                </a:solidFill>
              </a:rPr>
              <a:t>  картина </a:t>
            </a:r>
            <a:r>
              <a:rPr lang="ru-RU" sz="3200" dirty="0" err="1" smtClean="0">
                <a:solidFill>
                  <a:srgbClr val="FF0000"/>
                </a:solidFill>
              </a:rPr>
              <a:t>з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піску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є</a:t>
            </a:r>
            <a:r>
              <a:rPr lang="ru-RU" sz="3200" dirty="0" smtClean="0">
                <a:solidFill>
                  <a:srgbClr val="FF0000"/>
                </a:solidFill>
              </a:rPr>
              <a:t>  </a:t>
            </a:r>
            <a:r>
              <a:rPr lang="ru-RU" sz="3200" dirty="0" err="1" smtClean="0">
                <a:solidFill>
                  <a:srgbClr val="FF0000"/>
                </a:solidFill>
              </a:rPr>
              <a:t>творчим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продуктом. </a:t>
            </a:r>
            <a:r>
              <a:rPr lang="ru-RU" sz="3200" dirty="0" err="1" smtClean="0">
                <a:solidFill>
                  <a:srgbClr val="FF0000"/>
                </a:solidFill>
              </a:rPr>
              <a:t>Основний</a:t>
            </a:r>
            <a:r>
              <a:rPr lang="ru-RU" sz="3200" dirty="0" smtClean="0">
                <a:solidFill>
                  <a:srgbClr val="FF0000"/>
                </a:solidFill>
              </a:rPr>
              <a:t> акцент ставиться  на </a:t>
            </a:r>
            <a:r>
              <a:rPr lang="ru-RU" sz="3200" dirty="0" err="1" smtClean="0">
                <a:solidFill>
                  <a:srgbClr val="FF0000"/>
                </a:solidFill>
              </a:rPr>
              <a:t>творче</a:t>
            </a:r>
            <a:r>
              <a:rPr lang="ru-RU" sz="3200" dirty="0" smtClean="0">
                <a:solidFill>
                  <a:srgbClr val="FF0000"/>
                </a:solidFill>
              </a:rPr>
              <a:t>  </a:t>
            </a:r>
            <a:r>
              <a:rPr lang="ru-RU" sz="3200" dirty="0" err="1" smtClean="0">
                <a:solidFill>
                  <a:srgbClr val="FF0000"/>
                </a:solidFill>
              </a:rPr>
              <a:t>самовираження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дитини</a:t>
            </a:r>
            <a:r>
              <a:rPr lang="ru-RU" sz="3200" dirty="0" smtClean="0">
                <a:solidFill>
                  <a:srgbClr val="FF0000"/>
                </a:solidFill>
              </a:rPr>
              <a:t>.   </a:t>
            </a:r>
            <a:r>
              <a:rPr lang="ru-RU" sz="3200" dirty="0" err="1" smtClean="0">
                <a:solidFill>
                  <a:srgbClr val="FF0000"/>
                </a:solidFill>
              </a:rPr>
              <a:t>Розігрування</a:t>
            </a:r>
            <a:r>
              <a:rPr lang="ru-RU" sz="3200" dirty="0" smtClean="0">
                <a:solidFill>
                  <a:srgbClr val="FF0000"/>
                </a:solidFill>
              </a:rPr>
              <a:t>  в </a:t>
            </a:r>
            <a:r>
              <a:rPr lang="ru-RU" sz="3200" dirty="0" err="1" smtClean="0">
                <a:solidFill>
                  <a:srgbClr val="FF0000"/>
                </a:solidFill>
              </a:rPr>
              <a:t>пісочниці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конкретних</a:t>
            </a:r>
            <a:r>
              <a:rPr lang="ru-RU" sz="3200" dirty="0" smtClean="0">
                <a:solidFill>
                  <a:srgbClr val="FF0000"/>
                </a:solidFill>
              </a:rPr>
              <a:t>  </a:t>
            </a:r>
            <a:r>
              <a:rPr lang="ru-RU" sz="3200" dirty="0" err="1" smtClean="0">
                <a:solidFill>
                  <a:srgbClr val="FF0000"/>
                </a:solidFill>
              </a:rPr>
              <a:t>життєвих</a:t>
            </a:r>
            <a:r>
              <a:rPr lang="ru-RU" sz="3200" dirty="0" smtClean="0">
                <a:solidFill>
                  <a:srgbClr val="FF0000"/>
                </a:solidFill>
              </a:rPr>
              <a:t>  ситуаций </a:t>
            </a:r>
            <a:r>
              <a:rPr lang="ru-RU" sz="3200" dirty="0" err="1" smtClean="0">
                <a:solidFill>
                  <a:srgbClr val="FF0000"/>
                </a:solidFill>
              </a:rPr>
              <a:t>дозволяє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дитині</a:t>
            </a:r>
            <a:r>
              <a:rPr lang="ru-RU" sz="3200" dirty="0" smtClean="0">
                <a:solidFill>
                  <a:srgbClr val="FF0000"/>
                </a:solidFill>
              </a:rPr>
              <a:t>  </a:t>
            </a:r>
            <a:r>
              <a:rPr lang="ru-RU" sz="3200" dirty="0" err="1" smtClean="0">
                <a:solidFill>
                  <a:srgbClr val="FF0000"/>
                </a:solidFill>
              </a:rPr>
              <a:t>змінити</a:t>
            </a:r>
            <a:r>
              <a:rPr lang="ru-RU" sz="3200" dirty="0" smtClean="0">
                <a:solidFill>
                  <a:srgbClr val="FF0000"/>
                </a:solidFill>
              </a:rPr>
              <a:t>  </a:t>
            </a:r>
            <a:r>
              <a:rPr lang="ru-RU" sz="3200" dirty="0" err="1" smtClean="0">
                <a:solidFill>
                  <a:srgbClr val="FF0000"/>
                </a:solidFill>
              </a:rPr>
              <a:t>ставлення</a:t>
            </a:r>
            <a:r>
              <a:rPr lang="ru-RU" sz="3200" dirty="0" smtClean="0">
                <a:solidFill>
                  <a:srgbClr val="FF0000"/>
                </a:solidFill>
              </a:rPr>
              <a:t>  до них  та  </a:t>
            </a:r>
            <a:r>
              <a:rPr lang="ru-RU" sz="3200" dirty="0" err="1" smtClean="0">
                <a:solidFill>
                  <a:srgbClr val="FF0000"/>
                </a:solidFill>
              </a:rPr>
              <a:t>знайти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правильне</a:t>
            </a:r>
            <a:r>
              <a:rPr lang="ru-RU" sz="3200" dirty="0" smtClean="0">
                <a:solidFill>
                  <a:srgbClr val="FF0000"/>
                </a:solidFill>
              </a:rPr>
              <a:t>  для себя </a:t>
            </a:r>
            <a:r>
              <a:rPr lang="ru-RU" sz="3200" dirty="0" err="1" smtClean="0">
                <a:solidFill>
                  <a:srgbClr val="FF0000"/>
                </a:solidFill>
              </a:rPr>
              <a:t>рішення</a:t>
            </a:r>
            <a:r>
              <a:rPr lang="ru-RU" sz="3200" dirty="0" smtClean="0">
                <a:solidFill>
                  <a:srgbClr val="FF0000"/>
                </a:solidFill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6" descr="w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835697" y="-531439"/>
            <a:ext cx="5688630" cy="8280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239000" cy="1224136"/>
          </a:xfrm>
        </p:spPr>
        <p:txBody>
          <a:bodyPr>
            <a:noAutofit/>
          </a:bodyPr>
          <a:lstStyle/>
          <a:p>
            <a:pPr algn="ctr"/>
            <a:r>
              <a:rPr lang="uk-UA" sz="2800" i="1" dirty="0" smtClean="0"/>
              <a:t>Фітотерапія, </a:t>
            </a:r>
            <a:r>
              <a:rPr lang="uk-UA" sz="2800" i="1" dirty="0" err="1" smtClean="0"/>
              <a:t>аромотерапія</a:t>
            </a:r>
            <a:r>
              <a:rPr lang="uk-UA" sz="2800" i="1" dirty="0" smtClean="0"/>
              <a:t>, вітамінотерапія.</a:t>
            </a:r>
            <a:br>
              <a:rPr lang="uk-UA" sz="2800" i="1" dirty="0" smtClean="0"/>
            </a:br>
            <a:endParaRPr lang="ru-RU" sz="2800" dirty="0"/>
          </a:p>
        </p:txBody>
      </p:sp>
      <p:pic>
        <p:nvPicPr>
          <p:cNvPr id="36866" name="Picture 2" descr="C:\Users\World\Downloads\144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1484784"/>
            <a:ext cx="3744416" cy="5040650"/>
          </a:xfrm>
          <a:prstGeom prst="rect">
            <a:avLst/>
          </a:prstGeom>
          <a:noFill/>
        </p:spPr>
      </p:pic>
      <p:pic>
        <p:nvPicPr>
          <p:cNvPr id="4" name="Рисунок 3" descr="144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1556792"/>
            <a:ext cx="4176464" cy="4922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95536" y="512278"/>
            <a:ext cx="835292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</a:t>
            </a: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ітотерапія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(полоскання ротової порожнини розчином часнику; вживання відварів, водних настоїв лікарських трав для профілактики різних захворювань верхніх дихальних шляхів, сечової системи, шлунково-кишкового тракту,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дискінезії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оздоровчі напої та чаї з шипшини; вітаміні коктейлі з ромашки, календули, деревію,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спориша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фітомішечки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uk-UA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ромотерапія</a:t>
            </a: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uk-UA" sz="28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електроаерозольна терапія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(розбризкування ефірної олії шипшини, обліпихи, м’яти, меліси, лаванди);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Вітамінотерапія</a:t>
            </a:r>
            <a:r>
              <a:rPr kumimoji="0" lang="uk-UA" sz="28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(полівітаміни, аскорбінова кислота, вітамінізація страв).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4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000" y="1916832"/>
            <a:ext cx="8890000" cy="447761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uk-UA" sz="3600" dirty="0" smtClean="0"/>
              <a:t>Любіть дітей, більше бувайте на свіжому повітрі, грайте, розмовляйте з дітьми і вони виростуть здоровими</a:t>
            </a:r>
            <a:r>
              <a:rPr lang="uk-UA" dirty="0" smtClean="0"/>
              <a:t>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астра альпийска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44000" cy="65253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616624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556792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Бажаємо</a:t>
            </a:r>
          </a:p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і Вам всім здоров'я!</a:t>
            </a:r>
          </a:p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Дякуємо за увагу!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489</TotalTime>
  <Words>648</Words>
  <Application>Microsoft Office PowerPoint</Application>
  <PresentationFormat>Экран (4:3)</PresentationFormat>
  <Paragraphs>67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Городская</vt:lpstr>
      <vt:lpstr>Використання здоров’язбережувальних технологій в роботі з дітьми дошкільного віку.</vt:lpstr>
      <vt:lpstr>Здоров'я – це життя!   В Елладі на скелі було висічено слова:  „ Якщо хочеш бути сильним – бігай, хочеш бути красивим – бігай, хочеш бути розумним – бігай”. </vt:lpstr>
      <vt:lpstr>Здоров’я людини залежить в основному від чотирьох факторів: </vt:lpstr>
      <vt:lpstr>Основні  види здоровя’зберігаючих технологій</vt:lpstr>
      <vt:lpstr>Слайд 5</vt:lpstr>
      <vt:lpstr>Розпочинаємо день із зарядки </vt:lpstr>
      <vt:lpstr>Слайд 7</vt:lpstr>
      <vt:lpstr>Слайд 8</vt:lpstr>
      <vt:lpstr>Фізичні хвилинки  під час занять у дошкільному закладі повинні комбінувати в собі   вправи для осанки,  вправи для очей, рук, шиї, ніг. Фізичні вправи краще проводити під музичний супровід.  Цей прийом допомагає зняти втомленість, відновити рівновагу дошкільнят.</vt:lpstr>
      <vt:lpstr>Слайд 10</vt:lpstr>
      <vt:lpstr>Слайд 11</vt:lpstr>
      <vt:lpstr> </vt:lpstr>
      <vt:lpstr>Звукова, артикуляційна , дихальна гімнастика </vt:lpstr>
      <vt:lpstr>Слайд 14</vt:lpstr>
      <vt:lpstr>Зорові гімнастики</vt:lpstr>
      <vt:lpstr>Слайд 16</vt:lpstr>
      <vt:lpstr>Слайд 17</vt:lpstr>
      <vt:lpstr>Ігри та ігрова терапія </vt:lpstr>
      <vt:lpstr>Слайд 19</vt:lpstr>
      <vt:lpstr>Іри можуть бути:  Сюжетно-рольовими,театралізованими, режисерськими, рухливими, комп'ютерними, народними…   </vt:lpstr>
      <vt:lpstr>Казкотерапія – це психотерапія </vt:lpstr>
      <vt:lpstr>Слайд 22</vt:lpstr>
      <vt:lpstr>Арт - техніка </vt:lpstr>
      <vt:lpstr>Слайд 24</vt:lpstr>
      <vt:lpstr>Пісочна терапія</vt:lpstr>
      <vt:lpstr>Слайд 26</vt:lpstr>
      <vt:lpstr>Слайд 27</vt:lpstr>
      <vt:lpstr>Фітотерапія, аромотерапія, вітамінотерапія. </vt:lpstr>
      <vt:lpstr>Слайд 29</vt:lpstr>
      <vt:lpstr>Любіть дітей, більше бувайте на свіжому повітрі, грайте, розмовляйте з дітьми і вони виростуть здоровими!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Використання здоровязбережувальнихтехнологій в роботі з дітьми дошкільного віку.</dc:title>
  <dc:creator>World</dc:creator>
  <cp:lastModifiedBy>World</cp:lastModifiedBy>
  <cp:revision>50</cp:revision>
  <dcterms:created xsi:type="dcterms:W3CDTF">2014-02-12T09:04:53Z</dcterms:created>
  <dcterms:modified xsi:type="dcterms:W3CDTF">2014-02-18T17:17:18Z</dcterms:modified>
</cp:coreProperties>
</file>