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Lst>
  <p:sldIdLst>
    <p:sldId id="256" r:id="rId3"/>
    <p:sldId id="259" r:id="rId4"/>
    <p:sldId id="281" r:id="rId5"/>
    <p:sldId id="283" r:id="rId6"/>
    <p:sldId id="284" r:id="rId7"/>
    <p:sldId id="285" r:id="rId8"/>
    <p:sldId id="261" r:id="rId9"/>
    <p:sldId id="286" r:id="rId10"/>
    <p:sldId id="287" r:id="rId11"/>
    <p:sldId id="288" r:id="rId12"/>
    <p:sldId id="291" r:id="rId13"/>
    <p:sldId id="290" r:id="rId14"/>
    <p:sldId id="292" r:id="rId15"/>
    <p:sldId id="293" r:id="rId16"/>
    <p:sldId id="294" r:id="rId17"/>
    <p:sldId id="295" r:id="rId18"/>
    <p:sldId id="263" r:id="rId19"/>
    <p:sldId id="264" r:id="rId20"/>
    <p:sldId id="296" r:id="rId21"/>
    <p:sldId id="297" r:id="rId22"/>
    <p:sldId id="276" r:id="rId23"/>
    <p:sldId id="282"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05" autoAdjust="0"/>
    <p:restoredTop sz="94660"/>
  </p:normalViewPr>
  <p:slideViewPr>
    <p:cSldViewPr snapToGrid="0">
      <p:cViewPr varScale="1">
        <p:scale>
          <a:sx n="92" d="100"/>
          <a:sy n="92" d="100"/>
        </p:scale>
        <p:origin x="-99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97042F3F-BC8C-4E06-B6C6-2C0E1036B0EF}" type="datetimeFigureOut">
              <a:rPr lang="ru-RU" smtClean="0"/>
              <a:t>03.03.2016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40B238A-CC2A-41CE-BE63-B3610A299832}" type="slidenum">
              <a:rPr lang="ru-RU" smtClean="0"/>
              <a:t>‹#›</a:t>
            </a:fld>
            <a:endParaRPr lang="ru-RU"/>
          </a:p>
        </p:txBody>
      </p:sp>
    </p:spTree>
    <p:extLst>
      <p:ext uri="{BB962C8B-B14F-4D97-AF65-F5344CB8AC3E}">
        <p14:creationId xmlns:p14="http://schemas.microsoft.com/office/powerpoint/2010/main" val="2419048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7042F3F-BC8C-4E06-B6C6-2C0E1036B0EF}" type="datetimeFigureOut">
              <a:rPr lang="ru-RU" smtClean="0"/>
              <a:t>03.03.2016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40B238A-CC2A-41CE-BE63-B3610A299832}" type="slidenum">
              <a:rPr lang="ru-RU" smtClean="0"/>
              <a:t>‹#›</a:t>
            </a:fld>
            <a:endParaRPr lang="ru-RU"/>
          </a:p>
        </p:txBody>
      </p:sp>
    </p:spTree>
    <p:extLst>
      <p:ext uri="{BB962C8B-B14F-4D97-AF65-F5344CB8AC3E}">
        <p14:creationId xmlns:p14="http://schemas.microsoft.com/office/powerpoint/2010/main" val="4150127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7042F3F-BC8C-4E06-B6C6-2C0E1036B0EF}" type="datetimeFigureOut">
              <a:rPr lang="ru-RU" smtClean="0"/>
              <a:t>03.03.2016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40B238A-CC2A-41CE-BE63-B3610A299832}" type="slidenum">
              <a:rPr lang="ru-RU" smtClean="0"/>
              <a:t>‹#›</a:t>
            </a:fld>
            <a:endParaRPr lang="ru-RU"/>
          </a:p>
        </p:txBody>
      </p:sp>
    </p:spTree>
    <p:extLst>
      <p:ext uri="{BB962C8B-B14F-4D97-AF65-F5344CB8AC3E}">
        <p14:creationId xmlns:p14="http://schemas.microsoft.com/office/powerpoint/2010/main" val="3302630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7042F3F-BC8C-4E06-B6C6-2C0E1036B0EF}" type="datetimeFigureOut">
              <a:rPr lang="ru-RU" smtClean="0"/>
              <a:t>03.03.2016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40B238A-CC2A-41CE-BE63-B3610A299832}" type="slidenum">
              <a:rPr lang="ru-RU" smtClean="0"/>
              <a:t>‹#›</a:t>
            </a:fld>
            <a:endParaRPr lang="ru-RU"/>
          </a:p>
        </p:txBody>
      </p:sp>
    </p:spTree>
    <p:extLst>
      <p:ext uri="{BB962C8B-B14F-4D97-AF65-F5344CB8AC3E}">
        <p14:creationId xmlns:p14="http://schemas.microsoft.com/office/powerpoint/2010/main" val="1226739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7042F3F-BC8C-4E06-B6C6-2C0E1036B0EF}" type="datetimeFigureOut">
              <a:rPr lang="ru-RU" smtClean="0"/>
              <a:t>03.03.2016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40B238A-CC2A-41CE-BE63-B3610A299832}" type="slidenum">
              <a:rPr lang="ru-RU" smtClean="0"/>
              <a:t>‹#›</a:t>
            </a:fld>
            <a:endParaRPr lang="ru-RU"/>
          </a:p>
        </p:txBody>
      </p:sp>
    </p:spTree>
    <p:extLst>
      <p:ext uri="{BB962C8B-B14F-4D97-AF65-F5344CB8AC3E}">
        <p14:creationId xmlns:p14="http://schemas.microsoft.com/office/powerpoint/2010/main" val="2865870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7042F3F-BC8C-4E06-B6C6-2C0E1036B0EF}" type="datetimeFigureOut">
              <a:rPr lang="ru-RU" smtClean="0"/>
              <a:t>03.03.2016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40B238A-CC2A-41CE-BE63-B3610A299832}" type="slidenum">
              <a:rPr lang="ru-RU" smtClean="0"/>
              <a:t>‹#›</a:t>
            </a:fld>
            <a:endParaRPr lang="ru-RU"/>
          </a:p>
        </p:txBody>
      </p:sp>
    </p:spTree>
    <p:extLst>
      <p:ext uri="{BB962C8B-B14F-4D97-AF65-F5344CB8AC3E}">
        <p14:creationId xmlns:p14="http://schemas.microsoft.com/office/powerpoint/2010/main" val="3778084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042F3F-BC8C-4E06-B6C6-2C0E1036B0EF}" type="datetimeFigureOut">
              <a:rPr lang="ru-RU" smtClean="0"/>
              <a:t>03.03.2016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40B238A-CC2A-41CE-BE63-B3610A299832}" type="slidenum">
              <a:rPr lang="ru-RU" smtClean="0"/>
              <a:t>‹#›</a:t>
            </a:fld>
            <a:endParaRPr lang="ru-RU"/>
          </a:p>
        </p:txBody>
      </p:sp>
    </p:spTree>
    <p:extLst>
      <p:ext uri="{BB962C8B-B14F-4D97-AF65-F5344CB8AC3E}">
        <p14:creationId xmlns:p14="http://schemas.microsoft.com/office/powerpoint/2010/main" val="1669194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97042F3F-BC8C-4E06-B6C6-2C0E1036B0EF}" type="datetimeFigureOut">
              <a:rPr lang="ru-RU" smtClean="0"/>
              <a:t>03.03.2016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40B238A-CC2A-41CE-BE63-B3610A299832}" type="slidenum">
              <a:rPr lang="ru-RU" smtClean="0"/>
              <a:t>‹#›</a:t>
            </a:fld>
            <a:endParaRPr lang="ru-RU"/>
          </a:p>
        </p:txBody>
      </p:sp>
    </p:spTree>
    <p:extLst>
      <p:ext uri="{BB962C8B-B14F-4D97-AF65-F5344CB8AC3E}">
        <p14:creationId xmlns:p14="http://schemas.microsoft.com/office/powerpoint/2010/main" val="647705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97042F3F-BC8C-4E06-B6C6-2C0E1036B0EF}" type="datetimeFigureOut">
              <a:rPr lang="ru-RU" smtClean="0"/>
              <a:t>03.03.2016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40B238A-CC2A-41CE-BE63-B3610A299832}" type="slidenum">
              <a:rPr lang="ru-RU" smtClean="0"/>
              <a:t>‹#›</a:t>
            </a:fld>
            <a:endParaRPr lang="ru-RU"/>
          </a:p>
        </p:txBody>
      </p:sp>
    </p:spTree>
    <p:extLst>
      <p:ext uri="{BB962C8B-B14F-4D97-AF65-F5344CB8AC3E}">
        <p14:creationId xmlns:p14="http://schemas.microsoft.com/office/powerpoint/2010/main" val="2563567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7042F3F-BC8C-4E06-B6C6-2C0E1036B0EF}" type="datetimeFigureOut">
              <a:rPr lang="ru-RU" smtClean="0"/>
              <a:t>03.03.2016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40B238A-CC2A-41CE-BE63-B3610A299832}" type="slidenum">
              <a:rPr lang="ru-RU" smtClean="0"/>
              <a:t>‹#›</a:t>
            </a:fld>
            <a:endParaRPr lang="ru-RU"/>
          </a:p>
        </p:txBody>
      </p:sp>
    </p:spTree>
    <p:extLst>
      <p:ext uri="{BB962C8B-B14F-4D97-AF65-F5344CB8AC3E}">
        <p14:creationId xmlns:p14="http://schemas.microsoft.com/office/powerpoint/2010/main" val="1936033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7042F3F-BC8C-4E06-B6C6-2C0E1036B0EF}" type="datetimeFigureOut">
              <a:rPr lang="ru-RU" smtClean="0"/>
              <a:t>03.03.2016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40B238A-CC2A-41CE-BE63-B3610A299832}" type="slidenum">
              <a:rPr lang="ru-RU" smtClean="0"/>
              <a:t>‹#›</a:t>
            </a:fld>
            <a:endParaRPr lang="ru-RU"/>
          </a:p>
        </p:txBody>
      </p:sp>
    </p:spTree>
    <p:extLst>
      <p:ext uri="{BB962C8B-B14F-4D97-AF65-F5344CB8AC3E}">
        <p14:creationId xmlns:p14="http://schemas.microsoft.com/office/powerpoint/2010/main" val="30557698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4F9EDB8-7AE1-4DE4-A079-186C1D7784B5}" type="datetimeFigureOut">
              <a:rPr lang="ru-RU" smtClean="0">
                <a:solidFill>
                  <a:prstClr val="black">
                    <a:tint val="75000"/>
                  </a:prstClr>
                </a:solidFill>
              </a:rPr>
              <a:pPr/>
              <a:t>03.03.2016</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7BA99927-9172-4573-BEA9-3E3F2D559EB3}"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4783853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4F9EDB8-7AE1-4DE4-A079-186C1D7784B5}" type="datetimeFigureOut">
              <a:rPr lang="ru-RU" smtClean="0">
                <a:solidFill>
                  <a:prstClr val="black">
                    <a:tint val="75000"/>
                  </a:prstClr>
                </a:solidFill>
              </a:rPr>
              <a:pPr/>
              <a:t>03.03.2016</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7BA99927-9172-4573-BEA9-3E3F2D559EB3}"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8024987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4F9EDB8-7AE1-4DE4-A079-186C1D7784B5}" type="datetimeFigureOut">
              <a:rPr lang="ru-RU" smtClean="0">
                <a:solidFill>
                  <a:prstClr val="black">
                    <a:tint val="75000"/>
                  </a:prstClr>
                </a:solidFill>
              </a:rPr>
              <a:pPr/>
              <a:t>03.03.2016</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7BA99927-9172-4573-BEA9-3E3F2D559EB3}"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7092389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4F9EDB8-7AE1-4DE4-A079-186C1D7784B5}" type="datetimeFigureOut">
              <a:rPr lang="ru-RU" smtClean="0">
                <a:solidFill>
                  <a:prstClr val="black">
                    <a:tint val="75000"/>
                  </a:prstClr>
                </a:solidFill>
              </a:rPr>
              <a:pPr/>
              <a:t>03.03.2016</a:t>
            </a:fld>
            <a:endParaRPr lang="ru-RU">
              <a:solidFill>
                <a:prstClr val="black">
                  <a:tint val="75000"/>
                </a:prstClr>
              </a:solidFill>
            </a:endParaRPr>
          </a:p>
        </p:txBody>
      </p:sp>
      <p:sp>
        <p:nvSpPr>
          <p:cNvPr id="6" name="Footer Placeholder 5"/>
          <p:cNvSpPr>
            <a:spLocks noGrp="1"/>
          </p:cNvSpPr>
          <p:nvPr>
            <p:ph type="ftr" sz="quarter" idx="11"/>
          </p:nvPr>
        </p:nvSpPr>
        <p:spPr/>
        <p:txBody>
          <a:bodyPr/>
          <a:lstStyle/>
          <a:p>
            <a:endParaRPr lang="ru-RU">
              <a:solidFill>
                <a:prstClr val="black">
                  <a:tint val="75000"/>
                </a:prstClr>
              </a:solidFill>
            </a:endParaRPr>
          </a:p>
        </p:txBody>
      </p:sp>
      <p:sp>
        <p:nvSpPr>
          <p:cNvPr id="7" name="Slide Number Placeholder 6"/>
          <p:cNvSpPr>
            <a:spLocks noGrp="1"/>
          </p:cNvSpPr>
          <p:nvPr>
            <p:ph type="sldNum" sz="quarter" idx="12"/>
          </p:nvPr>
        </p:nvSpPr>
        <p:spPr/>
        <p:txBody>
          <a:bodyPr/>
          <a:lstStyle/>
          <a:p>
            <a:fld id="{7BA99927-9172-4573-BEA9-3E3F2D559EB3}"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26758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4F9EDB8-7AE1-4DE4-A079-186C1D7784B5}" type="datetimeFigureOut">
              <a:rPr lang="ru-RU" smtClean="0">
                <a:solidFill>
                  <a:prstClr val="black">
                    <a:tint val="75000"/>
                  </a:prstClr>
                </a:solidFill>
              </a:rPr>
              <a:pPr/>
              <a:t>03.03.2016</a:t>
            </a:fld>
            <a:endParaRPr lang="ru-RU">
              <a:solidFill>
                <a:prstClr val="black">
                  <a:tint val="75000"/>
                </a:prstClr>
              </a:solidFill>
            </a:endParaRPr>
          </a:p>
        </p:txBody>
      </p:sp>
      <p:sp>
        <p:nvSpPr>
          <p:cNvPr id="8" name="Footer Placeholder 7"/>
          <p:cNvSpPr>
            <a:spLocks noGrp="1"/>
          </p:cNvSpPr>
          <p:nvPr>
            <p:ph type="ftr" sz="quarter" idx="11"/>
          </p:nvPr>
        </p:nvSpPr>
        <p:spPr/>
        <p:txBody>
          <a:bodyPr/>
          <a:lstStyle/>
          <a:p>
            <a:endParaRPr lang="ru-RU">
              <a:solidFill>
                <a:prstClr val="black">
                  <a:tint val="75000"/>
                </a:prstClr>
              </a:solidFill>
            </a:endParaRPr>
          </a:p>
        </p:txBody>
      </p:sp>
      <p:sp>
        <p:nvSpPr>
          <p:cNvPr id="9" name="Slide Number Placeholder 8"/>
          <p:cNvSpPr>
            <a:spLocks noGrp="1"/>
          </p:cNvSpPr>
          <p:nvPr>
            <p:ph type="sldNum" sz="quarter" idx="12"/>
          </p:nvPr>
        </p:nvSpPr>
        <p:spPr/>
        <p:txBody>
          <a:bodyPr/>
          <a:lstStyle/>
          <a:p>
            <a:fld id="{7BA99927-9172-4573-BEA9-3E3F2D559EB3}"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96112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4F9EDB8-7AE1-4DE4-A079-186C1D7784B5}" type="datetimeFigureOut">
              <a:rPr lang="ru-RU" smtClean="0">
                <a:solidFill>
                  <a:prstClr val="black">
                    <a:tint val="75000"/>
                  </a:prstClr>
                </a:solidFill>
              </a:rPr>
              <a:pPr/>
              <a:t>03.03.2016</a:t>
            </a:fld>
            <a:endParaRPr lang="ru-RU">
              <a:solidFill>
                <a:prstClr val="black">
                  <a:tint val="75000"/>
                </a:prstClr>
              </a:solidFill>
            </a:endParaRPr>
          </a:p>
        </p:txBody>
      </p:sp>
      <p:sp>
        <p:nvSpPr>
          <p:cNvPr id="4" name="Footer Placeholder 3"/>
          <p:cNvSpPr>
            <a:spLocks noGrp="1"/>
          </p:cNvSpPr>
          <p:nvPr>
            <p:ph type="ftr" sz="quarter" idx="11"/>
          </p:nvPr>
        </p:nvSpPr>
        <p:spPr/>
        <p:txBody>
          <a:bodyPr/>
          <a:lstStyle/>
          <a:p>
            <a:endParaRPr lang="ru-RU">
              <a:solidFill>
                <a:prstClr val="black">
                  <a:tint val="75000"/>
                </a:prstClr>
              </a:solidFill>
            </a:endParaRPr>
          </a:p>
        </p:txBody>
      </p:sp>
      <p:sp>
        <p:nvSpPr>
          <p:cNvPr id="5" name="Slide Number Placeholder 4"/>
          <p:cNvSpPr>
            <a:spLocks noGrp="1"/>
          </p:cNvSpPr>
          <p:nvPr>
            <p:ph type="sldNum" sz="quarter" idx="12"/>
          </p:nvPr>
        </p:nvSpPr>
        <p:spPr/>
        <p:txBody>
          <a:bodyPr/>
          <a:lstStyle/>
          <a:p>
            <a:fld id="{7BA99927-9172-4573-BEA9-3E3F2D559EB3}"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7218537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F9EDB8-7AE1-4DE4-A079-186C1D7784B5}" type="datetimeFigureOut">
              <a:rPr lang="ru-RU" smtClean="0">
                <a:solidFill>
                  <a:prstClr val="black">
                    <a:tint val="75000"/>
                  </a:prstClr>
                </a:solidFill>
              </a:rPr>
              <a:pPr/>
              <a:t>03.03.2016</a:t>
            </a:fld>
            <a:endParaRPr lang="ru-RU">
              <a:solidFill>
                <a:prstClr val="black">
                  <a:tint val="75000"/>
                </a:prstClr>
              </a:solidFill>
            </a:endParaRPr>
          </a:p>
        </p:txBody>
      </p:sp>
      <p:sp>
        <p:nvSpPr>
          <p:cNvPr id="3" name="Footer Placeholder 2"/>
          <p:cNvSpPr>
            <a:spLocks noGrp="1"/>
          </p:cNvSpPr>
          <p:nvPr>
            <p:ph type="ftr" sz="quarter" idx="11"/>
          </p:nvPr>
        </p:nvSpPr>
        <p:spPr/>
        <p:txBody>
          <a:bodyPr/>
          <a:lstStyle/>
          <a:p>
            <a:endParaRPr lang="ru-RU">
              <a:solidFill>
                <a:prstClr val="black">
                  <a:tint val="75000"/>
                </a:prstClr>
              </a:solidFill>
            </a:endParaRPr>
          </a:p>
        </p:txBody>
      </p:sp>
      <p:sp>
        <p:nvSpPr>
          <p:cNvPr id="4" name="Slide Number Placeholder 3"/>
          <p:cNvSpPr>
            <a:spLocks noGrp="1"/>
          </p:cNvSpPr>
          <p:nvPr>
            <p:ph type="sldNum" sz="quarter" idx="12"/>
          </p:nvPr>
        </p:nvSpPr>
        <p:spPr/>
        <p:txBody>
          <a:bodyPr/>
          <a:lstStyle/>
          <a:p>
            <a:fld id="{7BA99927-9172-4573-BEA9-3E3F2D559EB3}"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89332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F4F9EDB8-7AE1-4DE4-A079-186C1D7784B5}" type="datetimeFigureOut">
              <a:rPr lang="ru-RU" smtClean="0">
                <a:solidFill>
                  <a:prstClr val="black">
                    <a:tint val="75000"/>
                  </a:prstClr>
                </a:solidFill>
              </a:rPr>
              <a:pPr/>
              <a:t>03.03.2016</a:t>
            </a:fld>
            <a:endParaRPr lang="ru-RU">
              <a:solidFill>
                <a:prstClr val="black">
                  <a:tint val="75000"/>
                </a:prstClr>
              </a:solidFill>
            </a:endParaRPr>
          </a:p>
        </p:txBody>
      </p:sp>
      <p:sp>
        <p:nvSpPr>
          <p:cNvPr id="6" name="Footer Placeholder 5"/>
          <p:cNvSpPr>
            <a:spLocks noGrp="1"/>
          </p:cNvSpPr>
          <p:nvPr>
            <p:ph type="ftr" sz="quarter" idx="11"/>
          </p:nvPr>
        </p:nvSpPr>
        <p:spPr/>
        <p:txBody>
          <a:bodyPr/>
          <a:lstStyle/>
          <a:p>
            <a:endParaRPr lang="ru-RU">
              <a:solidFill>
                <a:prstClr val="black">
                  <a:tint val="75000"/>
                </a:prstClr>
              </a:solidFill>
            </a:endParaRPr>
          </a:p>
        </p:txBody>
      </p:sp>
      <p:sp>
        <p:nvSpPr>
          <p:cNvPr id="7" name="Slide Number Placeholder 6"/>
          <p:cNvSpPr>
            <a:spLocks noGrp="1"/>
          </p:cNvSpPr>
          <p:nvPr>
            <p:ph type="sldNum" sz="quarter" idx="12"/>
          </p:nvPr>
        </p:nvSpPr>
        <p:spPr/>
        <p:txBody>
          <a:bodyPr/>
          <a:lstStyle/>
          <a:p>
            <a:fld id="{7BA99927-9172-4573-BEA9-3E3F2D559EB3}"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161249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F4F9EDB8-7AE1-4DE4-A079-186C1D7784B5}" type="datetimeFigureOut">
              <a:rPr lang="ru-RU" smtClean="0">
                <a:solidFill>
                  <a:prstClr val="black">
                    <a:tint val="75000"/>
                  </a:prstClr>
                </a:solidFill>
              </a:rPr>
              <a:pPr/>
              <a:t>03.03.2016</a:t>
            </a:fld>
            <a:endParaRPr lang="ru-RU">
              <a:solidFill>
                <a:prstClr val="black">
                  <a:tint val="75000"/>
                </a:prstClr>
              </a:solidFill>
            </a:endParaRPr>
          </a:p>
        </p:txBody>
      </p:sp>
      <p:sp>
        <p:nvSpPr>
          <p:cNvPr id="6" name="Footer Placeholder 5"/>
          <p:cNvSpPr>
            <a:spLocks noGrp="1"/>
          </p:cNvSpPr>
          <p:nvPr>
            <p:ph type="ftr" sz="quarter" idx="11"/>
          </p:nvPr>
        </p:nvSpPr>
        <p:spPr/>
        <p:txBody>
          <a:bodyPr/>
          <a:lstStyle/>
          <a:p>
            <a:endParaRPr lang="ru-RU">
              <a:solidFill>
                <a:prstClr val="black">
                  <a:tint val="75000"/>
                </a:prstClr>
              </a:solidFill>
            </a:endParaRPr>
          </a:p>
        </p:txBody>
      </p:sp>
      <p:sp>
        <p:nvSpPr>
          <p:cNvPr id="7" name="Slide Number Placeholder 6"/>
          <p:cNvSpPr>
            <a:spLocks noGrp="1"/>
          </p:cNvSpPr>
          <p:nvPr>
            <p:ph type="sldNum" sz="quarter" idx="12"/>
          </p:nvPr>
        </p:nvSpPr>
        <p:spPr/>
        <p:txBody>
          <a:bodyPr/>
          <a:lstStyle/>
          <a:p>
            <a:fld id="{7BA99927-9172-4573-BEA9-3E3F2D559EB3}"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100026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4F9EDB8-7AE1-4DE4-A079-186C1D7784B5}" type="datetimeFigureOut">
              <a:rPr lang="ru-RU" smtClean="0">
                <a:solidFill>
                  <a:prstClr val="black">
                    <a:tint val="75000"/>
                  </a:prstClr>
                </a:solidFill>
              </a:rPr>
              <a:pPr/>
              <a:t>03.03.2016</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7BA99927-9172-4573-BEA9-3E3F2D559EB3}"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9239428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4F9EDB8-7AE1-4DE4-A079-186C1D7784B5}" type="datetimeFigureOut">
              <a:rPr lang="ru-RU" smtClean="0">
                <a:solidFill>
                  <a:prstClr val="black">
                    <a:tint val="75000"/>
                  </a:prstClr>
                </a:solidFill>
              </a:rPr>
              <a:pPr/>
              <a:t>03.03.2016</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7BA99927-9172-4573-BEA9-3E3F2D559EB3}"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37285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042F3F-BC8C-4E06-B6C6-2C0E1036B0EF}" type="datetimeFigureOut">
              <a:rPr lang="ru-RU" smtClean="0"/>
              <a:t>03.03.2016</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0B238A-CC2A-41CE-BE63-B3610A299832}" type="slidenum">
              <a:rPr lang="ru-RU" smtClean="0"/>
              <a:t>‹#›</a:t>
            </a:fld>
            <a:endParaRPr lang="ru-RU"/>
          </a:p>
        </p:txBody>
      </p:sp>
    </p:spTree>
    <p:extLst>
      <p:ext uri="{BB962C8B-B14F-4D97-AF65-F5344CB8AC3E}">
        <p14:creationId xmlns:p14="http://schemas.microsoft.com/office/powerpoint/2010/main" val="20044597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F9EDB8-7AE1-4DE4-A079-186C1D7784B5}" type="datetimeFigureOut">
              <a:rPr lang="ru-RU" smtClean="0">
                <a:solidFill>
                  <a:prstClr val="black">
                    <a:tint val="75000"/>
                  </a:prstClr>
                </a:solidFill>
              </a:rPr>
              <a:pPr/>
              <a:t>03.03.2016</a:t>
            </a:fld>
            <a:endParaRPr lang="ru-RU">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A99927-9172-4573-BEA9-3E3F2D559EB3}"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15110113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Layout" Target="../slideLayouts/slideLayout18.xml"/><Relationship Id="rId5" Type="http://schemas.openxmlformats.org/officeDocument/2006/relationships/image" Target="../media/image6.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29937" y="810491"/>
            <a:ext cx="8042563" cy="2564391"/>
          </a:xfrm>
        </p:spPr>
        <p:txBody>
          <a:bodyPr>
            <a:normAutofit fontScale="90000"/>
          </a:bodyPr>
          <a:lstStyle/>
          <a:p>
            <a:r>
              <a:rPr lang="uk-UA" b="1" dirty="0" err="1" smtClean="0">
                <a:solidFill>
                  <a:schemeClr val="tx1">
                    <a:lumMod val="95000"/>
                    <a:lumOff val="5000"/>
                  </a:schemeClr>
                </a:solidFill>
                <a:effectLst>
                  <a:outerShdw blurRad="38100" dist="38100" dir="2700000" algn="tl">
                    <a:srgbClr val="000000">
                      <a:alpha val="43137"/>
                    </a:srgbClr>
                  </a:outerShdw>
                </a:effectLst>
              </a:rPr>
              <a:t>Путешествие</a:t>
            </a:r>
            <a:r>
              <a:rPr lang="uk-UA" b="1" dirty="0" smtClean="0">
                <a:solidFill>
                  <a:schemeClr val="tx1">
                    <a:lumMod val="95000"/>
                    <a:lumOff val="5000"/>
                  </a:schemeClr>
                </a:solidFill>
                <a:effectLst>
                  <a:outerShdw blurRad="38100" dist="38100" dir="2700000" algn="tl">
                    <a:srgbClr val="000000">
                      <a:alpha val="43137"/>
                    </a:srgbClr>
                  </a:outerShdw>
                </a:effectLst>
              </a:rPr>
              <a:t> по </a:t>
            </a:r>
            <a:r>
              <a:rPr lang="uk-UA" b="1" dirty="0" err="1" smtClean="0">
                <a:solidFill>
                  <a:schemeClr val="tx1">
                    <a:lumMod val="95000"/>
                    <a:lumOff val="5000"/>
                  </a:schemeClr>
                </a:solidFill>
                <a:effectLst>
                  <a:outerShdw blurRad="38100" dist="38100" dir="2700000" algn="tl">
                    <a:srgbClr val="000000">
                      <a:alpha val="43137"/>
                    </a:srgbClr>
                  </a:outerShdw>
                </a:effectLst>
              </a:rPr>
              <a:t>книжной</a:t>
            </a:r>
            <a:r>
              <a:rPr lang="uk-UA" b="1" dirty="0" smtClean="0">
                <a:solidFill>
                  <a:schemeClr val="tx1">
                    <a:lumMod val="95000"/>
                    <a:lumOff val="5000"/>
                  </a:schemeClr>
                </a:solidFill>
                <a:effectLst>
                  <a:outerShdw blurRad="38100" dist="38100" dir="2700000" algn="tl">
                    <a:srgbClr val="000000">
                      <a:alpha val="43137"/>
                    </a:srgbClr>
                  </a:outerShdw>
                </a:effectLst>
              </a:rPr>
              <a:t> </a:t>
            </a:r>
            <a:r>
              <a:rPr lang="uk-UA" b="1" dirty="0" err="1" smtClean="0">
                <a:solidFill>
                  <a:schemeClr val="tx1">
                    <a:lumMod val="95000"/>
                    <a:lumOff val="5000"/>
                  </a:schemeClr>
                </a:solidFill>
                <a:effectLst>
                  <a:outerShdw blurRad="38100" dist="38100" dir="2700000" algn="tl">
                    <a:srgbClr val="000000">
                      <a:alpha val="43137"/>
                    </a:srgbClr>
                  </a:outerShdw>
                </a:effectLst>
              </a:rPr>
              <a:t>вселенной</a:t>
            </a:r>
            <a:r>
              <a:rPr lang="uk-UA" b="1" dirty="0" smtClean="0">
                <a:solidFill>
                  <a:schemeClr val="tx1">
                    <a:lumMod val="95000"/>
                    <a:lumOff val="5000"/>
                  </a:schemeClr>
                </a:solidFill>
                <a:effectLst>
                  <a:outerShdw blurRad="38100" dist="38100" dir="2700000" algn="tl">
                    <a:srgbClr val="000000">
                      <a:alpha val="43137"/>
                    </a:srgbClr>
                  </a:outerShdw>
                </a:effectLst>
              </a:rPr>
              <a:t>.</a:t>
            </a:r>
            <a:br>
              <a:rPr lang="uk-UA" b="1" dirty="0" smtClean="0">
                <a:solidFill>
                  <a:schemeClr val="tx1">
                    <a:lumMod val="95000"/>
                    <a:lumOff val="5000"/>
                  </a:schemeClr>
                </a:solidFill>
                <a:effectLst>
                  <a:outerShdw blurRad="38100" dist="38100" dir="2700000" algn="tl">
                    <a:srgbClr val="000000">
                      <a:alpha val="43137"/>
                    </a:srgbClr>
                  </a:outerShdw>
                </a:effectLst>
              </a:rPr>
            </a:br>
            <a:r>
              <a:rPr lang="uk-UA" b="1" dirty="0" smtClean="0">
                <a:solidFill>
                  <a:schemeClr val="tx1">
                    <a:lumMod val="95000"/>
                    <a:lumOff val="5000"/>
                  </a:schemeClr>
                </a:solidFill>
                <a:effectLst>
                  <a:outerShdw blurRad="38100" dist="38100" dir="2700000" algn="tl">
                    <a:srgbClr val="000000">
                      <a:alpha val="43137"/>
                    </a:srgbClr>
                  </a:outerShdw>
                </a:effectLst>
              </a:rPr>
              <a:t>(о </a:t>
            </a:r>
            <a:r>
              <a:rPr lang="uk-UA" b="1" dirty="0" err="1" smtClean="0">
                <a:solidFill>
                  <a:schemeClr val="tx1">
                    <a:lumMod val="95000"/>
                    <a:lumOff val="5000"/>
                  </a:schemeClr>
                </a:solidFill>
                <a:effectLst>
                  <a:outerShdw blurRad="38100" dist="38100" dir="2700000" algn="tl">
                    <a:srgbClr val="000000">
                      <a:alpha val="43137"/>
                    </a:srgbClr>
                  </a:outerShdw>
                </a:effectLst>
              </a:rPr>
              <a:t>детских</a:t>
            </a:r>
            <a:r>
              <a:rPr lang="uk-UA" b="1" dirty="0" smtClean="0">
                <a:solidFill>
                  <a:schemeClr val="tx1">
                    <a:lumMod val="95000"/>
                    <a:lumOff val="5000"/>
                  </a:schemeClr>
                </a:solidFill>
                <a:effectLst>
                  <a:outerShdw blurRad="38100" dist="38100" dir="2700000" algn="tl">
                    <a:srgbClr val="000000">
                      <a:alpha val="43137"/>
                    </a:srgbClr>
                  </a:outerShdw>
                </a:effectLst>
              </a:rPr>
              <a:t> книгах – </a:t>
            </a:r>
            <a:r>
              <a:rPr lang="uk-UA" b="1" dirty="0" err="1" smtClean="0">
                <a:solidFill>
                  <a:schemeClr val="tx1">
                    <a:lumMod val="95000"/>
                    <a:lumOff val="5000"/>
                  </a:schemeClr>
                </a:solidFill>
                <a:effectLst>
                  <a:outerShdw blurRad="38100" dist="38100" dir="2700000" algn="tl">
                    <a:srgbClr val="000000">
                      <a:alpha val="43137"/>
                    </a:srgbClr>
                  </a:outerShdw>
                </a:effectLst>
              </a:rPr>
              <a:t>юбилярах</a:t>
            </a:r>
            <a:r>
              <a:rPr lang="uk-UA" b="1" dirty="0" smtClean="0">
                <a:solidFill>
                  <a:schemeClr val="tx1">
                    <a:lumMod val="95000"/>
                    <a:lumOff val="5000"/>
                  </a:schemeClr>
                </a:solidFill>
                <a:effectLst>
                  <a:outerShdw blurRad="38100" dist="38100" dir="2700000" algn="tl">
                    <a:srgbClr val="000000">
                      <a:alpha val="43137"/>
                    </a:srgbClr>
                  </a:outerShdw>
                </a:effectLst>
              </a:rPr>
              <a:t/>
            </a:r>
            <a:br>
              <a:rPr lang="uk-UA" b="1" dirty="0" smtClean="0">
                <a:solidFill>
                  <a:schemeClr val="tx1">
                    <a:lumMod val="95000"/>
                    <a:lumOff val="5000"/>
                  </a:schemeClr>
                </a:solidFill>
                <a:effectLst>
                  <a:outerShdw blurRad="38100" dist="38100" dir="2700000" algn="tl">
                    <a:srgbClr val="000000">
                      <a:alpha val="43137"/>
                    </a:srgbClr>
                  </a:outerShdw>
                </a:effectLst>
              </a:rPr>
            </a:br>
            <a:r>
              <a:rPr lang="uk-UA" b="1" dirty="0" smtClean="0">
                <a:solidFill>
                  <a:schemeClr val="tx1">
                    <a:lumMod val="95000"/>
                    <a:lumOff val="5000"/>
                  </a:schemeClr>
                </a:solidFill>
                <a:effectLst>
                  <a:outerShdw blurRad="38100" dist="38100" dir="2700000" algn="tl">
                    <a:srgbClr val="000000">
                      <a:alpha val="43137"/>
                    </a:srgbClr>
                  </a:outerShdw>
                </a:effectLst>
              </a:rPr>
              <a:t>2016 </a:t>
            </a:r>
            <a:r>
              <a:rPr lang="uk-UA" b="1" dirty="0" err="1" smtClean="0">
                <a:solidFill>
                  <a:schemeClr val="tx1">
                    <a:lumMod val="95000"/>
                    <a:lumOff val="5000"/>
                  </a:schemeClr>
                </a:solidFill>
                <a:effectLst>
                  <a:outerShdw blurRad="38100" dist="38100" dir="2700000" algn="tl">
                    <a:srgbClr val="000000">
                      <a:alpha val="43137"/>
                    </a:srgbClr>
                  </a:outerShdw>
                </a:effectLst>
              </a:rPr>
              <a:t>года</a:t>
            </a:r>
            <a:r>
              <a:rPr lang="uk-UA" b="1" dirty="0" smtClean="0">
                <a:solidFill>
                  <a:schemeClr val="tx1">
                    <a:lumMod val="95000"/>
                    <a:lumOff val="5000"/>
                  </a:schemeClr>
                </a:solidFill>
                <a:effectLst>
                  <a:outerShdw blurRad="38100" dist="38100" dir="2700000" algn="tl">
                    <a:srgbClr val="000000">
                      <a:alpha val="43137"/>
                    </a:srgbClr>
                  </a:outerShdw>
                </a:effectLst>
              </a:rPr>
              <a:t>)</a:t>
            </a:r>
            <a:endParaRPr lang="ru-RU" b="1" dirty="0">
              <a:solidFill>
                <a:schemeClr val="tx1">
                  <a:lumMod val="95000"/>
                  <a:lumOff val="5000"/>
                </a:schemeClr>
              </a:solidFill>
              <a:effectLst>
                <a:outerShdw blurRad="38100" dist="38100" dir="2700000" algn="tl">
                  <a:srgbClr val="000000">
                    <a:alpha val="43137"/>
                  </a:srgbClr>
                </a:outerShdw>
              </a:effectLst>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7372" y="2958873"/>
            <a:ext cx="4694563" cy="4037323"/>
          </a:xfrm>
          <a:prstGeom prst="rect">
            <a:avLst/>
          </a:prstGeom>
        </p:spPr>
      </p:pic>
      <p:sp>
        <p:nvSpPr>
          <p:cNvPr id="6" name="TextBox 5"/>
          <p:cNvSpPr txBox="1"/>
          <p:nvPr/>
        </p:nvSpPr>
        <p:spPr>
          <a:xfrm>
            <a:off x="5538355" y="5912427"/>
            <a:ext cx="3605645" cy="369332"/>
          </a:xfrm>
          <a:prstGeom prst="rect">
            <a:avLst/>
          </a:prstGeom>
          <a:noFill/>
        </p:spPr>
        <p:txBody>
          <a:bodyPr wrap="square" rtlCol="0">
            <a:spAutoFit/>
          </a:bodyPr>
          <a:lstStyle/>
          <a:p>
            <a:endParaRPr lang="ru-RU" dirty="0"/>
          </a:p>
        </p:txBody>
      </p:sp>
      <p:sp>
        <p:nvSpPr>
          <p:cNvPr id="8" name="TextBox 3"/>
          <p:cNvSpPr txBox="1">
            <a:spLocks noChangeArrowheads="1"/>
          </p:cNvSpPr>
          <p:nvPr/>
        </p:nvSpPr>
        <p:spPr bwMode="auto">
          <a:xfrm>
            <a:off x="5715000" y="5842337"/>
            <a:ext cx="3429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Подготовила:</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Ведущий библиотекарь  ЦБС ГФ №4 </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Т. Н. Долженко</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Адрес: г. о. Нальчик, ул. </a:t>
            </a:r>
            <a:r>
              <a:rPr lang="ru-RU" sz="1200" b="1" kern="0" dirty="0" smtClean="0">
                <a:solidFill>
                  <a:srgbClr val="000000"/>
                </a:solidFill>
                <a:latin typeface="Times New Roman" pitchFamily="18" charset="0"/>
                <a:cs typeface="Times New Roman" pitchFamily="18" charset="0"/>
              </a:rPr>
              <a:t>ОДС д. 3</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Тел.: 42-24-65 </a:t>
            </a:r>
            <a:r>
              <a:rPr kumimoji="0" lang="en-US"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e-mail</a:t>
            </a:r>
            <a:r>
              <a:rPr kumimoji="0" lang="ru-RU"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a:t>
            </a:r>
            <a:r>
              <a:rPr kumimoji="0" lang="en-US" sz="1200" b="1" i="0" u="none" strike="noStrike" kern="0" cap="none" spc="0" normalizeH="0" noProof="0" dirty="0" smtClean="0">
                <a:ln>
                  <a:noFill/>
                </a:ln>
                <a:solidFill>
                  <a:srgbClr val="000000"/>
                </a:solidFill>
                <a:effectLst/>
                <a:uLnTx/>
                <a:uFillTx/>
                <a:latin typeface="Times New Roman" pitchFamily="18" charset="0"/>
                <a:cs typeface="Times New Roman" pitchFamily="18" charset="0"/>
              </a:rPr>
              <a:t> centr_bib_f4@mail.ru</a:t>
            </a:r>
            <a:endParaRPr kumimoji="0" lang="ru-RU"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endParaRPr>
          </a:p>
        </p:txBody>
      </p:sp>
    </p:spTree>
    <p:extLst>
      <p:ext uri="{BB962C8B-B14F-4D97-AF65-F5344CB8AC3E}">
        <p14:creationId xmlns:p14="http://schemas.microsoft.com/office/powerpoint/2010/main" val="42235452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457200"/>
            <a:ext cx="7886700" cy="5719763"/>
          </a:xfrm>
        </p:spPr>
        <p:txBody>
          <a:bodyPr/>
          <a:lstStyle/>
          <a:p>
            <a:pPr algn="ctr"/>
            <a:r>
              <a:rPr lang="ru-RU" sz="3600" b="1" u="sng" dirty="0" smtClean="0">
                <a:effectLst>
                  <a:outerShdw blurRad="38100" dist="38100" dir="2700000" algn="tl">
                    <a:srgbClr val="000000">
                      <a:alpha val="43137"/>
                    </a:srgbClr>
                  </a:outerShdw>
                </a:effectLst>
              </a:rPr>
              <a:t>Уважаемые читатели!</a:t>
            </a:r>
          </a:p>
          <a:p>
            <a:pPr algn="ctr"/>
            <a:r>
              <a:rPr lang="ru-RU" sz="3200" b="1" dirty="0" smtClean="0"/>
              <a:t>Юбилей – не простой праздник, а серьезная дата. Но оказывается, дни рождения бывают не только у людей, но и у книг. А долголетие книги зависит от ее читателей. В нашей презентации представлены детские книги – юбиляры 2016 года. Книги, отмечающие юбилей, всегда были интересны читателю, и читать их будут еще не одно поколение. Представленные книги вы сможете найти в фонде нашей библиотеки. Приходите, мы ждем вас!</a:t>
            </a:r>
            <a:endParaRPr lang="ru-RU" sz="3200" b="1" dirty="0"/>
          </a:p>
        </p:txBody>
      </p:sp>
    </p:spTree>
    <p:extLst>
      <p:ext uri="{BB962C8B-B14F-4D97-AF65-F5344CB8AC3E}">
        <p14:creationId xmlns:p14="http://schemas.microsoft.com/office/powerpoint/2010/main" val="4133798964"/>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3923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104" y="332509"/>
            <a:ext cx="3987382" cy="5049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77104" y="5611091"/>
            <a:ext cx="3987382" cy="707886"/>
          </a:xfrm>
          <a:prstGeom prst="rect">
            <a:avLst/>
          </a:prstGeom>
          <a:noFill/>
        </p:spPr>
        <p:txBody>
          <a:bodyPr wrap="square" rtlCol="0">
            <a:spAutoFit/>
          </a:bodyPr>
          <a:lstStyle/>
          <a:p>
            <a:pPr algn="ctr"/>
            <a:r>
              <a:rPr lang="ru-RU" sz="2000" b="1" dirty="0" smtClean="0"/>
              <a:t>35 </a:t>
            </a:r>
            <a:r>
              <a:rPr lang="ru-RU" sz="2000" b="1" dirty="0"/>
              <a:t>лет со дня написания сказки </a:t>
            </a:r>
            <a:endParaRPr lang="ru-RU" sz="2000" b="1" dirty="0" smtClean="0"/>
          </a:p>
          <a:p>
            <a:pPr algn="ctr"/>
            <a:r>
              <a:rPr lang="ru-RU" sz="2000" b="1" dirty="0" smtClean="0"/>
              <a:t>(1981 </a:t>
            </a:r>
            <a:r>
              <a:rPr lang="ru-RU" sz="2000" b="1" dirty="0"/>
              <a:t>г.)</a:t>
            </a:r>
          </a:p>
        </p:txBody>
      </p:sp>
      <p:sp>
        <p:nvSpPr>
          <p:cNvPr id="3" name="TextBox 2"/>
          <p:cNvSpPr txBox="1"/>
          <p:nvPr/>
        </p:nvSpPr>
        <p:spPr>
          <a:xfrm>
            <a:off x="4571206" y="332509"/>
            <a:ext cx="4198721" cy="6370975"/>
          </a:xfrm>
          <a:prstGeom prst="rect">
            <a:avLst/>
          </a:prstGeom>
          <a:noFill/>
        </p:spPr>
        <p:txBody>
          <a:bodyPr wrap="square" rtlCol="0">
            <a:spAutoFit/>
          </a:bodyPr>
          <a:lstStyle/>
          <a:p>
            <a:pPr algn="ctr"/>
            <a:r>
              <a:rPr lang="ru-RU" sz="2400" b="1" dirty="0" err="1"/>
              <a:t>Рони</a:t>
            </a:r>
            <a:r>
              <a:rPr lang="ru-RU" sz="2400" b="1" dirty="0"/>
              <a:t>, дочь разбойника - сказочная повесть Линдгрен об опасных приключениях </a:t>
            </a:r>
            <a:r>
              <a:rPr lang="ru-RU" sz="2400" b="1" dirty="0" err="1"/>
              <a:t>Рони</a:t>
            </a:r>
            <a:r>
              <a:rPr lang="ru-RU" sz="2400" b="1" dirty="0"/>
              <a:t> - дочери атамана и Бирка - сына заклятого врага отца девочки. </a:t>
            </a:r>
            <a:r>
              <a:rPr lang="ru-RU" sz="2400" b="1" dirty="0" err="1"/>
              <a:t>Рони</a:t>
            </a:r>
            <a:r>
              <a:rPr lang="ru-RU" sz="2400" b="1" dirty="0"/>
              <a:t> совершенно одинока, но даже не догадывается об этом, пока не встречает весёлого Бирка. Дети сбегают в лес, встречаются с загадочными чудовищами и переживают массу приключений, всё больше и больше скрепляя свою дружбу. Дочитав до конца сказку </a:t>
            </a:r>
            <a:r>
              <a:rPr lang="ru-RU" sz="2400" b="1" dirty="0" err="1"/>
              <a:t>Астрид</a:t>
            </a:r>
            <a:r>
              <a:rPr lang="ru-RU" sz="2400" b="1" dirty="0"/>
              <a:t> Линдгрен о </a:t>
            </a:r>
            <a:r>
              <a:rPr lang="ru-RU" sz="2400" b="1" dirty="0" err="1"/>
              <a:t>Рони</a:t>
            </a:r>
            <a:r>
              <a:rPr lang="ru-RU" sz="2400" b="1" dirty="0"/>
              <a:t> и Бирке, вы узнаете, почему дети дадут клятву никогда в жизни не быть разбойниками...</a:t>
            </a:r>
          </a:p>
        </p:txBody>
      </p:sp>
      <p:pic>
        <p:nvPicPr>
          <p:cNvPr id="368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104" y="332509"/>
            <a:ext cx="73818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249915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3923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727" y="253279"/>
            <a:ext cx="3869112" cy="5440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180840" y="253279"/>
            <a:ext cx="4848860" cy="6001643"/>
          </a:xfrm>
          <a:prstGeom prst="rect">
            <a:avLst/>
          </a:prstGeom>
          <a:noFill/>
        </p:spPr>
        <p:txBody>
          <a:bodyPr wrap="square" rtlCol="0">
            <a:spAutoFit/>
          </a:bodyPr>
          <a:lstStyle/>
          <a:p>
            <a:pPr algn="ctr"/>
            <a:r>
              <a:rPr lang="ru-RU" sz="2400" b="1" dirty="0">
                <a:solidFill>
                  <a:prstClr val="black"/>
                </a:solidFill>
              </a:rPr>
              <a:t>Как в настоящей газете, здесь нет единого сюжета и общего героя. Зато есть очерки и небольшие рассказы, сообщения подводников, сказки, шутки, загадки и множество рисунков. Отдельные заметки, связаны лишь общей тематикой «</a:t>
            </a:r>
            <a:r>
              <a:rPr lang="ru-RU" sz="2400" b="1" dirty="0" err="1">
                <a:solidFill>
                  <a:prstClr val="black"/>
                </a:solidFill>
              </a:rPr>
              <a:t>подводности</a:t>
            </a:r>
            <a:r>
              <a:rPr lang="ru-RU" sz="2400" b="1" dirty="0">
                <a:solidFill>
                  <a:prstClr val="black"/>
                </a:solidFill>
              </a:rPr>
              <a:t>» и сгруппированы по временам года. Один за другим следуют короткие рассказики про водяного клопа и про ершей, про функции хвоста тритона и нерестилище плотвы, про питание маленьких щурят и численность икринок разных видов рыбы. </a:t>
            </a:r>
            <a:r>
              <a:rPr lang="ru-RU" sz="2400" b="1" dirty="0" smtClean="0">
                <a:solidFill>
                  <a:prstClr val="black"/>
                </a:solidFill>
              </a:rPr>
              <a:t>Любителям </a:t>
            </a:r>
            <a:r>
              <a:rPr lang="ru-RU" sz="2400" b="1" dirty="0">
                <a:solidFill>
                  <a:prstClr val="black"/>
                </a:solidFill>
              </a:rPr>
              <a:t>мозаики из фактов такая форма близка. </a:t>
            </a:r>
          </a:p>
        </p:txBody>
      </p:sp>
      <p:sp>
        <p:nvSpPr>
          <p:cNvPr id="3" name="TextBox 2"/>
          <p:cNvSpPr txBox="1"/>
          <p:nvPr/>
        </p:nvSpPr>
        <p:spPr>
          <a:xfrm>
            <a:off x="311727" y="5850082"/>
            <a:ext cx="3869113" cy="369332"/>
          </a:xfrm>
          <a:prstGeom prst="rect">
            <a:avLst/>
          </a:prstGeom>
          <a:noFill/>
        </p:spPr>
        <p:txBody>
          <a:bodyPr wrap="square" rtlCol="0">
            <a:spAutoFit/>
          </a:bodyPr>
          <a:lstStyle/>
          <a:p>
            <a:endParaRPr lang="ru-RU" dirty="0">
              <a:solidFill>
                <a:prstClr val="black"/>
              </a:solidFill>
            </a:endParaRPr>
          </a:p>
        </p:txBody>
      </p:sp>
      <p:sp>
        <p:nvSpPr>
          <p:cNvPr id="4" name="TextBox 3"/>
          <p:cNvSpPr txBox="1"/>
          <p:nvPr/>
        </p:nvSpPr>
        <p:spPr>
          <a:xfrm>
            <a:off x="311727" y="5850082"/>
            <a:ext cx="3869112" cy="707886"/>
          </a:xfrm>
          <a:prstGeom prst="rect">
            <a:avLst/>
          </a:prstGeom>
          <a:noFill/>
        </p:spPr>
        <p:txBody>
          <a:bodyPr wrap="square" rtlCol="0">
            <a:spAutoFit/>
          </a:bodyPr>
          <a:lstStyle/>
          <a:p>
            <a:pPr algn="ctr"/>
            <a:r>
              <a:rPr lang="ru-RU" sz="2000" b="1" dirty="0" smtClean="0">
                <a:solidFill>
                  <a:prstClr val="black"/>
                </a:solidFill>
              </a:rPr>
              <a:t>50 лет </a:t>
            </a:r>
            <a:r>
              <a:rPr lang="ru-RU" sz="2000" b="1" dirty="0">
                <a:solidFill>
                  <a:prstClr val="black"/>
                </a:solidFill>
              </a:rPr>
              <a:t>со дня написания </a:t>
            </a:r>
            <a:r>
              <a:rPr lang="ru-RU" sz="2000" b="1" dirty="0" smtClean="0">
                <a:solidFill>
                  <a:prstClr val="black"/>
                </a:solidFill>
              </a:rPr>
              <a:t>книги</a:t>
            </a:r>
            <a:endParaRPr lang="ru-RU" sz="2000" b="1" dirty="0">
              <a:solidFill>
                <a:prstClr val="black"/>
              </a:solidFill>
            </a:endParaRPr>
          </a:p>
          <a:p>
            <a:pPr algn="ctr"/>
            <a:r>
              <a:rPr lang="ru-RU" sz="2000" b="1" dirty="0">
                <a:solidFill>
                  <a:prstClr val="black"/>
                </a:solidFill>
              </a:rPr>
              <a:t>(</a:t>
            </a:r>
            <a:r>
              <a:rPr lang="ru-RU" sz="2000" b="1" dirty="0" smtClean="0">
                <a:solidFill>
                  <a:prstClr val="black"/>
                </a:solidFill>
              </a:rPr>
              <a:t>1966 </a:t>
            </a:r>
            <a:r>
              <a:rPr lang="ru-RU" sz="2000" b="1" dirty="0">
                <a:solidFill>
                  <a:prstClr val="black"/>
                </a:solidFill>
              </a:rPr>
              <a:t>г.)</a:t>
            </a:r>
          </a:p>
        </p:txBody>
      </p:sp>
      <p:pic>
        <p:nvPicPr>
          <p:cNvPr id="297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727" y="253279"/>
            <a:ext cx="73818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697001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3923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883727" y="1049481"/>
            <a:ext cx="4062846" cy="4524315"/>
          </a:xfrm>
          <a:prstGeom prst="rect">
            <a:avLst/>
          </a:prstGeom>
          <a:noFill/>
        </p:spPr>
        <p:txBody>
          <a:bodyPr wrap="square" rtlCol="0">
            <a:spAutoFit/>
          </a:bodyPr>
          <a:lstStyle/>
          <a:p>
            <a:pPr algn="ctr"/>
            <a:r>
              <a:rPr lang="ru-RU" sz="2400" b="1" dirty="0">
                <a:solidFill>
                  <a:prstClr val="black"/>
                </a:solidFill>
              </a:rPr>
              <a:t>Герои книги хорошо известны нашему читателю по одноименному мультипликационному </a:t>
            </a:r>
            <a:r>
              <a:rPr lang="ru-RU" sz="2400" b="1" dirty="0" err="1">
                <a:solidFill>
                  <a:prstClr val="black"/>
                </a:solidFill>
              </a:rPr>
              <a:t>фильму.Эта</a:t>
            </a:r>
            <a:r>
              <a:rPr lang="ru-RU" sz="2400" b="1" dirty="0">
                <a:solidFill>
                  <a:prstClr val="black"/>
                </a:solidFill>
              </a:rPr>
              <a:t> книга рассказывает о приключениях доброго крокодила Гены и его друга Чебурашки. А так же читатели встретят на страницах этой книги старуху Шапокляк, которая очень любила пакостить нашим героям.</a:t>
            </a:r>
          </a:p>
        </p:txBody>
      </p:sp>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049" y="438150"/>
            <a:ext cx="3489613" cy="5393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781049" y="6005945"/>
            <a:ext cx="3489613" cy="707886"/>
          </a:xfrm>
          <a:prstGeom prst="rect">
            <a:avLst/>
          </a:prstGeom>
          <a:noFill/>
        </p:spPr>
        <p:txBody>
          <a:bodyPr wrap="square" rtlCol="0">
            <a:spAutoFit/>
          </a:bodyPr>
          <a:lstStyle/>
          <a:p>
            <a:pPr algn="ctr"/>
            <a:r>
              <a:rPr lang="ru-RU" sz="2000" b="1" dirty="0">
                <a:solidFill>
                  <a:prstClr val="black"/>
                </a:solidFill>
              </a:rPr>
              <a:t>50 лет со дня написания </a:t>
            </a:r>
            <a:r>
              <a:rPr lang="ru-RU" sz="2000" b="1" dirty="0" smtClean="0">
                <a:solidFill>
                  <a:prstClr val="black"/>
                </a:solidFill>
              </a:rPr>
              <a:t>сказки</a:t>
            </a:r>
            <a:endParaRPr lang="ru-RU" sz="2000" b="1" dirty="0">
              <a:solidFill>
                <a:prstClr val="black"/>
              </a:solidFill>
            </a:endParaRPr>
          </a:p>
          <a:p>
            <a:pPr algn="ctr"/>
            <a:r>
              <a:rPr lang="ru-RU" sz="2000" b="1" dirty="0">
                <a:solidFill>
                  <a:prstClr val="black"/>
                </a:solidFill>
              </a:rPr>
              <a:t>(1966 г.)</a:t>
            </a:r>
          </a:p>
        </p:txBody>
      </p:sp>
      <p:pic>
        <p:nvPicPr>
          <p:cNvPr id="307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2475" y="438150"/>
            <a:ext cx="73818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358003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3923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021282" y="294409"/>
            <a:ext cx="4655127" cy="5632311"/>
          </a:xfrm>
          <a:prstGeom prst="rect">
            <a:avLst/>
          </a:prstGeom>
          <a:noFill/>
        </p:spPr>
        <p:txBody>
          <a:bodyPr wrap="square" rtlCol="0">
            <a:spAutoFit/>
          </a:bodyPr>
          <a:lstStyle/>
          <a:p>
            <a:pPr algn="ctr"/>
            <a:r>
              <a:rPr lang="ru-RU" sz="2400" b="1" dirty="0">
                <a:solidFill>
                  <a:prstClr val="black"/>
                </a:solidFill>
              </a:rPr>
              <a:t>Рассказ Драгунского </a:t>
            </a:r>
            <a:r>
              <a:rPr lang="ru-RU" sz="2400" b="1" dirty="0" smtClean="0">
                <a:solidFill>
                  <a:prstClr val="black"/>
                </a:solidFill>
              </a:rPr>
              <a:t>«Он </a:t>
            </a:r>
            <a:r>
              <a:rPr lang="ru-RU" sz="2400" b="1" dirty="0">
                <a:solidFill>
                  <a:prstClr val="black"/>
                </a:solidFill>
              </a:rPr>
              <a:t>живой и </a:t>
            </a:r>
            <a:r>
              <a:rPr lang="ru-RU" sz="2400" b="1" dirty="0" smtClean="0">
                <a:solidFill>
                  <a:prstClr val="black"/>
                </a:solidFill>
              </a:rPr>
              <a:t>светится» </a:t>
            </a:r>
            <a:r>
              <a:rPr lang="ru-RU" sz="2400" b="1" dirty="0">
                <a:solidFill>
                  <a:prstClr val="black"/>
                </a:solidFill>
              </a:rPr>
              <a:t>о Дениске, ожидавшем маму. Всех детей уже родители забрали домой, а Дениска всё ждал и ждал маму во дворе. Такая грусть на него нахлынула, что он даже променял свой самосвал на спичечную коробочку. Однако коробочка была непростая... В ней сидел светлячок... Что заставило Дениску променять папин подарок на это чудо, читайте в рассказе </a:t>
            </a:r>
            <a:r>
              <a:rPr lang="ru-RU" sz="2400" b="1" dirty="0" smtClean="0">
                <a:solidFill>
                  <a:prstClr val="black"/>
                </a:solidFill>
              </a:rPr>
              <a:t>«Он </a:t>
            </a:r>
            <a:r>
              <a:rPr lang="ru-RU" sz="2400" b="1" dirty="0">
                <a:solidFill>
                  <a:prstClr val="black"/>
                </a:solidFill>
              </a:rPr>
              <a:t>живой и </a:t>
            </a:r>
            <a:r>
              <a:rPr lang="ru-RU" sz="2400" b="1" dirty="0" smtClean="0">
                <a:solidFill>
                  <a:prstClr val="black"/>
                </a:solidFill>
              </a:rPr>
              <a:t>светится».</a:t>
            </a:r>
          </a:p>
          <a:p>
            <a:pPr algn="ctr"/>
            <a:r>
              <a:rPr lang="ru-RU" sz="2400" b="1" dirty="0" smtClean="0">
                <a:solidFill>
                  <a:prstClr val="black"/>
                </a:solidFill>
              </a:rPr>
              <a:t>Этот  и многие другие рассказы автора, вы прочитаете в этом сборнике.</a:t>
            </a:r>
            <a:endParaRPr lang="ru-RU" sz="2400" b="1" dirty="0">
              <a:solidFill>
                <a:prstClr val="black"/>
              </a:solidFill>
            </a:endParaRPr>
          </a:p>
        </p:txBody>
      </p:sp>
      <p:pic>
        <p:nvPicPr>
          <p:cNvPr id="286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713" y="294409"/>
            <a:ext cx="3323360" cy="5136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79713" y="5579918"/>
            <a:ext cx="3406487" cy="1015663"/>
          </a:xfrm>
          <a:prstGeom prst="rect">
            <a:avLst/>
          </a:prstGeom>
          <a:noFill/>
        </p:spPr>
        <p:txBody>
          <a:bodyPr wrap="square" rtlCol="0">
            <a:spAutoFit/>
          </a:bodyPr>
          <a:lstStyle/>
          <a:p>
            <a:pPr algn="ctr"/>
            <a:r>
              <a:rPr lang="ru-RU" sz="2000" b="1" dirty="0" smtClean="0">
                <a:solidFill>
                  <a:prstClr val="black"/>
                </a:solidFill>
              </a:rPr>
              <a:t>55 лет </a:t>
            </a:r>
            <a:r>
              <a:rPr lang="ru-RU" sz="2000" b="1" dirty="0">
                <a:solidFill>
                  <a:prstClr val="black"/>
                </a:solidFill>
              </a:rPr>
              <a:t>со дня написания рассказа </a:t>
            </a:r>
            <a:r>
              <a:rPr lang="ru-RU" sz="2000" b="1" dirty="0" smtClean="0">
                <a:solidFill>
                  <a:prstClr val="black"/>
                </a:solidFill>
              </a:rPr>
              <a:t>«Он живой и светится».</a:t>
            </a:r>
            <a:endParaRPr lang="ru-RU" sz="2000" b="1" dirty="0">
              <a:solidFill>
                <a:prstClr val="black"/>
              </a:solidFill>
            </a:endParaRPr>
          </a:p>
          <a:p>
            <a:pPr algn="ctr"/>
            <a:r>
              <a:rPr lang="ru-RU" sz="2000" b="1" dirty="0">
                <a:solidFill>
                  <a:prstClr val="black"/>
                </a:solidFill>
              </a:rPr>
              <a:t>(</a:t>
            </a:r>
            <a:r>
              <a:rPr lang="ru-RU" sz="2000" b="1" dirty="0" smtClean="0">
                <a:solidFill>
                  <a:prstClr val="black"/>
                </a:solidFill>
              </a:rPr>
              <a:t>1961 </a:t>
            </a:r>
            <a:r>
              <a:rPr lang="ru-RU" sz="2000" b="1" dirty="0">
                <a:solidFill>
                  <a:prstClr val="black"/>
                </a:solidFill>
              </a:rPr>
              <a:t>г.)</a:t>
            </a:r>
          </a:p>
        </p:txBody>
      </p:sp>
      <p:pic>
        <p:nvPicPr>
          <p:cNvPr id="286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4886" y="4677353"/>
            <a:ext cx="73818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487158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7558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164282" y="220429"/>
            <a:ext cx="3803073" cy="6417141"/>
          </a:xfrm>
          <a:prstGeom prst="rect">
            <a:avLst/>
          </a:prstGeom>
          <a:noFill/>
        </p:spPr>
        <p:txBody>
          <a:bodyPr wrap="square" rtlCol="0">
            <a:spAutoFit/>
          </a:bodyPr>
          <a:lstStyle/>
          <a:p>
            <a:pPr lvl="0" algn="ctr">
              <a:lnSpc>
                <a:spcPct val="90000"/>
              </a:lnSpc>
              <a:spcBef>
                <a:spcPts val="1000"/>
              </a:spcBef>
            </a:pPr>
            <a:r>
              <a:rPr lang="ru-RU" sz="2400" b="1" dirty="0">
                <a:solidFill>
                  <a:prstClr val="black"/>
                </a:solidFill>
              </a:rPr>
              <a:t>Приключения </a:t>
            </a:r>
            <a:r>
              <a:rPr lang="ru-RU" sz="2400" b="1" dirty="0" err="1">
                <a:solidFill>
                  <a:prstClr val="black"/>
                </a:solidFill>
              </a:rPr>
              <a:t>Чиполлино</a:t>
            </a:r>
            <a:r>
              <a:rPr lang="ru-RU" sz="2400" b="1" dirty="0">
                <a:solidFill>
                  <a:prstClr val="black"/>
                </a:solidFill>
              </a:rPr>
              <a:t> - итальянская сказка, в которой главный герой мальчик-луковка по имени </a:t>
            </a:r>
            <a:r>
              <a:rPr lang="ru-RU" sz="2400" b="1" dirty="0" err="1">
                <a:solidFill>
                  <a:prstClr val="black"/>
                </a:solidFill>
              </a:rPr>
              <a:t>Чиполлино</a:t>
            </a:r>
            <a:r>
              <a:rPr lang="ru-RU" sz="2400" b="1" dirty="0">
                <a:solidFill>
                  <a:prstClr val="black"/>
                </a:solidFill>
              </a:rPr>
              <a:t> будет бороться с несправедливостью, защищая обиженных богачами синьором Помидором и принцем Лимоном. Все персонажи сказки - фрукты или овощи: Вишенка, Земляничка, Редиска, Виноградинка и многие-многие другие. Самуил Маршак участвовал в переводе и редактировании сказки, видимо поэтому она так легко читается и покоряет детей своими умопомрачительными героями и их приключениями.</a:t>
            </a:r>
          </a:p>
        </p:txBody>
      </p:sp>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249" y="228503"/>
            <a:ext cx="4113715" cy="5163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72319" y="5390720"/>
            <a:ext cx="4353530" cy="1077218"/>
          </a:xfrm>
          <a:prstGeom prst="rect">
            <a:avLst/>
          </a:prstGeom>
          <a:noFill/>
        </p:spPr>
        <p:txBody>
          <a:bodyPr wrap="square" rtlCol="0">
            <a:spAutoFit/>
          </a:bodyPr>
          <a:lstStyle/>
          <a:p>
            <a:pPr algn="ctr"/>
            <a:r>
              <a:rPr lang="ru-RU" sz="3200" b="1" dirty="0" smtClean="0">
                <a:solidFill>
                  <a:schemeClr val="tx1">
                    <a:lumMod val="95000"/>
                    <a:lumOff val="5000"/>
                  </a:schemeClr>
                </a:solidFill>
              </a:rPr>
              <a:t>65 лет со дня написания</a:t>
            </a:r>
          </a:p>
          <a:p>
            <a:pPr algn="ctr"/>
            <a:r>
              <a:rPr lang="ru-RU" sz="3200" b="1" dirty="0" smtClean="0">
                <a:solidFill>
                  <a:schemeClr val="tx1">
                    <a:lumMod val="95000"/>
                    <a:lumOff val="5000"/>
                  </a:schemeClr>
                </a:solidFill>
              </a:rPr>
              <a:t>(1951 г.)</a:t>
            </a:r>
            <a:endParaRPr lang="ru-RU" sz="3200" b="1" dirty="0">
              <a:solidFill>
                <a:schemeClr val="tx1">
                  <a:lumMod val="95000"/>
                  <a:lumOff val="5000"/>
                </a:schemeClr>
              </a:solidFill>
            </a:endParaRPr>
          </a:p>
        </p:txBody>
      </p:sp>
      <p:pic>
        <p:nvPicPr>
          <p:cNvPr id="163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4249" y="228503"/>
            <a:ext cx="73818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838412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3923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772" y="247044"/>
            <a:ext cx="3981511" cy="5395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416135" y="458956"/>
            <a:ext cx="4582391" cy="5940088"/>
          </a:xfrm>
          <a:prstGeom prst="rect">
            <a:avLst/>
          </a:prstGeom>
          <a:noFill/>
        </p:spPr>
        <p:txBody>
          <a:bodyPr wrap="square" rtlCol="0">
            <a:spAutoFit/>
          </a:bodyPr>
          <a:lstStyle/>
          <a:p>
            <a:pPr algn="ctr"/>
            <a:r>
              <a:rPr lang="ru-RU" sz="2000" b="1" dirty="0">
                <a:solidFill>
                  <a:prstClr val="black"/>
                </a:solidFill>
              </a:rPr>
              <a:t>Рассказ Леонида Пантелеева «Честное слово» повествует о смелом и благородном мальчике, который обладал сильной волей и храбрым сердцем. Повествование ведётся от лица автора, который стал случайным участником описываемых событий. Он отдыхал в парке и услышал плач маленького мальчика. Старшие ребята велели ему стоять на посту, и он не мог уйти, не мог нарушить данное им честное слово. Автор видит, как серьёзно мальчик относится к игре, и это вызывает у него улыбку. Но она сразу же сменяется восхищением силой воли этого маленького человека. Автор придумывает, как освободить мальчика от данного слова. Только приказ командира, которого рассказчик случайно встретил около парка, смог заставить ребёнка покинуть свой пост. </a:t>
            </a:r>
          </a:p>
        </p:txBody>
      </p:sp>
      <p:sp>
        <p:nvSpPr>
          <p:cNvPr id="3" name="TextBox 2"/>
          <p:cNvSpPr txBox="1"/>
          <p:nvPr/>
        </p:nvSpPr>
        <p:spPr>
          <a:xfrm>
            <a:off x="259772" y="5735782"/>
            <a:ext cx="3981511" cy="1015663"/>
          </a:xfrm>
          <a:prstGeom prst="rect">
            <a:avLst/>
          </a:prstGeom>
          <a:noFill/>
        </p:spPr>
        <p:txBody>
          <a:bodyPr wrap="square" rtlCol="0">
            <a:spAutoFit/>
          </a:bodyPr>
          <a:lstStyle/>
          <a:p>
            <a:pPr algn="ctr"/>
            <a:r>
              <a:rPr lang="ru-RU" sz="2000" b="1" dirty="0" smtClean="0">
                <a:solidFill>
                  <a:prstClr val="black"/>
                </a:solidFill>
              </a:rPr>
              <a:t>75 лет </a:t>
            </a:r>
            <a:r>
              <a:rPr lang="ru-RU" sz="2000" b="1" dirty="0">
                <a:solidFill>
                  <a:prstClr val="black"/>
                </a:solidFill>
              </a:rPr>
              <a:t>со дня написания </a:t>
            </a:r>
            <a:r>
              <a:rPr lang="ru-RU" sz="2000" b="1" dirty="0" smtClean="0">
                <a:solidFill>
                  <a:prstClr val="black"/>
                </a:solidFill>
              </a:rPr>
              <a:t>рассказа «Честное слово».</a:t>
            </a:r>
            <a:endParaRPr lang="ru-RU" sz="2000" b="1" dirty="0">
              <a:solidFill>
                <a:prstClr val="black"/>
              </a:solidFill>
            </a:endParaRPr>
          </a:p>
          <a:p>
            <a:pPr algn="ctr"/>
            <a:r>
              <a:rPr lang="ru-RU" sz="2000" b="1" dirty="0">
                <a:solidFill>
                  <a:prstClr val="black"/>
                </a:solidFill>
              </a:rPr>
              <a:t>(</a:t>
            </a:r>
            <a:r>
              <a:rPr lang="ru-RU" sz="2000" b="1" dirty="0" smtClean="0">
                <a:solidFill>
                  <a:prstClr val="black"/>
                </a:solidFill>
              </a:rPr>
              <a:t>1941 </a:t>
            </a:r>
            <a:r>
              <a:rPr lang="ru-RU" sz="2000" b="1" dirty="0">
                <a:solidFill>
                  <a:prstClr val="black"/>
                </a:solidFill>
              </a:rPr>
              <a:t>г.)</a:t>
            </a:r>
          </a:p>
        </p:txBody>
      </p:sp>
      <p:pic>
        <p:nvPicPr>
          <p:cNvPr id="276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158" y="247044"/>
            <a:ext cx="73818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644424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3923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149364" y="516598"/>
            <a:ext cx="4831773" cy="5632311"/>
          </a:xfrm>
          <a:prstGeom prst="rect">
            <a:avLst/>
          </a:prstGeom>
          <a:noFill/>
        </p:spPr>
        <p:txBody>
          <a:bodyPr wrap="square" rtlCol="0">
            <a:spAutoFit/>
          </a:bodyPr>
          <a:lstStyle/>
          <a:p>
            <a:pPr algn="ctr"/>
            <a:r>
              <a:rPr lang="ru-RU" sz="2400" b="1" dirty="0">
                <a:solidFill>
                  <a:prstClr val="black"/>
                </a:solidFill>
              </a:rPr>
              <a:t>Детские стихи Агнии </a:t>
            </a:r>
            <a:r>
              <a:rPr lang="ru-RU" sz="2400" b="1" dirty="0" err="1">
                <a:solidFill>
                  <a:prstClr val="black"/>
                </a:solidFill>
              </a:rPr>
              <a:t>Барто</a:t>
            </a:r>
            <a:r>
              <a:rPr lang="ru-RU" sz="2400" b="1" dirty="0">
                <a:solidFill>
                  <a:prstClr val="black"/>
                </a:solidFill>
              </a:rPr>
              <a:t> вырастили не одно поколение малышей, её смело можно назвать народной писательницей. Стихотворные фразы превратились в поговорки, детские образы легко перекочевали во взрослую жизнь, стали чем-то очень родным и близким для каждого из нас.</a:t>
            </a:r>
          </a:p>
          <a:p>
            <a:pPr algn="ctr"/>
            <a:r>
              <a:rPr lang="ru-RU" sz="2400" b="1" dirty="0" smtClean="0">
                <a:solidFill>
                  <a:prstClr val="black"/>
                </a:solidFill>
              </a:rPr>
              <a:t>Стихи </a:t>
            </a:r>
            <a:r>
              <a:rPr lang="ru-RU" sz="2400" b="1" dirty="0">
                <a:solidFill>
                  <a:prstClr val="black"/>
                </a:solidFill>
              </a:rPr>
              <a:t>Агнии </a:t>
            </a:r>
            <a:r>
              <a:rPr lang="ru-RU" sz="2400" b="1" dirty="0" err="1">
                <a:solidFill>
                  <a:prstClr val="black"/>
                </a:solidFill>
              </a:rPr>
              <a:t>Барто</a:t>
            </a:r>
            <a:r>
              <a:rPr lang="ru-RU" sz="2400" b="1" dirty="0">
                <a:solidFill>
                  <a:prstClr val="black"/>
                </a:solidFill>
              </a:rPr>
              <a:t> для детей – это всегда новая свежая идея, и писательница несет ее детям как самое драгоценное, что у нее есть, искренне, с любовью. Наверное, поэтому малышам детские стихи Агнии </a:t>
            </a:r>
            <a:r>
              <a:rPr lang="ru-RU" sz="2400" b="1" dirty="0" err="1">
                <a:solidFill>
                  <a:prstClr val="black"/>
                </a:solidFill>
              </a:rPr>
              <a:t>Барто</a:t>
            </a:r>
            <a:r>
              <a:rPr lang="ru-RU" sz="2400" b="1" dirty="0">
                <a:solidFill>
                  <a:prstClr val="black"/>
                </a:solidFill>
              </a:rPr>
              <a:t> читать не скучно, а интересно и </a:t>
            </a:r>
            <a:r>
              <a:rPr lang="ru-RU" sz="2400" b="1" dirty="0" smtClean="0">
                <a:solidFill>
                  <a:prstClr val="black"/>
                </a:solidFill>
              </a:rPr>
              <a:t>весело.</a:t>
            </a:r>
            <a:endParaRPr lang="ru-RU" sz="2400" b="1" dirty="0">
              <a:solidFill>
                <a:prstClr val="black"/>
              </a:solidFill>
            </a:endParaRPr>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966" y="228599"/>
            <a:ext cx="3818659" cy="5091545"/>
          </a:xfrm>
          <a:prstGeom prst="rect">
            <a:avLst/>
          </a:prstGeom>
        </p:spPr>
      </p:pic>
      <p:sp>
        <p:nvSpPr>
          <p:cNvPr id="4" name="TextBox 3"/>
          <p:cNvSpPr txBox="1"/>
          <p:nvPr/>
        </p:nvSpPr>
        <p:spPr>
          <a:xfrm>
            <a:off x="264966" y="5548745"/>
            <a:ext cx="3818659" cy="1200329"/>
          </a:xfrm>
          <a:prstGeom prst="rect">
            <a:avLst/>
          </a:prstGeom>
          <a:noFill/>
        </p:spPr>
        <p:txBody>
          <a:bodyPr wrap="square" rtlCol="0">
            <a:spAutoFit/>
          </a:bodyPr>
          <a:lstStyle/>
          <a:p>
            <a:pPr algn="ctr"/>
            <a:r>
              <a:rPr lang="ru-RU" sz="2400" b="1" dirty="0" smtClean="0">
                <a:solidFill>
                  <a:prstClr val="black"/>
                </a:solidFill>
              </a:rPr>
              <a:t>80 </a:t>
            </a:r>
            <a:r>
              <a:rPr lang="ru-RU" sz="2400" b="1" dirty="0">
                <a:solidFill>
                  <a:prstClr val="black"/>
                </a:solidFill>
              </a:rPr>
              <a:t>лет со дня написания </a:t>
            </a:r>
            <a:r>
              <a:rPr lang="ru-RU" sz="2400" b="1" dirty="0" smtClean="0">
                <a:solidFill>
                  <a:prstClr val="black"/>
                </a:solidFill>
              </a:rPr>
              <a:t>серии стихов «Игрушки»</a:t>
            </a:r>
            <a:endParaRPr lang="ru-RU" sz="2400" b="1" dirty="0">
              <a:solidFill>
                <a:prstClr val="black"/>
              </a:solidFill>
            </a:endParaRPr>
          </a:p>
          <a:p>
            <a:pPr algn="ctr"/>
            <a:r>
              <a:rPr lang="ru-RU" sz="2400" b="1" dirty="0">
                <a:solidFill>
                  <a:prstClr val="black"/>
                </a:solidFill>
              </a:rPr>
              <a:t>(</a:t>
            </a:r>
            <a:r>
              <a:rPr lang="ru-RU" sz="2400" b="1" dirty="0" smtClean="0">
                <a:solidFill>
                  <a:prstClr val="black"/>
                </a:solidFill>
              </a:rPr>
              <a:t>1836 </a:t>
            </a:r>
            <a:r>
              <a:rPr lang="ru-RU" sz="2400" b="1" dirty="0">
                <a:solidFill>
                  <a:prstClr val="black"/>
                </a:solidFill>
              </a:rPr>
              <a:t>г.)</a:t>
            </a:r>
          </a:p>
        </p:txBody>
      </p:sp>
      <p:pic>
        <p:nvPicPr>
          <p:cNvPr id="2457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1177" y="134975"/>
            <a:ext cx="73818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106474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3923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28600" y="5569527"/>
            <a:ext cx="3054927" cy="1323439"/>
          </a:xfrm>
          <a:prstGeom prst="rect">
            <a:avLst/>
          </a:prstGeom>
          <a:noFill/>
        </p:spPr>
        <p:txBody>
          <a:bodyPr wrap="square" rtlCol="0">
            <a:spAutoFit/>
          </a:bodyPr>
          <a:lstStyle/>
          <a:p>
            <a:pPr algn="ctr"/>
            <a:r>
              <a:rPr lang="ru-RU" sz="2000" b="1" dirty="0" smtClean="0">
                <a:solidFill>
                  <a:prstClr val="black"/>
                </a:solidFill>
              </a:rPr>
              <a:t>80 лет </a:t>
            </a:r>
            <a:r>
              <a:rPr lang="ru-RU" sz="2000" b="1" dirty="0">
                <a:solidFill>
                  <a:prstClr val="black"/>
                </a:solidFill>
              </a:rPr>
              <a:t>со дня написания </a:t>
            </a:r>
            <a:r>
              <a:rPr lang="ru-RU" sz="2000" b="1" dirty="0" smtClean="0">
                <a:solidFill>
                  <a:prstClr val="black"/>
                </a:solidFill>
              </a:rPr>
              <a:t>стихов «</a:t>
            </a:r>
            <a:r>
              <a:rPr lang="ru-RU" sz="2000" b="1" dirty="0">
                <a:solidFill>
                  <a:prstClr val="black"/>
                </a:solidFill>
              </a:rPr>
              <a:t>А что у </a:t>
            </a:r>
            <a:r>
              <a:rPr lang="ru-RU" sz="2000" b="1" dirty="0" smtClean="0">
                <a:solidFill>
                  <a:prstClr val="black"/>
                </a:solidFill>
              </a:rPr>
              <a:t>вас», «Дядя Степа» и «Фома» </a:t>
            </a:r>
          </a:p>
          <a:p>
            <a:pPr algn="ctr"/>
            <a:r>
              <a:rPr lang="ru-RU" sz="2000" b="1" dirty="0" smtClean="0">
                <a:solidFill>
                  <a:prstClr val="black"/>
                </a:solidFill>
              </a:rPr>
              <a:t>(1836 </a:t>
            </a:r>
            <a:r>
              <a:rPr lang="ru-RU" sz="2000" b="1" dirty="0">
                <a:solidFill>
                  <a:prstClr val="black"/>
                </a:solidFill>
              </a:rPr>
              <a:t>г.)</a:t>
            </a:r>
          </a:p>
        </p:txBody>
      </p:sp>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92691"/>
            <a:ext cx="3321628" cy="4899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671745" y="675880"/>
            <a:ext cx="5150137" cy="5262979"/>
          </a:xfrm>
          <a:prstGeom prst="rect">
            <a:avLst/>
          </a:prstGeom>
          <a:noFill/>
        </p:spPr>
        <p:txBody>
          <a:bodyPr wrap="square" rtlCol="0">
            <a:spAutoFit/>
          </a:bodyPr>
          <a:lstStyle/>
          <a:p>
            <a:pPr algn="ctr"/>
            <a:r>
              <a:rPr lang="ru-RU" sz="2400" b="1" dirty="0">
                <a:solidFill>
                  <a:prstClr val="black"/>
                </a:solidFill>
              </a:rPr>
              <a:t>Детские стихи Михалкова знакомы нам всем. Весёлые стихи Михалкова для детей младшего школьного возраста уже много поколений учат наизусть </a:t>
            </a:r>
            <a:r>
              <a:rPr lang="ru-RU" sz="2400" b="1" dirty="0" smtClean="0">
                <a:solidFill>
                  <a:prstClr val="black"/>
                </a:solidFill>
              </a:rPr>
              <a:t>.</a:t>
            </a:r>
          </a:p>
          <a:p>
            <a:pPr algn="ctr"/>
            <a:r>
              <a:rPr lang="ru-RU" sz="2400" b="1" dirty="0">
                <a:solidFill>
                  <a:prstClr val="black"/>
                </a:solidFill>
              </a:rPr>
              <a:t>В </a:t>
            </a:r>
            <a:r>
              <a:rPr lang="ru-RU" sz="2400" b="1" dirty="0" smtClean="0">
                <a:solidFill>
                  <a:prstClr val="black"/>
                </a:solidFill>
              </a:rPr>
              <a:t>этой книге </a:t>
            </a:r>
            <a:r>
              <a:rPr lang="ru-RU" sz="2400" b="1" dirty="0">
                <a:solidFill>
                  <a:prstClr val="black"/>
                </a:solidFill>
              </a:rPr>
              <a:t>вы найдете лучшие стихи Михалкова, которые легко срифмованы, быстро запоминаются, а, главное, нравятся всем детям. </a:t>
            </a:r>
            <a:endParaRPr lang="ru-RU" sz="2400" b="1" dirty="0" smtClean="0">
              <a:solidFill>
                <a:prstClr val="black"/>
              </a:solidFill>
            </a:endParaRPr>
          </a:p>
          <a:p>
            <a:pPr algn="ctr"/>
            <a:r>
              <a:rPr lang="ru-RU" sz="2400" b="1" dirty="0" smtClean="0">
                <a:solidFill>
                  <a:prstClr val="black"/>
                </a:solidFill>
              </a:rPr>
              <a:t>Личность </a:t>
            </a:r>
            <a:r>
              <a:rPr lang="ru-RU" sz="2400" b="1" dirty="0">
                <a:solidFill>
                  <a:prstClr val="black"/>
                </a:solidFill>
              </a:rPr>
              <a:t>Сергея Михалкова, его жизнь и характер очень и очень неоднозначны, но стихи - добрые и хорошие. Его произведения с легкостью можно поставить в один ряд с Агнией </a:t>
            </a:r>
            <a:r>
              <a:rPr lang="ru-RU" sz="2400" b="1" dirty="0" err="1">
                <a:solidFill>
                  <a:prstClr val="black"/>
                </a:solidFill>
              </a:rPr>
              <a:t>Барто</a:t>
            </a:r>
            <a:r>
              <a:rPr lang="ru-RU" sz="2400" b="1" dirty="0">
                <a:solidFill>
                  <a:prstClr val="black"/>
                </a:solidFill>
              </a:rPr>
              <a:t>, Чуковским и Маршаком.</a:t>
            </a:r>
          </a:p>
        </p:txBody>
      </p:sp>
      <p:pic>
        <p:nvPicPr>
          <p:cNvPr id="2560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4652329"/>
            <a:ext cx="73818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846887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3923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769427" y="1320116"/>
            <a:ext cx="4218709" cy="4893647"/>
          </a:xfrm>
          <a:prstGeom prst="rect">
            <a:avLst/>
          </a:prstGeom>
          <a:noFill/>
        </p:spPr>
        <p:txBody>
          <a:bodyPr wrap="square" rtlCol="0">
            <a:spAutoFit/>
          </a:bodyPr>
          <a:lstStyle/>
          <a:p>
            <a:pPr algn="ctr"/>
            <a:r>
              <a:rPr lang="ru-RU" sz="2400" b="1" dirty="0">
                <a:solidFill>
                  <a:prstClr val="black"/>
                </a:solidFill>
              </a:rPr>
              <a:t>Сказка Буратино рассказывает историю о том, как Папа Карло вырезал из полена мальчика с длинным носом и назвал его Буратино. Этот мальчик переживает массу приключений вместе со своими друзьями очаровательной куклой Мальвиной и спокойным и немного отстраненным Пьеро. Они спасаются от Карабаса </a:t>
            </a:r>
            <a:r>
              <a:rPr lang="ru-RU" sz="2400" b="1" dirty="0" err="1">
                <a:solidFill>
                  <a:prstClr val="black"/>
                </a:solidFill>
              </a:rPr>
              <a:t>Барабаса</a:t>
            </a:r>
            <a:r>
              <a:rPr lang="ru-RU" sz="2400" b="1" dirty="0">
                <a:solidFill>
                  <a:prstClr val="black"/>
                </a:solidFill>
              </a:rPr>
              <a:t>, хитрющей лисы Алисы и кота </a:t>
            </a:r>
            <a:r>
              <a:rPr lang="ru-RU" sz="2400" b="1" dirty="0" err="1">
                <a:solidFill>
                  <a:prstClr val="black"/>
                </a:solidFill>
              </a:rPr>
              <a:t>Базилио</a:t>
            </a:r>
            <a:r>
              <a:rPr lang="ru-RU" sz="2400" b="1" dirty="0">
                <a:solidFill>
                  <a:prstClr val="black"/>
                </a:solidFill>
              </a:rPr>
              <a:t>.</a:t>
            </a:r>
          </a:p>
        </p:txBody>
      </p:sp>
      <p:pic>
        <p:nvPicPr>
          <p:cNvPr id="266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293" y="470189"/>
            <a:ext cx="4418134" cy="5743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852555" y="342900"/>
            <a:ext cx="4042063" cy="830997"/>
          </a:xfrm>
          <a:prstGeom prst="rect">
            <a:avLst/>
          </a:prstGeom>
          <a:noFill/>
        </p:spPr>
        <p:txBody>
          <a:bodyPr wrap="square" rtlCol="0">
            <a:spAutoFit/>
          </a:bodyPr>
          <a:lstStyle/>
          <a:p>
            <a:pPr algn="ctr"/>
            <a:r>
              <a:rPr lang="ru-RU" sz="2400" b="1" dirty="0" smtClean="0">
                <a:solidFill>
                  <a:prstClr val="black"/>
                </a:solidFill>
              </a:rPr>
              <a:t>80 </a:t>
            </a:r>
            <a:r>
              <a:rPr lang="ru-RU" sz="2400" b="1" dirty="0">
                <a:solidFill>
                  <a:prstClr val="black"/>
                </a:solidFill>
              </a:rPr>
              <a:t>лет со дня написания сказки </a:t>
            </a:r>
          </a:p>
          <a:p>
            <a:pPr algn="ctr"/>
            <a:r>
              <a:rPr lang="ru-RU" sz="2400" b="1" dirty="0">
                <a:solidFill>
                  <a:prstClr val="black"/>
                </a:solidFill>
              </a:rPr>
              <a:t>(</a:t>
            </a:r>
            <a:r>
              <a:rPr lang="ru-RU" sz="2400" b="1" dirty="0" smtClean="0">
                <a:solidFill>
                  <a:prstClr val="black"/>
                </a:solidFill>
              </a:rPr>
              <a:t>1836г</a:t>
            </a:r>
            <a:r>
              <a:rPr lang="ru-RU" sz="2400" b="1" dirty="0">
                <a:solidFill>
                  <a:prstClr val="black"/>
                </a:solidFill>
              </a:rPr>
              <a:t>.)</a:t>
            </a:r>
          </a:p>
        </p:txBody>
      </p:sp>
      <p:pic>
        <p:nvPicPr>
          <p:cNvPr id="266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293" y="438516"/>
            <a:ext cx="73818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909905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3923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707082" y="446809"/>
            <a:ext cx="4052454" cy="6370975"/>
          </a:xfrm>
          <a:prstGeom prst="rect">
            <a:avLst/>
          </a:prstGeom>
          <a:noFill/>
        </p:spPr>
        <p:txBody>
          <a:bodyPr wrap="square" rtlCol="0">
            <a:spAutoFit/>
          </a:bodyPr>
          <a:lstStyle/>
          <a:p>
            <a:pPr algn="ctr"/>
            <a:r>
              <a:rPr lang="ru-RU" sz="2400" b="1" dirty="0">
                <a:solidFill>
                  <a:prstClr val="black"/>
                </a:solidFill>
              </a:rPr>
              <a:t>«Голубая чашка» - рассказ Аркадия Гайдара, одно из лучших детских произведений, в котором с маленькими читателями автор говорит о серьёзных вещах честно и без прикрас. Рассказ не ведётся как будто со стороны, а очень свободно и прямо передаёт мысли главных героев, описывает мир взрослых и детей, честных и смелых, добрых и очень-очень настоящих. Рассказ «Голубая чашка» понравится детям, ведь он не поучает, не наставляет, а просто показывает, какой иногда бывает жизнь.</a:t>
            </a:r>
          </a:p>
        </p:txBody>
      </p:sp>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685" y="301336"/>
            <a:ext cx="3560290" cy="5122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15015" y="5572174"/>
            <a:ext cx="3917373" cy="1015663"/>
          </a:xfrm>
          <a:prstGeom prst="rect">
            <a:avLst/>
          </a:prstGeom>
          <a:noFill/>
        </p:spPr>
        <p:txBody>
          <a:bodyPr wrap="square" rtlCol="0">
            <a:spAutoFit/>
          </a:bodyPr>
          <a:lstStyle/>
          <a:p>
            <a:pPr algn="ctr"/>
            <a:r>
              <a:rPr lang="ru-RU" sz="2000" b="1" dirty="0" smtClean="0">
                <a:solidFill>
                  <a:prstClr val="black"/>
                </a:solidFill>
              </a:rPr>
              <a:t>80 лет со дня написания рассказа </a:t>
            </a:r>
          </a:p>
          <a:p>
            <a:pPr algn="ctr"/>
            <a:r>
              <a:rPr lang="ru-RU" sz="2000" b="1" dirty="0" smtClean="0">
                <a:solidFill>
                  <a:prstClr val="black"/>
                </a:solidFill>
              </a:rPr>
              <a:t>«Голубая чашка»</a:t>
            </a:r>
          </a:p>
          <a:p>
            <a:pPr algn="ctr"/>
            <a:r>
              <a:rPr lang="ru-RU" sz="2000" b="1" dirty="0" smtClean="0">
                <a:solidFill>
                  <a:prstClr val="black"/>
                </a:solidFill>
              </a:rPr>
              <a:t>(1936 г.)</a:t>
            </a:r>
            <a:endParaRPr lang="ru-RU" sz="2000" b="1" dirty="0">
              <a:solidFill>
                <a:prstClr val="black"/>
              </a:solidFill>
            </a:endParaRPr>
          </a:p>
        </p:txBody>
      </p:sp>
      <p:pic>
        <p:nvPicPr>
          <p:cNvPr id="2253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3551" y="234444"/>
            <a:ext cx="738927" cy="635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384259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3923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77105" y="5175995"/>
            <a:ext cx="4059604" cy="1015663"/>
          </a:xfrm>
          <a:prstGeom prst="rect">
            <a:avLst/>
          </a:prstGeom>
          <a:noFill/>
        </p:spPr>
        <p:txBody>
          <a:bodyPr wrap="square" rtlCol="0">
            <a:spAutoFit/>
          </a:bodyPr>
          <a:lstStyle/>
          <a:p>
            <a:pPr algn="ctr"/>
            <a:r>
              <a:rPr lang="ru-RU" sz="2000" b="1" dirty="0" smtClean="0">
                <a:solidFill>
                  <a:prstClr val="black"/>
                </a:solidFill>
              </a:rPr>
              <a:t>90 лет </a:t>
            </a:r>
            <a:r>
              <a:rPr lang="ru-RU" sz="2000" b="1" dirty="0">
                <a:solidFill>
                  <a:prstClr val="black"/>
                </a:solidFill>
              </a:rPr>
              <a:t>со дня написания </a:t>
            </a:r>
            <a:r>
              <a:rPr lang="ru-RU" sz="2000" b="1" dirty="0" smtClean="0">
                <a:solidFill>
                  <a:prstClr val="black"/>
                </a:solidFill>
              </a:rPr>
              <a:t>сказок «Путаница», «Телефон», «</a:t>
            </a:r>
            <a:r>
              <a:rPr lang="ru-RU" sz="2000" b="1" dirty="0" err="1" smtClean="0">
                <a:solidFill>
                  <a:prstClr val="black"/>
                </a:solidFill>
              </a:rPr>
              <a:t>Федорино</a:t>
            </a:r>
            <a:r>
              <a:rPr lang="ru-RU" sz="2000" b="1" dirty="0" smtClean="0">
                <a:solidFill>
                  <a:prstClr val="black"/>
                </a:solidFill>
              </a:rPr>
              <a:t> горе» (1926 </a:t>
            </a:r>
            <a:r>
              <a:rPr lang="ru-RU" sz="2000" b="1" dirty="0">
                <a:solidFill>
                  <a:prstClr val="black"/>
                </a:solidFill>
              </a:rPr>
              <a:t>г.)</a:t>
            </a:r>
          </a:p>
        </p:txBody>
      </p:sp>
      <p:pic>
        <p:nvPicPr>
          <p:cNvPr id="23556"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8163" t="10352" b="16299"/>
          <a:stretch/>
        </p:blipFill>
        <p:spPr bwMode="auto">
          <a:xfrm>
            <a:off x="377105" y="457199"/>
            <a:ext cx="3706000" cy="4333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436709" y="800099"/>
            <a:ext cx="3855236" cy="4154984"/>
          </a:xfrm>
          <a:prstGeom prst="rect">
            <a:avLst/>
          </a:prstGeom>
          <a:noFill/>
        </p:spPr>
        <p:txBody>
          <a:bodyPr wrap="square" rtlCol="0">
            <a:spAutoFit/>
          </a:bodyPr>
          <a:lstStyle/>
          <a:p>
            <a:pPr algn="ctr"/>
            <a:r>
              <a:rPr lang="ru-RU" sz="2400" b="1" dirty="0">
                <a:solidFill>
                  <a:prstClr val="black"/>
                </a:solidFill>
              </a:rPr>
              <a:t>Сказки Чуковского читать можно с самого раннего детства. Стихи Чуковского со сказочными мотивами - отличные детские произведения, славящиеся огромным количеством ярких и запоминающихся персонажей, добрых и </a:t>
            </a:r>
            <a:r>
              <a:rPr lang="ru-RU" sz="2400" b="1" dirty="0" err="1">
                <a:solidFill>
                  <a:prstClr val="black"/>
                </a:solidFill>
              </a:rPr>
              <a:t>харизматичных</a:t>
            </a:r>
            <a:r>
              <a:rPr lang="ru-RU" sz="2400" b="1" dirty="0">
                <a:solidFill>
                  <a:prstClr val="black"/>
                </a:solidFill>
              </a:rPr>
              <a:t>, поучительных и в то же время, любимых детьми.</a:t>
            </a:r>
          </a:p>
        </p:txBody>
      </p:sp>
      <p:pic>
        <p:nvPicPr>
          <p:cNvPr id="2355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484" y="4043507"/>
            <a:ext cx="73818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361742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3923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384" y="377968"/>
            <a:ext cx="3124698" cy="508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75384" y="5631873"/>
            <a:ext cx="3306907" cy="707886"/>
          </a:xfrm>
          <a:prstGeom prst="rect">
            <a:avLst/>
          </a:prstGeom>
          <a:noFill/>
        </p:spPr>
        <p:txBody>
          <a:bodyPr wrap="square" rtlCol="0">
            <a:spAutoFit/>
          </a:bodyPr>
          <a:lstStyle/>
          <a:p>
            <a:pPr algn="ctr"/>
            <a:r>
              <a:rPr lang="ru-RU" sz="2000" b="1" dirty="0" smtClean="0">
                <a:solidFill>
                  <a:prstClr val="black"/>
                </a:solidFill>
              </a:rPr>
              <a:t>90 </a:t>
            </a:r>
            <a:r>
              <a:rPr lang="ru-RU" sz="2000" b="1" dirty="0">
                <a:solidFill>
                  <a:prstClr val="black"/>
                </a:solidFill>
              </a:rPr>
              <a:t>лет со дня написания сказки </a:t>
            </a:r>
            <a:r>
              <a:rPr lang="ru-RU" sz="2000" b="1" dirty="0" smtClean="0">
                <a:solidFill>
                  <a:prstClr val="black"/>
                </a:solidFill>
              </a:rPr>
              <a:t>(1926 г</a:t>
            </a:r>
            <a:r>
              <a:rPr lang="ru-RU" sz="2000" b="1" dirty="0">
                <a:solidFill>
                  <a:prstClr val="black"/>
                </a:solidFill>
              </a:rPr>
              <a:t>.)</a:t>
            </a:r>
          </a:p>
        </p:txBody>
      </p:sp>
      <p:sp>
        <p:nvSpPr>
          <p:cNvPr id="3" name="TextBox 2"/>
          <p:cNvSpPr txBox="1"/>
          <p:nvPr/>
        </p:nvSpPr>
        <p:spPr>
          <a:xfrm>
            <a:off x="3938155" y="1536174"/>
            <a:ext cx="4582390" cy="3785652"/>
          </a:xfrm>
          <a:prstGeom prst="rect">
            <a:avLst/>
          </a:prstGeom>
          <a:noFill/>
        </p:spPr>
        <p:txBody>
          <a:bodyPr wrap="square" rtlCol="0">
            <a:spAutoFit/>
          </a:bodyPr>
          <a:lstStyle/>
          <a:p>
            <a:pPr algn="ctr"/>
            <a:r>
              <a:rPr lang="ru-RU" sz="2400" b="1" dirty="0">
                <a:solidFill>
                  <a:prstClr val="black"/>
                </a:solidFill>
              </a:rPr>
              <a:t>Если </a:t>
            </a:r>
            <a:r>
              <a:rPr lang="ru-RU" sz="2400" b="1" dirty="0" smtClean="0">
                <a:solidFill>
                  <a:prstClr val="black"/>
                </a:solidFill>
              </a:rPr>
              <a:t>вы </a:t>
            </a:r>
            <a:r>
              <a:rPr lang="ru-RU" sz="2400" b="1" dirty="0">
                <a:solidFill>
                  <a:prstClr val="black"/>
                </a:solidFill>
              </a:rPr>
              <a:t>уже </a:t>
            </a:r>
            <a:r>
              <a:rPr lang="ru-RU" sz="2400" b="1" dirty="0" smtClean="0">
                <a:solidFill>
                  <a:prstClr val="black"/>
                </a:solidFill>
              </a:rPr>
              <a:t>знакомы </a:t>
            </a:r>
            <a:r>
              <a:rPr lang="ru-RU" sz="2400" b="1" dirty="0">
                <a:solidFill>
                  <a:prstClr val="black"/>
                </a:solidFill>
              </a:rPr>
              <a:t>с Винни-Пухом, если </a:t>
            </a:r>
            <a:r>
              <a:rPr lang="ru-RU" sz="2400" b="1" dirty="0" smtClean="0">
                <a:solidFill>
                  <a:prstClr val="black"/>
                </a:solidFill>
              </a:rPr>
              <a:t>видели </a:t>
            </a:r>
            <a:r>
              <a:rPr lang="ru-RU" sz="2400" b="1" dirty="0">
                <a:solidFill>
                  <a:prstClr val="black"/>
                </a:solidFill>
              </a:rPr>
              <a:t>мультфильмы, где он поет свои </a:t>
            </a:r>
            <a:r>
              <a:rPr lang="ru-RU" sz="2400" b="1" dirty="0" err="1">
                <a:solidFill>
                  <a:prstClr val="black"/>
                </a:solidFill>
              </a:rPr>
              <a:t>шумелки</a:t>
            </a:r>
            <a:r>
              <a:rPr lang="ru-RU" sz="2400" b="1" dirty="0">
                <a:solidFill>
                  <a:prstClr val="black"/>
                </a:solidFill>
              </a:rPr>
              <a:t>, </a:t>
            </a:r>
            <a:r>
              <a:rPr lang="ru-RU" sz="2400" b="1" dirty="0" smtClean="0">
                <a:solidFill>
                  <a:prstClr val="black"/>
                </a:solidFill>
              </a:rPr>
              <a:t>вам </a:t>
            </a:r>
            <a:r>
              <a:rPr lang="ru-RU" sz="2400" b="1" dirty="0">
                <a:solidFill>
                  <a:prstClr val="black"/>
                </a:solidFill>
              </a:rPr>
              <a:t>будет приятно вновь встретиться с этим славным медвежонком. </a:t>
            </a:r>
          </a:p>
          <a:p>
            <a:pPr algn="ctr"/>
            <a:r>
              <a:rPr lang="ru-RU" sz="2400" b="1" dirty="0">
                <a:solidFill>
                  <a:prstClr val="black"/>
                </a:solidFill>
              </a:rPr>
              <a:t>А если </a:t>
            </a:r>
            <a:r>
              <a:rPr lang="ru-RU" sz="2400" b="1" dirty="0" smtClean="0">
                <a:solidFill>
                  <a:prstClr val="black"/>
                </a:solidFill>
              </a:rPr>
              <a:t>вы </a:t>
            </a:r>
            <a:r>
              <a:rPr lang="ru-RU" sz="2400" b="1" dirty="0">
                <a:solidFill>
                  <a:prstClr val="black"/>
                </a:solidFill>
              </a:rPr>
              <a:t>ничего не </a:t>
            </a:r>
            <a:r>
              <a:rPr lang="ru-RU" sz="2400" b="1" dirty="0" smtClean="0">
                <a:solidFill>
                  <a:prstClr val="black"/>
                </a:solidFill>
              </a:rPr>
              <a:t>знаете </a:t>
            </a:r>
            <a:r>
              <a:rPr lang="ru-RU" sz="2400" b="1" dirty="0">
                <a:solidFill>
                  <a:prstClr val="black"/>
                </a:solidFill>
              </a:rPr>
              <a:t>ни об этом очень замечательном медвежонке, ни о его друзьях </a:t>
            </a:r>
            <a:r>
              <a:rPr lang="ru-RU" sz="2400" b="1" dirty="0" smtClean="0">
                <a:solidFill>
                  <a:prstClr val="black"/>
                </a:solidFill>
              </a:rPr>
              <a:t>, то вам </a:t>
            </a:r>
            <a:r>
              <a:rPr lang="ru-RU" sz="2400" b="1" dirty="0">
                <a:solidFill>
                  <a:prstClr val="black"/>
                </a:solidFill>
              </a:rPr>
              <a:t>предстоит очень приятное знакомство</a:t>
            </a:r>
            <a:r>
              <a:rPr lang="ru-RU" sz="2400" b="1" dirty="0" smtClean="0">
                <a:solidFill>
                  <a:prstClr val="black"/>
                </a:solidFill>
              </a:rPr>
              <a:t>!</a:t>
            </a:r>
            <a:endParaRPr lang="ru-RU" sz="2400" b="1" dirty="0">
              <a:solidFill>
                <a:prstClr val="black"/>
              </a:solidFill>
            </a:endParaRPr>
          </a:p>
        </p:txBody>
      </p:sp>
      <p:pic>
        <p:nvPicPr>
          <p:cNvPr id="358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383" y="292388"/>
            <a:ext cx="73818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80930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3999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007" y="400050"/>
            <a:ext cx="4545375" cy="6057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122719" y="2071443"/>
            <a:ext cx="3532908" cy="2308324"/>
          </a:xfrm>
          <a:prstGeom prst="rect">
            <a:avLst/>
          </a:prstGeom>
          <a:noFill/>
        </p:spPr>
        <p:txBody>
          <a:bodyPr wrap="square" rtlCol="0">
            <a:spAutoFit/>
          </a:bodyPr>
          <a:lstStyle/>
          <a:p>
            <a:r>
              <a:rPr lang="ru-RU" sz="2400" b="1" dirty="0">
                <a:solidFill>
                  <a:prstClr val="black"/>
                </a:solidFill>
              </a:rPr>
              <a:t>Багаж — это самое известное стихотворение </a:t>
            </a:r>
            <a:endParaRPr lang="ru-RU" sz="2400" b="1" dirty="0" smtClean="0">
              <a:solidFill>
                <a:prstClr val="black"/>
              </a:solidFill>
            </a:endParaRPr>
          </a:p>
          <a:p>
            <a:r>
              <a:rPr lang="ru-RU" sz="2400" b="1" dirty="0" smtClean="0">
                <a:solidFill>
                  <a:prstClr val="black"/>
                </a:solidFill>
              </a:rPr>
              <a:t>С</a:t>
            </a:r>
            <a:r>
              <a:rPr lang="ru-RU" sz="2400" b="1" dirty="0">
                <a:solidFill>
                  <a:prstClr val="black"/>
                </a:solidFill>
              </a:rPr>
              <a:t>. Маршака. Простая и смешная история, которая может случится в реальной жизни. Не так ли?</a:t>
            </a:r>
          </a:p>
        </p:txBody>
      </p:sp>
      <p:sp>
        <p:nvSpPr>
          <p:cNvPr id="4" name="TextBox 3"/>
          <p:cNvSpPr txBox="1"/>
          <p:nvPr/>
        </p:nvSpPr>
        <p:spPr>
          <a:xfrm>
            <a:off x="4821382" y="400050"/>
            <a:ext cx="4318612" cy="1569660"/>
          </a:xfrm>
          <a:prstGeom prst="rect">
            <a:avLst/>
          </a:prstGeom>
          <a:noFill/>
        </p:spPr>
        <p:txBody>
          <a:bodyPr wrap="square" rtlCol="0">
            <a:spAutoFit/>
          </a:bodyPr>
          <a:lstStyle/>
          <a:p>
            <a:pPr algn="ctr"/>
            <a:r>
              <a:rPr lang="ru-RU" sz="3200" b="1" dirty="0" smtClean="0">
                <a:solidFill>
                  <a:prstClr val="black"/>
                </a:solidFill>
              </a:rPr>
              <a:t>90 лет со дня написания стихотворения «Багаж» (1926 г.)</a:t>
            </a:r>
            <a:endParaRPr lang="ru-RU" sz="3200" b="1" dirty="0">
              <a:solidFill>
                <a:prstClr val="black"/>
              </a:solidFill>
            </a:endParaRPr>
          </a:p>
        </p:txBody>
      </p:sp>
      <p:pic>
        <p:nvPicPr>
          <p:cNvPr id="1741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822" y="400050"/>
            <a:ext cx="73818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100464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3923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675909" y="301337"/>
            <a:ext cx="4208318" cy="5940088"/>
          </a:xfrm>
          <a:prstGeom prst="rect">
            <a:avLst/>
          </a:prstGeom>
          <a:noFill/>
        </p:spPr>
        <p:txBody>
          <a:bodyPr wrap="square" rtlCol="0">
            <a:spAutoFit/>
          </a:bodyPr>
          <a:lstStyle/>
          <a:p>
            <a:pPr algn="ctr"/>
            <a:r>
              <a:rPr lang="ru-RU" sz="2000" b="1" dirty="0">
                <a:solidFill>
                  <a:prstClr val="black"/>
                </a:solidFill>
              </a:rPr>
              <a:t>В книгу включены две самые известные и популярные сказочные повести английского писателя и математика Льюиса Кэрролла: «Алиса в Стране Чудес» и «Алиса в Зазеркалье». Неповторимое своеобразие </a:t>
            </a:r>
            <a:r>
              <a:rPr lang="ru-RU" sz="2000" b="1" dirty="0" err="1">
                <a:solidFill>
                  <a:prstClr val="black"/>
                </a:solidFill>
              </a:rPr>
              <a:t>кэрролловского</a:t>
            </a:r>
            <a:r>
              <a:rPr lang="ru-RU" sz="2000" b="1" dirty="0">
                <a:solidFill>
                  <a:prstClr val="black"/>
                </a:solidFill>
              </a:rPr>
              <a:t> стиля, необычные ситуации, в которые попадает главная героиня, удивительные превращения, происходящие с ней и забавные герои, с которыми Алиса встречается во время своих путешествий – все это и есть Страна Чудес, край удивительных вопросов и еще более удивительных ответов. Думайте! Фантазируйте! Следите внимательно за мыслями и словами! И вы попадете в Страну Чудес, где привычное становится удивительным.</a:t>
            </a:r>
          </a:p>
        </p:txBody>
      </p:sp>
      <p:pic>
        <p:nvPicPr>
          <p:cNvPr id="348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710" y="384463"/>
            <a:ext cx="3042372" cy="4440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72329" y="5041096"/>
            <a:ext cx="4154199" cy="1200329"/>
          </a:xfrm>
          <a:prstGeom prst="rect">
            <a:avLst/>
          </a:prstGeom>
          <a:noFill/>
        </p:spPr>
        <p:txBody>
          <a:bodyPr wrap="square" rtlCol="0">
            <a:spAutoFit/>
          </a:bodyPr>
          <a:lstStyle/>
          <a:p>
            <a:pPr algn="ctr"/>
            <a:r>
              <a:rPr lang="ru-RU" sz="2400" b="1" dirty="0" smtClean="0">
                <a:solidFill>
                  <a:prstClr val="black"/>
                </a:solidFill>
              </a:rPr>
              <a:t>145 </a:t>
            </a:r>
            <a:r>
              <a:rPr lang="ru-RU" sz="2400" b="1" dirty="0">
                <a:solidFill>
                  <a:prstClr val="black"/>
                </a:solidFill>
              </a:rPr>
              <a:t>лет со дня написания </a:t>
            </a:r>
            <a:r>
              <a:rPr lang="ru-RU" sz="2400" b="1" dirty="0" smtClean="0">
                <a:solidFill>
                  <a:prstClr val="black"/>
                </a:solidFill>
              </a:rPr>
              <a:t>сказки «Алиса в зазеркалье»</a:t>
            </a:r>
            <a:endParaRPr lang="ru-RU" sz="2400" b="1" dirty="0">
              <a:solidFill>
                <a:prstClr val="black"/>
              </a:solidFill>
            </a:endParaRPr>
          </a:p>
          <a:p>
            <a:pPr algn="ctr"/>
            <a:r>
              <a:rPr lang="ru-RU" sz="2400" b="1" dirty="0">
                <a:solidFill>
                  <a:prstClr val="black"/>
                </a:solidFill>
              </a:rPr>
              <a:t>(</a:t>
            </a:r>
            <a:r>
              <a:rPr lang="ru-RU" sz="2400" b="1" dirty="0" smtClean="0">
                <a:solidFill>
                  <a:prstClr val="black"/>
                </a:solidFill>
              </a:rPr>
              <a:t>1881г</a:t>
            </a:r>
            <a:r>
              <a:rPr lang="ru-RU" sz="2400" b="1" dirty="0">
                <a:solidFill>
                  <a:prstClr val="black"/>
                </a:solidFill>
              </a:rPr>
              <a:t>.)</a:t>
            </a:r>
          </a:p>
        </p:txBody>
      </p:sp>
      <p:pic>
        <p:nvPicPr>
          <p:cNvPr id="348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710" y="384463"/>
            <a:ext cx="73818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091698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3923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440" y="200023"/>
            <a:ext cx="3333750" cy="4232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440" y="4894427"/>
            <a:ext cx="3333750"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870613" y="20276"/>
            <a:ext cx="4987637" cy="830997"/>
          </a:xfrm>
          <a:prstGeom prst="rect">
            <a:avLst/>
          </a:prstGeom>
          <a:noFill/>
        </p:spPr>
        <p:txBody>
          <a:bodyPr wrap="square" rtlCol="0">
            <a:spAutoFit/>
          </a:bodyPr>
          <a:lstStyle/>
          <a:p>
            <a:pPr algn="ctr"/>
            <a:r>
              <a:rPr lang="ru-RU" sz="2400" b="1" dirty="0" smtClean="0"/>
              <a:t>175 лет со дня написания </a:t>
            </a:r>
          </a:p>
          <a:p>
            <a:pPr algn="ctr"/>
            <a:r>
              <a:rPr lang="ru-RU" sz="2400" b="1" dirty="0" smtClean="0"/>
              <a:t>сказки (1841 г.)</a:t>
            </a:r>
            <a:endParaRPr lang="ru-RU" sz="2400" b="1" dirty="0"/>
          </a:p>
        </p:txBody>
      </p:sp>
      <p:sp>
        <p:nvSpPr>
          <p:cNvPr id="3" name="TextBox 2"/>
          <p:cNvSpPr txBox="1"/>
          <p:nvPr/>
        </p:nvSpPr>
        <p:spPr>
          <a:xfrm>
            <a:off x="3823855" y="872836"/>
            <a:ext cx="5081154" cy="5262979"/>
          </a:xfrm>
          <a:prstGeom prst="rect">
            <a:avLst/>
          </a:prstGeom>
          <a:noFill/>
        </p:spPr>
        <p:txBody>
          <a:bodyPr wrap="square" rtlCol="0">
            <a:spAutoFit/>
          </a:bodyPr>
          <a:lstStyle/>
          <a:p>
            <a:pPr algn="ctr"/>
            <a:r>
              <a:rPr lang="ru-RU" sz="2400" b="1" dirty="0"/>
              <a:t>Мороз Иванович - сказка Владимира Одоевского о двух девочках: Рукодельнице и Ленивице. Уронила как-то раз Рукодельница ведёрко в колодец и спустилась за ним, а там чудеса! Печка с румяным пирожком, яблонька с золотистыми яблочками и добрый дедушка Мороз Иванович. Помогла ему девочка и за свои старания получила награду, да ещё и много чего интересного успела узнать у дедушки Мороза. Отправилась затем Ленивица в колодец, работать она не умела, вот и получила по заслугам.</a:t>
            </a:r>
          </a:p>
        </p:txBody>
      </p:sp>
      <p:pic>
        <p:nvPicPr>
          <p:cNvPr id="1843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440" y="173316"/>
            <a:ext cx="73818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808546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3923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427" y="197427"/>
            <a:ext cx="4200526" cy="5600700"/>
          </a:xfrm>
          <a:prstGeom prst="rect">
            <a:avLst/>
          </a:prstGeom>
        </p:spPr>
      </p:pic>
      <p:sp>
        <p:nvSpPr>
          <p:cNvPr id="3" name="TextBox 2"/>
          <p:cNvSpPr txBox="1"/>
          <p:nvPr/>
        </p:nvSpPr>
        <p:spPr>
          <a:xfrm>
            <a:off x="4397953" y="1610590"/>
            <a:ext cx="4742872" cy="3416320"/>
          </a:xfrm>
          <a:prstGeom prst="rect">
            <a:avLst/>
          </a:prstGeom>
          <a:noFill/>
        </p:spPr>
        <p:txBody>
          <a:bodyPr wrap="square" rtlCol="0">
            <a:spAutoFit/>
          </a:bodyPr>
          <a:lstStyle/>
          <a:p>
            <a:pPr algn="ctr"/>
            <a:r>
              <a:rPr lang="ru-RU" sz="2400" b="1" dirty="0"/>
              <a:t>В </a:t>
            </a:r>
            <a:r>
              <a:rPr lang="ru-RU" sz="2400" b="1" dirty="0" smtClean="0"/>
              <a:t>наших </a:t>
            </a:r>
            <a:r>
              <a:rPr lang="ru-RU" sz="2400" b="1" dirty="0"/>
              <a:t>руках - книга, хорошо знакомая с детства каждому из нас. Встретившись с ней однажды, хочется перечитать её ещё не раз. Ведь "Сказка о царе </a:t>
            </a:r>
            <a:r>
              <a:rPr lang="ru-RU" sz="2400" b="1" dirty="0" err="1"/>
              <a:t>Салтане</a:t>
            </a:r>
            <a:r>
              <a:rPr lang="ru-RU" sz="2400" b="1" dirty="0"/>
              <a:t>" написана А.С. Пушкиным в лучших традициях русских народных сказок и олицетворяет собой торжество доброты, справедливости и красоты</a:t>
            </a:r>
            <a:r>
              <a:rPr lang="ru-RU" sz="2400" b="1" dirty="0" smtClean="0"/>
              <a:t>.</a:t>
            </a:r>
            <a:endParaRPr lang="ru-RU" sz="2400" b="1" dirty="0"/>
          </a:p>
        </p:txBody>
      </p:sp>
      <p:sp>
        <p:nvSpPr>
          <p:cNvPr id="4" name="TextBox 3"/>
          <p:cNvSpPr txBox="1"/>
          <p:nvPr/>
        </p:nvSpPr>
        <p:spPr>
          <a:xfrm>
            <a:off x="124691" y="5943600"/>
            <a:ext cx="4073236" cy="830997"/>
          </a:xfrm>
          <a:prstGeom prst="rect">
            <a:avLst/>
          </a:prstGeom>
          <a:noFill/>
        </p:spPr>
        <p:txBody>
          <a:bodyPr wrap="square" rtlCol="0">
            <a:spAutoFit/>
          </a:bodyPr>
          <a:lstStyle/>
          <a:p>
            <a:pPr algn="ctr"/>
            <a:r>
              <a:rPr lang="ru-RU" sz="2400" b="1" dirty="0" smtClean="0"/>
              <a:t>185 лет со дня написания сказки </a:t>
            </a:r>
          </a:p>
          <a:p>
            <a:pPr algn="ctr"/>
            <a:r>
              <a:rPr lang="ru-RU" sz="2400" b="1" dirty="0" smtClean="0"/>
              <a:t>(1831 г.)</a:t>
            </a:r>
            <a:endParaRPr lang="ru-RU" sz="2400" b="1" dirty="0"/>
          </a:p>
        </p:txBody>
      </p:sp>
      <p:pic>
        <p:nvPicPr>
          <p:cNvPr id="1946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427" y="5147180"/>
            <a:ext cx="73818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8040981"/>
      </p:ext>
    </p:extLst>
  </p:cSld>
  <p:clrMapOvr>
    <a:masterClrMapping/>
  </p:clrMapOvr>
  <p:transition spd="slow">
    <p:wheel spokes="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3923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391" y="318222"/>
            <a:ext cx="3810000" cy="482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91391" y="5476008"/>
            <a:ext cx="3619500" cy="1015663"/>
          </a:xfrm>
          <a:prstGeom prst="rect">
            <a:avLst/>
          </a:prstGeom>
          <a:noFill/>
        </p:spPr>
        <p:txBody>
          <a:bodyPr wrap="square" rtlCol="0">
            <a:spAutoFit/>
          </a:bodyPr>
          <a:lstStyle/>
          <a:p>
            <a:pPr algn="ctr"/>
            <a:r>
              <a:rPr lang="ru-RU" sz="2000" b="1" dirty="0" smtClean="0">
                <a:solidFill>
                  <a:prstClr val="black"/>
                </a:solidFill>
              </a:rPr>
              <a:t>190 </a:t>
            </a:r>
            <a:r>
              <a:rPr lang="ru-RU" sz="2000" b="1" dirty="0">
                <a:solidFill>
                  <a:prstClr val="black"/>
                </a:solidFill>
              </a:rPr>
              <a:t>лет со дня написания </a:t>
            </a:r>
            <a:r>
              <a:rPr lang="ru-RU" sz="2000" b="1" dirty="0" smtClean="0">
                <a:solidFill>
                  <a:prstClr val="black"/>
                </a:solidFill>
              </a:rPr>
              <a:t>альманаха сказок</a:t>
            </a:r>
            <a:endParaRPr lang="ru-RU" sz="2000" b="1" dirty="0">
              <a:solidFill>
                <a:prstClr val="black"/>
              </a:solidFill>
            </a:endParaRPr>
          </a:p>
          <a:p>
            <a:pPr algn="ctr"/>
            <a:r>
              <a:rPr lang="ru-RU" sz="2000" b="1" dirty="0" smtClean="0">
                <a:solidFill>
                  <a:prstClr val="black"/>
                </a:solidFill>
              </a:rPr>
              <a:t>(1826 г.)</a:t>
            </a:r>
            <a:endParaRPr lang="ru-RU" sz="2000" b="1" dirty="0">
              <a:solidFill>
                <a:prstClr val="black"/>
              </a:solidFill>
            </a:endParaRPr>
          </a:p>
        </p:txBody>
      </p:sp>
      <p:sp>
        <p:nvSpPr>
          <p:cNvPr id="4" name="TextBox 3"/>
          <p:cNvSpPr txBox="1"/>
          <p:nvPr/>
        </p:nvSpPr>
        <p:spPr>
          <a:xfrm>
            <a:off x="4201391" y="318222"/>
            <a:ext cx="4807527" cy="6370975"/>
          </a:xfrm>
          <a:prstGeom prst="rect">
            <a:avLst/>
          </a:prstGeom>
          <a:noFill/>
        </p:spPr>
        <p:txBody>
          <a:bodyPr wrap="square" rtlCol="0">
            <a:spAutoFit/>
          </a:bodyPr>
          <a:lstStyle/>
          <a:p>
            <a:pPr algn="ctr"/>
            <a:r>
              <a:rPr lang="ru-RU" sz="2400" b="1" dirty="0">
                <a:solidFill>
                  <a:prstClr val="black"/>
                </a:solidFill>
              </a:rPr>
              <a:t>Где только не рассказывают герои Вильгельма </a:t>
            </a:r>
            <a:r>
              <a:rPr lang="ru-RU" sz="2400" b="1" dirty="0" err="1">
                <a:solidFill>
                  <a:prstClr val="black"/>
                </a:solidFill>
              </a:rPr>
              <a:t>Гауфа</a:t>
            </a:r>
            <a:r>
              <a:rPr lang="ru-RU" sz="2400" b="1" dirty="0">
                <a:solidFill>
                  <a:prstClr val="black"/>
                </a:solidFill>
              </a:rPr>
              <a:t> сказки, легенды и предания, где только не происходят с ними необыкновенные истории: в пустыне на пути к Каиру, в самом Каире, в Александрии и Багдаде, в Германии и дремучем </a:t>
            </a:r>
            <a:r>
              <a:rPr lang="ru-RU" sz="2400" b="1" dirty="0" err="1">
                <a:solidFill>
                  <a:prstClr val="black"/>
                </a:solidFill>
              </a:rPr>
              <a:t>Шпессартском</a:t>
            </a:r>
            <a:r>
              <a:rPr lang="ru-RU" sz="2400" b="1" dirty="0">
                <a:solidFill>
                  <a:prstClr val="black"/>
                </a:solidFill>
              </a:rPr>
              <a:t> лесу, в Шотландии, во Франции в Париже, в Голландии, на море и на суше. И нельзя сказать, что эти истории тесно связаны друг с другом. Они далеки друг от друга. Они происходят в одних местах, а могут происходить и в других. Время действия условно. Это странно, но некоторые герои могут даже поменяться местами.</a:t>
            </a:r>
          </a:p>
        </p:txBody>
      </p:sp>
      <p:pic>
        <p:nvPicPr>
          <p:cNvPr id="337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391" y="318222"/>
            <a:ext cx="73818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11282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3923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553" y="166256"/>
            <a:ext cx="3638499" cy="562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97427" y="5870864"/>
            <a:ext cx="3938155" cy="707886"/>
          </a:xfrm>
          <a:prstGeom prst="rect">
            <a:avLst/>
          </a:prstGeom>
          <a:noFill/>
        </p:spPr>
        <p:txBody>
          <a:bodyPr wrap="square" rtlCol="0">
            <a:spAutoFit/>
          </a:bodyPr>
          <a:lstStyle/>
          <a:p>
            <a:pPr algn="ctr"/>
            <a:r>
              <a:rPr lang="ru-RU" sz="2000" b="1" dirty="0" smtClean="0">
                <a:solidFill>
                  <a:prstClr val="black"/>
                </a:solidFill>
              </a:rPr>
              <a:t>225 лет </a:t>
            </a:r>
            <a:r>
              <a:rPr lang="ru-RU" sz="2000" b="1" dirty="0">
                <a:solidFill>
                  <a:prstClr val="black"/>
                </a:solidFill>
              </a:rPr>
              <a:t>со дня написания книги</a:t>
            </a:r>
          </a:p>
          <a:p>
            <a:pPr algn="ctr"/>
            <a:r>
              <a:rPr lang="ru-RU" sz="2000" b="1" dirty="0">
                <a:solidFill>
                  <a:prstClr val="black"/>
                </a:solidFill>
              </a:rPr>
              <a:t>(</a:t>
            </a:r>
            <a:r>
              <a:rPr lang="ru-RU" sz="2000" b="1" dirty="0" smtClean="0">
                <a:solidFill>
                  <a:prstClr val="black"/>
                </a:solidFill>
              </a:rPr>
              <a:t>1791г</a:t>
            </a:r>
            <a:r>
              <a:rPr lang="ru-RU" sz="2000" b="1" dirty="0">
                <a:solidFill>
                  <a:prstClr val="black"/>
                </a:solidFill>
              </a:rPr>
              <a:t>.)</a:t>
            </a:r>
          </a:p>
        </p:txBody>
      </p:sp>
      <p:sp>
        <p:nvSpPr>
          <p:cNvPr id="4" name="TextBox 3"/>
          <p:cNvSpPr txBox="1"/>
          <p:nvPr/>
        </p:nvSpPr>
        <p:spPr>
          <a:xfrm>
            <a:off x="4571206" y="1361208"/>
            <a:ext cx="3834245" cy="3416320"/>
          </a:xfrm>
          <a:prstGeom prst="rect">
            <a:avLst/>
          </a:prstGeom>
          <a:noFill/>
        </p:spPr>
        <p:txBody>
          <a:bodyPr wrap="square" rtlCol="0">
            <a:spAutoFit/>
          </a:bodyPr>
          <a:lstStyle/>
          <a:p>
            <a:pPr algn="ctr"/>
            <a:r>
              <a:rPr lang="ru-RU" sz="2400" b="1" dirty="0">
                <a:solidFill>
                  <a:prstClr val="black"/>
                </a:solidFill>
              </a:rPr>
              <a:t>Барон </a:t>
            </a:r>
            <a:r>
              <a:rPr lang="ru-RU" sz="2400" b="1" dirty="0" smtClean="0">
                <a:solidFill>
                  <a:prstClr val="black"/>
                </a:solidFill>
              </a:rPr>
              <a:t>Мюнхгаузен </a:t>
            </a:r>
            <a:r>
              <a:rPr lang="ru-RU" sz="2400" b="1" dirty="0">
                <a:solidFill>
                  <a:prstClr val="black"/>
                </a:solidFill>
              </a:rPr>
              <a:t>- удивительный фантазер, имя которого стало уже нарицательным. В каждом его рассказе находится место поразительной изобретательности и смекалке, которые позволяют ему "выходить сухим из воды".</a:t>
            </a:r>
          </a:p>
        </p:txBody>
      </p:sp>
      <p:pic>
        <p:nvPicPr>
          <p:cNvPr id="3277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026" y="806019"/>
            <a:ext cx="73818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067455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3923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257" y="207819"/>
            <a:ext cx="3365709" cy="5060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000499" y="442069"/>
            <a:ext cx="4925291" cy="5324535"/>
          </a:xfrm>
          <a:prstGeom prst="rect">
            <a:avLst/>
          </a:prstGeom>
          <a:noFill/>
        </p:spPr>
        <p:txBody>
          <a:bodyPr wrap="square" rtlCol="0">
            <a:spAutoFit/>
          </a:bodyPr>
          <a:lstStyle/>
          <a:p>
            <a:pPr algn="ctr"/>
            <a:r>
              <a:rPr lang="ru-RU" sz="2000" b="1" dirty="0"/>
              <a:t>В первой части знаменитого романа Свифта чудом спасшийся после бури корабельный врач Гулливер попадает в удивительную страну крошечных человечков, но самых настоящих человечков — </a:t>
            </a:r>
            <a:r>
              <a:rPr lang="ru-RU" sz="2000" b="1" dirty="0" err="1"/>
              <a:t>Лилипутию</a:t>
            </a:r>
            <a:r>
              <a:rPr lang="ru-RU" sz="2000" b="1" dirty="0"/>
              <a:t>. Необыкновенные приключения ожидают Гулливера в этой стране, где деревья не выше нашего куста смородины, а самые большие дома ниже стола. Приключения Гулливера продолжаются во второй части романа, но уже в стране великанов. Гулливер сам чувствовал себя великаном среди лилипутов, а теперь среди великанов — хрупким кузнечиком, которого легко раздавить. Злополучный путешественник, испытавший во время своих странствий невзгоды и опасности, Гулливер был наконец счастлив, что вернулся к таким же людям, как он.</a:t>
            </a:r>
          </a:p>
        </p:txBody>
      </p:sp>
      <p:sp>
        <p:nvSpPr>
          <p:cNvPr id="4" name="TextBox 3"/>
          <p:cNvSpPr txBox="1"/>
          <p:nvPr/>
        </p:nvSpPr>
        <p:spPr>
          <a:xfrm>
            <a:off x="392256" y="5559136"/>
            <a:ext cx="3365709" cy="707886"/>
          </a:xfrm>
          <a:prstGeom prst="rect">
            <a:avLst/>
          </a:prstGeom>
          <a:noFill/>
        </p:spPr>
        <p:txBody>
          <a:bodyPr wrap="square" rtlCol="0">
            <a:spAutoFit/>
          </a:bodyPr>
          <a:lstStyle/>
          <a:p>
            <a:pPr algn="ctr"/>
            <a:r>
              <a:rPr lang="ru-RU" sz="2000" b="1" dirty="0" smtClean="0"/>
              <a:t>290 лет со дня написания книги</a:t>
            </a:r>
          </a:p>
          <a:p>
            <a:pPr algn="ctr"/>
            <a:r>
              <a:rPr lang="ru-RU" sz="2000" b="1" dirty="0" smtClean="0"/>
              <a:t>(1726 г.)</a:t>
            </a:r>
            <a:endParaRPr lang="ru-RU" sz="2000" b="1" dirty="0"/>
          </a:p>
        </p:txBody>
      </p:sp>
      <p:pic>
        <p:nvPicPr>
          <p:cNvPr id="317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341" y="4511098"/>
            <a:ext cx="73818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076316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24889" y="623455"/>
            <a:ext cx="5299364" cy="4031873"/>
          </a:xfrm>
          <a:prstGeom prst="rect">
            <a:avLst/>
          </a:prstGeom>
          <a:noFill/>
        </p:spPr>
        <p:txBody>
          <a:bodyPr wrap="square" rtlCol="0">
            <a:spAutoFit/>
          </a:bodyPr>
          <a:lstStyle/>
          <a:p>
            <a:pPr algn="ctr"/>
            <a:r>
              <a:rPr lang="ru-RU" sz="3200" b="1" dirty="0"/>
              <a:t>Дорогие ребята! Надеюсь вам понравились книги, которые в 2016 году отмечают свой ЮБИЛЕЙ. Все эти книги вы сможете прочитать и в нашей библиотеке. </a:t>
            </a:r>
          </a:p>
          <a:p>
            <a:pPr algn="ctr"/>
            <a:r>
              <a:rPr lang="ru-RU" sz="3200" b="1" dirty="0"/>
              <a:t>Библиотека всегда ждёт вас! </a:t>
            </a:r>
          </a:p>
          <a:p>
            <a:pPr algn="ctr"/>
            <a:r>
              <a:rPr lang="ru-RU" sz="3200" b="1" dirty="0"/>
              <a:t>Приходите и читайте.</a:t>
            </a:r>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10228"/>
            <a:ext cx="3269065" cy="2814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89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4146" y="181697"/>
            <a:ext cx="1693809" cy="1460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279231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Другая 1">
      <a:majorFont>
        <a:latin typeface="Monotype Corsiva"/>
        <a:ea typeface=""/>
        <a:cs typeface=""/>
      </a:majorFont>
      <a:minorFont>
        <a:latin typeface="Monotype Corsiva"/>
        <a:ea typeface=""/>
        <a:cs typeface=""/>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Другая 1">
      <a:majorFont>
        <a:latin typeface="Monotype Corsiva"/>
        <a:ea typeface=""/>
        <a:cs typeface=""/>
      </a:majorFont>
      <a:minorFont>
        <a:latin typeface="Monotype Corsiva"/>
        <a:ea typeface=""/>
        <a:cs typeface=""/>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364</TotalTime>
  <Words>1819</Words>
  <Application>Microsoft Office PowerPoint</Application>
  <PresentationFormat>Экран (4:3)</PresentationFormat>
  <Paragraphs>72</Paragraphs>
  <Slides>22</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22</vt:i4>
      </vt:variant>
    </vt:vector>
  </HeadingPairs>
  <TitlesOfParts>
    <vt:vector size="24" baseType="lpstr">
      <vt:lpstr>Тема Office</vt:lpstr>
      <vt:lpstr>1_Тема Office</vt:lpstr>
      <vt:lpstr>Путешествие по книжной вселенной. (о детских книгах – юбилярах 2016 года)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Название презентации</dc:title>
  <dc:creator>Dmytro</dc:creator>
  <cp:lastModifiedBy>Филиал 4</cp:lastModifiedBy>
  <cp:revision>47</cp:revision>
  <dcterms:created xsi:type="dcterms:W3CDTF">2015-11-30T16:24:55Z</dcterms:created>
  <dcterms:modified xsi:type="dcterms:W3CDTF">2016-03-03T07:21:59Z</dcterms:modified>
</cp:coreProperties>
</file>