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32"/>
  </p:notesMasterIdLst>
  <p:sldIdLst>
    <p:sldId id="268" r:id="rId11"/>
    <p:sldId id="272" r:id="rId12"/>
    <p:sldId id="262" r:id="rId13"/>
    <p:sldId id="259" r:id="rId14"/>
    <p:sldId id="258" r:id="rId15"/>
    <p:sldId id="277" r:id="rId16"/>
    <p:sldId id="261" r:id="rId17"/>
    <p:sldId id="278" r:id="rId18"/>
    <p:sldId id="282" r:id="rId19"/>
    <p:sldId id="279" r:id="rId20"/>
    <p:sldId id="260" r:id="rId21"/>
    <p:sldId id="266" r:id="rId22"/>
    <p:sldId id="263" r:id="rId23"/>
    <p:sldId id="264" r:id="rId24"/>
    <p:sldId id="269" r:id="rId25"/>
    <p:sldId id="274" r:id="rId26"/>
    <p:sldId id="271" r:id="rId27"/>
    <p:sldId id="275" r:id="rId28"/>
    <p:sldId id="281" r:id="rId29"/>
    <p:sldId id="276" r:id="rId30"/>
    <p:sldId id="273" r:id="rId3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A7DCE"/>
    <a:srgbClr val="C5AB97"/>
    <a:srgbClr val="508CD4"/>
    <a:srgbClr val="CDB7A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314" autoAdjust="0"/>
  </p:normalViewPr>
  <p:slideViewPr>
    <p:cSldViewPr>
      <p:cViewPr>
        <p:scale>
          <a:sx n="80" d="100"/>
          <a:sy n="80" d="100"/>
        </p:scale>
        <p:origin x="-22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291F-6B22-4826-8FAF-4E8156830C5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C4C53-8B73-49D0-82FC-37E2E53770E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95831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mtClean="0">
                <a:solidFill>
                  <a:schemeClr val="tx1"/>
                </a:solidFill>
              </a:rPr>
              <a:t>Na rynku oprócz kupców, siedzibę swoją znalazły też lokalne władze miasta.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B290-96B3-4CFF-A60D-5762F6EB0D6F}" type="slidenum">
              <a:rPr lang="pl-PL" smtClean="0">
                <a:solidFill>
                  <a:prstClr val="black"/>
                </a:solidFill>
              </a:rPr>
              <a:pPr/>
              <a:t>3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mtClean="0"/>
              <a:t>Wieża ciśnień bywa mylona z wieżowym zbiornikiem na wodę.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B290-96B3-4CFF-A60D-5762F6EB0D6F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800"/>
              <a:t>Pływalnia </a:t>
            </a:r>
            <a:r>
              <a:rPr lang="sv-SE" sz="2800"/>
              <a:t>”Wodny Raj”</a:t>
            </a:r>
            <a:endParaRPr lang="pl-PL" sz="280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B290-96B3-4CFF-A60D-5762F6EB0D6F}" type="slidenum">
              <a:rPr lang="pl-PL" smtClean="0">
                <a:solidFill>
                  <a:prstClr val="black"/>
                </a:solidFill>
              </a:rPr>
              <a:pPr/>
              <a:t>13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mtClean="0"/>
              <a:t>Oprócz rozmaitych atrakcji wodnych znajduje się tam też kręgielnia, kawiarnia i gabinet odnowy biologicznej.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B290-96B3-4CFF-A60D-5762F6EB0D6F}" type="slidenum">
              <a:rPr lang="pl-PL" smtClean="0">
                <a:solidFill>
                  <a:prstClr val="black"/>
                </a:solidFill>
              </a:rPr>
              <a:pPr/>
              <a:t>14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0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2" y="27310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3" y="143515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3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3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1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6579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1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6981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713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2642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289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726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3" y="27310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4" y="143515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79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082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4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4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494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1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6424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4245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49765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298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887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9493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19565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3" y="27310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4" y="143515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412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7254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1810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4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4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043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1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3384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4679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8669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5908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3731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5410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5446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3" y="27310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4" y="143515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0761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03009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7395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4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4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503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0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2105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8140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696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55971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4164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1912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14181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2" y="27310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3" y="143515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6194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7588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0891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3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3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9431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0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9546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5250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09671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0182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047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3736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6706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2" y="27310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3" y="143515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6622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4891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3845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3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3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24222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80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2934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346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2860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8485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9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9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639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93445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3221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7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122" y="27310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73" y="143515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37254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3018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72942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93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93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56997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53789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0227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288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4671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5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5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6508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7579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0344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81" y="27307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32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111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4952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8216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215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6063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7623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5656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3882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3609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447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22518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1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63" y="27306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14" y="143511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8351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5210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34626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7514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684921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90770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01884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0889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04495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8624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34314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01162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36635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689199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76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pPr/>
              <a:t>2014-04-03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8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154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18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42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443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40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4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28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79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2014-04-03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6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31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2EAD1-F293-40B0-91DC-86080210E52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03/04/2014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D4B89-0D15-4B6F-A634-61D1BE5E38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485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upload.wikimedia.org/wikipedia/commons/thumb/8/83/POL_Pozna%C5%84_map.svg/220px-POL_Pozna%C5%84_ma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80486"/>
            <a:ext cx="3688212" cy="343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0" y="550968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6000" b="1" cap="all" dirty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Swarzędz - ZALASEWO</a:t>
            </a:r>
            <a:endParaRPr lang="pl-PL" sz="6000" b="1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Documents and Settings\KRZYSIO\Pulpit\431px-POL_Swarzędz_COA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898813"/>
            <a:ext cx="1824749" cy="2258379"/>
          </a:xfrm>
          <a:prstGeom prst="rect">
            <a:avLst/>
          </a:prstGeom>
          <a:noFill/>
        </p:spPr>
      </p:pic>
      <p:pic>
        <p:nvPicPr>
          <p:cNvPr id="6146" name="Picture 2" descr="http://www.bazadziecka.pl/media/upload/gallery/3/65866/szkola-kontak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451"/>
            <a:ext cx="9108504" cy="230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6636227" y="2041684"/>
            <a:ext cx="2328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/>
              </a:rPr>
              <a:t>By Łukasz </a:t>
            </a:r>
            <a:r>
              <a:rPr lang="pl-PL" sz="1400" b="1" cap="all" dirty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/>
              </a:rPr>
              <a:t>Mazurkiewicz</a:t>
            </a:r>
            <a:endParaRPr lang="pl-PL" sz="1400" b="1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/>
            </a:endParaRPr>
          </a:p>
          <a:p>
            <a:r>
              <a:rPr lang="pl-PL" sz="1400" b="1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/>
              </a:rPr>
              <a:t>&amp; Michał Mazurkiewicz</a:t>
            </a:r>
            <a:endParaRPr lang="en-GB" sz="1400" b="1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24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commons/thumb/d/df/POL_gmina_Swarz%C4%99dz_map.svg/170px-POL_gmina_Swarz%C4%99dz_map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30544"/>
            <a:ext cx="2636424" cy="238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995936" y="1700808"/>
            <a:ext cx="4680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documentary evidence for a settlement of Swarzędz comes from 1366</a:t>
            </a:r>
            <a:r>
              <a:rPr lang="pl-PL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endParaRPr lang="pl-PL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pl-PL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Today</a:t>
            </a:r>
            <a:r>
              <a:rPr lang="pl-PL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Swarzędz has ca. 30 000 inhabitants and has a common border with Poznań – the Capital of Greater Poland Voivodeship.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Swarzędz</a:t>
            </a:r>
            <a:r>
              <a:rPr lang="pl-PL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has a land area of only 8.58 km²</a:t>
            </a:r>
            <a:r>
              <a:rPr lang="pl-PL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therefore it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is the fourth most densely populated city in Poland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pl-PL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SWARZĘDZ – the Town</a:t>
            </a:r>
            <a:endParaRPr lang="pl-PL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457200" y="1700808"/>
            <a:ext cx="1234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smtClean="0">
                <a:ln w="12700">
                  <a:noFill/>
                  <a:prstDash val="solid"/>
                </a:ln>
              </a:rPr>
              <a:t>Poznań</a:t>
            </a:r>
          </a:p>
          <a:p>
            <a:r>
              <a:rPr lang="pl-PL" sz="1400" b="1" smtClean="0">
                <a:ln w="12700">
                  <a:noFill/>
                  <a:prstDash val="solid"/>
                </a:ln>
              </a:rPr>
              <a:t>municipality</a:t>
            </a:r>
            <a:endParaRPr lang="en-GB" sz="1400" b="1">
              <a:ln w="12700">
                <a:noFill/>
                <a:prstDash val="solid"/>
              </a:ln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348136" y="1700808"/>
            <a:ext cx="1215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ln w="12700">
                  <a:noFill/>
                  <a:prstDash val="solid"/>
                </a:ln>
              </a:rPr>
              <a:t>Swarzędz</a:t>
            </a:r>
          </a:p>
          <a:p>
            <a:r>
              <a:rPr lang="pl-PL" sz="1400" b="1">
                <a:ln w="12700">
                  <a:noFill/>
                  <a:prstDash val="solid"/>
                </a:ln>
              </a:rPr>
              <a:t>municipality</a:t>
            </a:r>
            <a:endParaRPr lang="en-GB" sz="1400" b="1">
              <a:ln w="12700">
                <a:noFill/>
                <a:prstDash val="solid"/>
              </a:ln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899592" y="364502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ln w="1270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Poznań County</a:t>
            </a:r>
            <a:endParaRPr lang="en-GB" b="1">
              <a:ln w="1270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Łącznik prosty ze strzałką 7"/>
          <p:cNvCxnSpPr>
            <a:stCxn id="5" idx="2"/>
          </p:cNvCxnSpPr>
          <p:nvPr/>
        </p:nvCxnSpPr>
        <p:spPr>
          <a:xfrm>
            <a:off x="1074440" y="2285583"/>
            <a:ext cx="855332" cy="837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>
            <a:stCxn id="6" idx="2"/>
          </p:cNvCxnSpPr>
          <p:nvPr/>
        </p:nvCxnSpPr>
        <p:spPr>
          <a:xfrm flipH="1">
            <a:off x="2411760" y="2285583"/>
            <a:ext cx="544252" cy="837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57200" y="4689137"/>
            <a:ext cx="821925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Below we present some </a:t>
            </a: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information about the places of interest in our </a:t>
            </a: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town </a:t>
            </a: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the surrounding </a:t>
            </a: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area. At the end we will give some information about our school.</a:t>
            </a:r>
          </a:p>
          <a:p>
            <a:endParaRPr lang="pl-PL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Welcome to </a:t>
            </a: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52°24′30″N  17°04′17″E</a:t>
            </a:r>
          </a:p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pl-PL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Enjoy the presentation!</a:t>
            </a:r>
            <a:endParaRPr lang="pl-PL" sz="28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Elipsa 13"/>
          <p:cNvSpPr/>
          <p:nvPr/>
        </p:nvSpPr>
        <p:spPr>
          <a:xfrm flipH="1">
            <a:off x="2379948" y="3202567"/>
            <a:ext cx="64230" cy="5612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Prostokąt 14"/>
          <p:cNvSpPr/>
          <p:nvPr/>
        </p:nvSpPr>
        <p:spPr>
          <a:xfrm>
            <a:off x="2841302" y="3676382"/>
            <a:ext cx="1076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smtClean="0">
                <a:ln w="12700">
                  <a:noFill/>
                  <a:prstDash val="solid"/>
                </a:ln>
              </a:rPr>
              <a:t>Zalasewo</a:t>
            </a:r>
            <a:endParaRPr lang="pl-PL" b="1">
              <a:ln w="12700">
                <a:noFill/>
                <a:prstDash val="solid"/>
              </a:ln>
            </a:endParaRPr>
          </a:p>
        </p:txBody>
      </p:sp>
      <p:cxnSp>
        <p:nvCxnSpPr>
          <p:cNvPr id="17" name="Łącznik prosty ze strzałką 16"/>
          <p:cNvCxnSpPr>
            <a:stCxn id="15" idx="0"/>
            <a:endCxn id="14" idx="3"/>
          </p:cNvCxnSpPr>
          <p:nvPr/>
        </p:nvCxnSpPr>
        <p:spPr>
          <a:xfrm flipH="1" flipV="1">
            <a:off x="2434772" y="3250475"/>
            <a:ext cx="944787" cy="4259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9034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KRZYSIO\Pulpit\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1508022" y="188640"/>
            <a:ext cx="5651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Market Square</a:t>
            </a:r>
            <a:endParaRPr lang="pl-PL" sz="5400" b="1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95536" y="4509130"/>
            <a:ext cx="8424935" cy="2308324"/>
          </a:xfrm>
          <a:prstGeom prst="rect">
            <a:avLst/>
          </a:prstGeom>
          <a:solidFill>
            <a:schemeClr val="accent3">
              <a:lumMod val="75000"/>
              <a:alpha val="70000"/>
            </a:schemeClr>
          </a:solidFill>
          <a:effectLst>
            <a:softEdge rad="63500"/>
          </a:effectLst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l-PL" sz="2400" b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pl-PL" sz="2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Market </a:t>
            </a:r>
            <a:r>
              <a:rPr lang="pl-PL" sz="2400" b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Square is the main point of the </a:t>
            </a:r>
            <a:r>
              <a:rPr lang="pl-PL" sz="2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town. </a:t>
            </a:r>
            <a:endParaRPr lang="pl-PL" sz="2400" b="1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pl-PL" sz="2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social and commercial activities have focused here over the years. A large number of local handicrafts caused a systematic development of the town. The central point of the Market Square is the Town Hall with the office of the Mayor of the town and the local authorities.</a:t>
            </a:r>
            <a:endParaRPr lang="pl-PL" sz="2400" b="1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10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d.naszemiasto.pl/k/r/7e/a6/513489b19d985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2519"/>
            <a:ext cx="9143999" cy="590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The </a:t>
            </a:r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Town Hall</a:t>
            </a:r>
            <a:endParaRPr lang="pl-PL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788024" y="4464498"/>
            <a:ext cx="4355974" cy="2393502"/>
          </a:xfrm>
          <a:prstGeom prst="rect">
            <a:avLst/>
          </a:prstGeom>
          <a:solidFill>
            <a:srgbClr val="CDB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http://img299.imageshack.us/img299/1917/s19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902" y="3259555"/>
            <a:ext cx="4797926" cy="359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4788023" y="4437112"/>
            <a:ext cx="4355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town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hall was built in 1860. During the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German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occupation from 1939 to 1945 it was rebuilt by the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Germans.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Today the town hall is the office of Mayor of Swarzędz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4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RZYSIO\Desktop\Swarzędz_-_wieża_ciśnie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5830" y="0"/>
            <a:ext cx="6106186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" y="0"/>
            <a:ext cx="47159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4716016" y="4005064"/>
            <a:ext cx="4447947" cy="267765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GB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Built around 1903.</a:t>
            </a:r>
          </a:p>
          <a:p>
            <a:pPr algn="just"/>
            <a:endParaRPr lang="pl-PL" sz="1400">
              <a:ln w="12700">
                <a:noFill/>
                <a:prstDash val="solid"/>
              </a:ln>
              <a:solidFill>
                <a:srgbClr val="C00000"/>
              </a:solidFill>
            </a:endParaRPr>
          </a:p>
          <a:p>
            <a:pPr algn="just"/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The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water tower is a building in the form of a 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tower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. At the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top there is a water tank, used to provide a stable pressure in the pipe.</a:t>
            </a:r>
          </a:p>
          <a:p>
            <a:pPr algn="just"/>
            <a:endParaRPr lang="en-US" sz="1400">
              <a:ln w="12700">
                <a:noFill/>
                <a:prstDash val="solid"/>
              </a:ln>
              <a:solidFill>
                <a:srgbClr val="C00000"/>
              </a:solidFill>
            </a:endParaRPr>
          </a:p>
          <a:p>
            <a:pPr algn="just"/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The </a:t>
            </a:r>
            <a:r>
              <a:rPr lang="en-GB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water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tower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c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over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s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a temporary increase in demand for water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.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The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tank must be located 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high 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above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the </a:t>
            </a:r>
            <a:r>
              <a:rPr lang="pl-PL" sz="1400" err="1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ground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 to ensure a proper water pressure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.</a:t>
            </a:r>
            <a:endParaRPr lang="en-US" sz="1400">
              <a:ln w="12700">
                <a:noFill/>
                <a:prstDash val="solid"/>
              </a:ln>
              <a:solidFill>
                <a:srgbClr val="C00000"/>
              </a:solidFill>
            </a:endParaRPr>
          </a:p>
          <a:p>
            <a:pPr algn="just"/>
            <a:endParaRPr lang="en-US" sz="1400">
              <a:ln w="12700">
                <a:noFill/>
                <a:prstDash val="solid"/>
              </a:ln>
              <a:solidFill>
                <a:srgbClr val="C00000"/>
              </a:solidFill>
            </a:endParaRPr>
          </a:p>
          <a:p>
            <a:pPr algn="just"/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On railway stations </a:t>
            </a:r>
            <a:r>
              <a:rPr lang="pl-PL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the water tower 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was </a:t>
            </a:r>
            <a:r>
              <a:rPr lang="en-US" sz="140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used to supply steam locomotives in the water</a:t>
            </a:r>
            <a:r>
              <a:rPr lang="en-US" sz="1400" smtClean="0">
                <a:ln w="12700">
                  <a:noFill/>
                  <a:prstDash val="solid"/>
                </a:ln>
                <a:solidFill>
                  <a:srgbClr val="C00000"/>
                </a:solidFill>
              </a:rPr>
              <a:t>.</a:t>
            </a:r>
            <a:endParaRPr lang="en-US" sz="1400">
              <a:ln w="12700">
                <a:noFill/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98677" y="134710"/>
            <a:ext cx="563519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6000" b="1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Water Tower</a:t>
            </a:r>
            <a:endParaRPr lang="pl-PL" sz="60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0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KRZYSIO\Desktop\swaj\aronia-sypialnia-swarzedzkie-meble-metropol-dom-i-wnetrz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59" r="3541" b="293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RZYSIO\Desktop\swaj\meble01_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60" y="1150373"/>
            <a:ext cx="3320506" cy="213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RZYSIO\Desktop\swaj\ksawery-jadalnia-swarzedzkie-meble-metropol-dom-i-wnet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60" y="4493122"/>
            <a:ext cx="3320505" cy="23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3491880" y="1173735"/>
            <a:ext cx="5543532" cy="3046988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Swarzędz is known as a town of carpenters. In 1905 Antoni Tabaka grounded a first furniture factory. After the WWII the factory has been nationalized and continued to produce furniture as „Swarzędzkie Fabryki Mebli”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 green logo, well  known in many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countries.  The factory existed until 2009.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 descr="C:\Users\KRZYSIO\Desktop\swaj\8a0bb50d6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9565" y="4493120"/>
            <a:ext cx="3615847" cy="23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RZYSIO\Desktop\swaj\swarz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7525" y="134711"/>
            <a:ext cx="1710979" cy="120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95536" y="134710"/>
            <a:ext cx="77484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Town </a:t>
            </a:r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Carpenters</a:t>
            </a:r>
          </a:p>
        </p:txBody>
      </p:sp>
    </p:spTree>
    <p:extLst>
      <p:ext uri="{BB962C8B-B14F-4D97-AF65-F5344CB8AC3E}">
        <p14:creationId xmlns:p14="http://schemas.microsoft.com/office/powerpoint/2010/main" xmlns="" val="20194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KRZYSIO\Pulpit\800px-20090807_Swarzędz_stacja_kolejowa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6621" y="4590780"/>
            <a:ext cx="3969875" cy="221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The railway station</a:t>
            </a:r>
            <a:endParaRPr lang="pl-PL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11559" y="1412776"/>
            <a:ext cx="7392821" cy="1938992"/>
          </a:xfrm>
          <a:prstGeom prst="rect">
            <a:avLst/>
          </a:prstGeom>
          <a:solidFill>
            <a:schemeClr val="accent1">
              <a:lumMod val="75000"/>
              <a:alpha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railway station in Swarzędz was previously called  Schwaningen,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Schwersenz</a:t>
            </a:r>
          </a:p>
          <a:p>
            <a:pPr algn="just"/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Swarzędz railway station is located on the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railway route E-20 connecting Paris with Moscow, via Berlin, Poznań and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Warsaw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www.transport.gov.pl/images_menus_big/0/1795983/swarzed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90780"/>
            <a:ext cx="3306191" cy="221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792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RZYSIO\Desktop\swaj\2013_01_10_FoR6lx7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" t="516" r="1" b="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Aero Club </a:t>
            </a:r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Ligowiec</a:t>
            </a:r>
            <a:endParaRPr lang="en-GB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KRZYSIO\Desktop\swaj\Logo_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5576" y="303541"/>
            <a:ext cx="1397268" cy="139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RZYSIO\Desktop\swaj\2013_10_16_Lri1DGf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4003"/>
            <a:ext cx="3004484" cy="200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RZYSIO\Desktop\swaj\2013_10_16_BQoeRtN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12055"/>
            <a:ext cx="3004484" cy="200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4716016" y="4037388"/>
            <a:ext cx="4296828" cy="2677656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Poznań-Kobylnica Airport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 as:	Ligowiec Airport.</a:t>
            </a:r>
          </a:p>
          <a:p>
            <a:pPr algn="just"/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ICAO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code:	EPPK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Owner:	Aero Club Poznań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Grounded:	1919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Runway 07:	750x100 (grass)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Runway 20:	870x200 (grass)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C:\Users\KRZYSIO\Desktop\swaj\szybowie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808"/>
            <a:ext cx="569007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169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KRZYSIO\Desktop\swaj\CascaderPark-0071 (Medium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0"/>
            <a:ext cx="9144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729282" y="2097890"/>
            <a:ext cx="4253242" cy="2246769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Cascader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 is an adventure park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Kobylnica near Swarzędz. </a:t>
            </a:r>
          </a:p>
          <a:p>
            <a:pPr algn="just"/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park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unforgettable experiences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ropes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zip-lines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everyone. All paths have a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graded levels of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difficulty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don't have to be super-fit to enjoy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t.</a:t>
            </a:r>
            <a:endParaRPr lang="pl-PL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KRZYSIO\Desktop\swaj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89486"/>
            <a:ext cx="1946275" cy="80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KRZYSIO\Desktop\swaj\19831_new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971136"/>
            <a:ext cx="2366948" cy="1729147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KRZYSIO\Desktop\swaj\b3b83f0eca79db843438e935d8e94e34d475c72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1046" y="4531674"/>
            <a:ext cx="2891478" cy="2168609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KRZYSIO\Desktop\swaj\CascaderPark-0075 (Medium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1946275" cy="2925762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KRZYSIO\Desktop\swaj\CascaderPark-0077 (Medium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930" y="242177"/>
            <a:ext cx="2808312" cy="1868490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The Cascader Park</a:t>
            </a:r>
            <a:endParaRPr lang="en-GB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800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RZYSIO\Desktop\swaj\3431011_skansen-miniatur-w-pobiedziskach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51" t="1471" r="1174" b="14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The </a:t>
            </a:r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Miniature </a:t>
            </a:r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Park</a:t>
            </a:r>
            <a:endParaRPr lang="en-GB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07504" y="4365104"/>
            <a:ext cx="4464496" cy="2308324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open space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miniature park is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located in Pobiedziska, near Swarzędz. It shows 35 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miniature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well known 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buildings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our region in scale 1:20.</a:t>
            </a:r>
          </a:p>
          <a:p>
            <a:pPr algn="just"/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Opened in may 1998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51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RZYSIO\Desktop\Obra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096" y="3314612"/>
            <a:ext cx="3222808" cy="270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Volkswagen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95536" y="5879013"/>
            <a:ext cx="783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Swarzedz there is also the factory of special vehicles such as ambulances, postal vehicles, etc.</a:t>
            </a:r>
            <a:endParaRPr lang="pl-PL" b="1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s://upload.wikimedia.org/wikipedia/commons/1/1a/Volkswagen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3" y="162727"/>
            <a:ext cx="1613019" cy="161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nformatiiauto.ro/graphics/images/marci/volkwagen/caddy_life/caddy_life_1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14908"/>
            <a:ext cx="2808240" cy="2106180"/>
          </a:xfrm>
          <a:prstGeom prst="rect">
            <a:avLst/>
          </a:prstGeom>
          <a:noFill/>
          <a:effectLst>
            <a:glow rad="228600">
              <a:srgbClr val="508CD4">
                <a:alpha val="0"/>
              </a:srgbClr>
            </a:glow>
            <a:softEdge rad="2921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395536" y="1196752"/>
            <a:ext cx="7021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Swarzędz is located a warehouse of ready-made cars from </a:t>
            </a:r>
            <a:r>
              <a:rPr lang="en-US" b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Volkswagen</a:t>
            </a:r>
            <a:r>
              <a:rPr lang="pl-PL" b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b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Poznań </a:t>
            </a:r>
            <a:r>
              <a:rPr lang="en-US" b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factory</a:t>
            </a:r>
            <a:r>
              <a:rPr lang="pl-PL" b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pl-PL" b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have an VW-Caddy you can be sure, it is made in Poznań, because the VW factory in Poznań is the only one in the world, that produces VW-Caddy</a:t>
            </a:r>
          </a:p>
        </p:txBody>
      </p:sp>
    </p:spTree>
    <p:extLst>
      <p:ext uri="{BB962C8B-B14F-4D97-AF65-F5344CB8AC3E}">
        <p14:creationId xmlns:p14="http://schemas.microsoft.com/office/powerpoint/2010/main" xmlns="" val="162938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RZYSIO\Pulpit\pałace\Swarzędz\DSCF1497.jpg"/>
          <p:cNvPicPr>
            <a:picLocks noChangeAspect="1" noChangeArrowheads="1"/>
          </p:cNvPicPr>
          <p:nvPr/>
        </p:nvPicPr>
        <p:blipFill rotWithShape="1">
          <a:blip r:embed="rId2" cstate="print">
            <a:lum bright="6000"/>
          </a:blip>
          <a:srcRect t="-200"/>
          <a:stretch/>
        </p:blipFill>
        <p:spPr bwMode="auto">
          <a:xfrm>
            <a:off x="0" y="-13703"/>
            <a:ext cx="9144000" cy="687170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332655" y="-27382"/>
            <a:ext cx="10476655" cy="1944214"/>
          </a:xfrm>
        </p:spPr>
        <p:txBody>
          <a:bodyPr>
            <a:noAutofit/>
          </a:bodyPr>
          <a:lstStyle/>
          <a:p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The Mansion</a:t>
            </a:r>
            <a:b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l-PL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„Under the Lime Tree”</a:t>
            </a:r>
            <a:endParaRPr lang="en-GB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Documents and Settings\KRZYSIO\Pulpit\pałace\Swarzędz\IMG_5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509120"/>
            <a:ext cx="3638427" cy="2268255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323528" y="3573017"/>
            <a:ext cx="4896544" cy="3168352"/>
          </a:xfrm>
          <a:prstGeom prst="rect">
            <a:avLst/>
          </a:prstGeom>
          <a:solidFill>
            <a:schemeClr val="accent3">
              <a:lumMod val="75000"/>
              <a:alpha val="7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hunting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ansion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"Under the Lime Tree"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arly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twentieth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century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It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located in the old park, which features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unique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Europe's largest 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open-air beekeeping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museum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exhibition shows the environment of bees, beekeeping history, </a:t>
            </a:r>
            <a:r>
              <a:rPr lang="pl-PL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rich collection of equipment related to the work carried out in an apiary.</a:t>
            </a:r>
            <a:endParaRPr lang="en-GB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8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KRZYSIO\Pulpit\pszczo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143003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1358342" y="242646"/>
            <a:ext cx="62122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Open-Air</a:t>
            </a:r>
          </a:p>
          <a:p>
            <a:pPr algn="ctr"/>
            <a:r>
              <a:rPr lang="pl-PL" sz="5400" b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Beekeeping Museum</a:t>
            </a:r>
            <a:endParaRPr lang="pl-PL" sz="5400" b="1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31573" y="2178730"/>
            <a:ext cx="7728859" cy="2308324"/>
          </a:xfrm>
          <a:prstGeom prst="rect">
            <a:avLst/>
          </a:prstGeom>
          <a:solidFill>
            <a:srgbClr val="FFC000">
              <a:alpha val="70000"/>
            </a:srgbClr>
          </a:solidFill>
          <a:effectLst>
            <a:softEdge rad="63500"/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open-air b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eekeeping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museum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main point of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excursions to Swarz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ę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dz.</a:t>
            </a:r>
          </a:p>
          <a:p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museum presents the history of beekeeping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Poland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In the museum you can arrange a </a:t>
            </a:r>
            <a:r>
              <a:rPr lang="pl-PL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presentation, 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you can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taste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sorts of honey and do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</a:t>
            </a:r>
            <a:r>
              <a:rPr lang="en-US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</a:t>
            </a:r>
            <a:r>
              <a:rPr lang="pl-PL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souvenir-</a:t>
            </a:r>
            <a:r>
              <a:rPr lang="en-US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candle </a:t>
            </a:r>
            <a:r>
              <a:rPr lang="pl-PL" sz="2400" b="1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pl-PL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bees</a:t>
            </a:r>
            <a:r>
              <a:rPr lang="pl-PL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smtClean="0">
                <a:ln w="12700">
                  <a:solidFill>
                    <a:srgbClr val="3A7DC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wax.</a:t>
            </a:r>
            <a:endParaRPr lang="pl-PL" smtClean="0">
              <a:ln w="12700">
                <a:solidFill>
                  <a:srgbClr val="3A7DCE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73" y="4293097"/>
            <a:ext cx="4464495" cy="250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8941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KRZYSIO\Pulpit\woda morska ladna niebieska OBROB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1403131" y="252226"/>
            <a:ext cx="6364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sv-SE" sz="5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”W</a:t>
            </a:r>
            <a:r>
              <a:rPr lang="pl-PL" sz="5400" b="1" dirty="0" err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ater</a:t>
            </a:r>
            <a:r>
              <a:rPr lang="pl-PL" sz="5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Paradise</a:t>
            </a:r>
            <a:r>
              <a:rPr lang="sv-SE" sz="5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pl-PL" sz="5400" b="1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7" y="3429000"/>
            <a:ext cx="5256584" cy="3274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ostokąt 2"/>
          <p:cNvSpPr/>
          <p:nvPr/>
        </p:nvSpPr>
        <p:spPr>
          <a:xfrm>
            <a:off x="731573" y="1196752"/>
            <a:ext cx="7872875" cy="2308324"/>
          </a:xfrm>
          <a:prstGeom prst="rect">
            <a:avLst/>
          </a:prstGeom>
          <a:solidFill>
            <a:srgbClr val="508CD4">
              <a:alpha val="70000"/>
            </a:srgbClr>
          </a:solidFill>
          <a:effectLst>
            <a:softEdge rad="63500"/>
          </a:effectLst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big attraction for the whole family is 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swimming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pool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Paradise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sport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utility has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large car 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adapted for the disabled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and is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located in a convenient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near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Swarzędz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Lake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to various water activities there is a bowling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coffee shop and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beauty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sz="2400" b="1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5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RZYSIO\Pulpit\pałace\Uzarzewo\242136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8538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pl-PL" sz="5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Mansion in Uzarzewo</a:t>
            </a:r>
            <a:br>
              <a:rPr lang="pl-PL" sz="5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5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 Swarzędz</a:t>
            </a:r>
            <a:endParaRPr lang="en-GB" sz="5400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KRZYSIO\Pulpit\pałace\Uzarzewo\1239032936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293096"/>
            <a:ext cx="4464496" cy="2452063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443541" y="1687448"/>
            <a:ext cx="8448939" cy="2677656"/>
          </a:xfrm>
          <a:prstGeom prst="rect">
            <a:avLst/>
          </a:prstGeom>
          <a:solidFill>
            <a:srgbClr val="C5AB97">
              <a:alpha val="60000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Mansion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in 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1880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surrounded by a huge park with about 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trees, including six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old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monuments</a:t>
            </a:r>
            <a:r>
              <a:rPr lang="pl-PL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-trees</a:t>
            </a:r>
            <a:r>
              <a:rPr lang="en-US" sz="2400" b="1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b="1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it houses the Museum of the Natural Environment and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Hunting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museum presents the history of hunting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pre-historic to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latest.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shows the 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first hunters, the old hunting techniques</a:t>
            </a:r>
            <a:r>
              <a:rPr lang="pl-PL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400" b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weapons and hunting trophies.</a:t>
            </a:r>
          </a:p>
        </p:txBody>
      </p:sp>
    </p:spTree>
    <p:extLst>
      <p:ext uri="{BB962C8B-B14F-4D97-AF65-F5344CB8AC3E}">
        <p14:creationId xmlns:p14="http://schemas.microsoft.com/office/powerpoint/2010/main" xmlns="" val="254618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Swarzędz - Zalasewo</a:t>
            </a:r>
            <a:endParaRPr lang="pl-PL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648236" y="1450460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52°23′23,36″N 17°04′31,65″E</a:t>
            </a:r>
          </a:p>
        </p:txBody>
      </p:sp>
      <p:sp>
        <p:nvSpPr>
          <p:cNvPr id="8" name="Prostokąt 7"/>
          <p:cNvSpPr/>
          <p:nvPr/>
        </p:nvSpPr>
        <p:spPr>
          <a:xfrm>
            <a:off x="611560" y="2060848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Zalasewo is a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</a:t>
            </a:r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village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</a:t>
            </a:r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Swarzędz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municipality </a:t>
            </a:r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approximately 3 kilometres south of Swarzędz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Today Zalasewo is a part of Swarzędz and is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 described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Swarzędz-Zalasewo. It </a:t>
            </a:r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consists mainly of the newly built houses of people who previously lived in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Poznań or </a:t>
            </a:r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Swarzedz. Zalasewo is a sleeping room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them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they commute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mainly to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Pozna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ń to work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number of new buildings grows very rapidly.</a:t>
            </a:r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the new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buildings</a:t>
            </a:r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our school.</a:t>
            </a:r>
            <a:endParaRPr lang="en-GB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http://www.24swarzedz.pl/fotosy/swarzedz/gimko_7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8131" y="4805193"/>
            <a:ext cx="2675789" cy="172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503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DOM BUDOWA 2013\Budowa PHOTO\szkoła\dtw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3485" y="3944665"/>
            <a:ext cx="3810064" cy="286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imnazj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16632"/>
            <a:ext cx="9143999" cy="28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1" y="2780928"/>
            <a:ext cx="9143999" cy="57606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Our School</a:t>
            </a:r>
            <a:endParaRPr lang="pl-PL" sz="32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5" y="2996952"/>
            <a:ext cx="2520279" cy="189020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1588" y="2996952"/>
            <a:ext cx="2509564" cy="1882173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13484" y="3144450"/>
            <a:ext cx="374441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600" b="1">
                <a:ln w="12700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new building of our school was </a:t>
            </a:r>
            <a:r>
              <a:rPr lang="pl-PL" altLang="pl-PL" sz="1600" b="1" smtClean="0">
                <a:ln w="12700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</a:t>
            </a:r>
            <a:r>
              <a:rPr lang="pl-PL" altLang="pl-PL" sz="1600" b="1">
                <a:ln w="12700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2005, so the school has been relocated from Swarzędz to </a:t>
            </a:r>
            <a:r>
              <a:rPr lang="pl-PL" altLang="pl-PL" sz="1600" b="1" smtClean="0">
                <a:ln w="12700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Swarzędz-Zalasewo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altLang="pl-PL" sz="800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2800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</a:t>
            </a:r>
            <a:r>
              <a:rPr lang="pl-PL" altLang="pl-PL" sz="2800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399 pupils</a:t>
            </a:r>
          </a:p>
        </p:txBody>
      </p:sp>
      <p:pic>
        <p:nvPicPr>
          <p:cNvPr id="1026" name="Picture 2" descr="D:\DOM BUDOWA 2013\Budowa PHOTO\szkoła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6400" y="35419"/>
            <a:ext cx="3281784" cy="72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M BUDOWA 2013\Budowa PHOTO\szkoła\PA21055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4916298"/>
            <a:ext cx="2520279" cy="189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OM BUDOWA 2013\Budowa PHOTO\szkoła\20131014_10583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9374" y="4916297"/>
            <a:ext cx="2511777" cy="188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33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DOM BUDOWA 2013\Budowa PHOTO\szkoła\20131022_1057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2224"/>
            <a:ext cx="9144000" cy="242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457200" y="-3379"/>
            <a:ext cx="8229600" cy="9807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Our School</a:t>
            </a:r>
            <a:endParaRPr lang="pl-PL" sz="6000" b="1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053" name="Picture 5" descr="Biblioteka XXI wiek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247" y="2525739"/>
            <a:ext cx="2949927" cy="196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2267744" y="2708920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learn in a very modern </a:t>
            </a:r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 </a:t>
            </a:r>
            <a:r>
              <a:rPr lang="pl-PL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access to the latest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385216" y="4005064"/>
            <a:ext cx="34563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many different activities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Theatre group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Choir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Handyman </a:t>
            </a: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Journalist club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(English, German)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„You can be Einstein”</a:t>
            </a:r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many </a:t>
            </a:r>
            <a:r>
              <a:rPr lang="pl-PL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D:\DOM BUDOWA 2013\Budowa PHOTO\szkoła\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62" y="5262801"/>
            <a:ext cx="2022167" cy="15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DOM BUDOWA 2013\Budowa PHOTO\szkoła\20131022_0858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05" y="2525224"/>
            <a:ext cx="2016224" cy="268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DOM BUDOWA 2013\Budowa PHOTO\szkoła\DSC0365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247" y="4566979"/>
            <a:ext cx="2949927" cy="221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55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/>
          <p:cNvSpPr txBox="1">
            <a:spLocks/>
          </p:cNvSpPr>
          <p:nvPr/>
        </p:nvSpPr>
        <p:spPr>
          <a:xfrm>
            <a:off x="457200" y="-3379"/>
            <a:ext cx="8229600" cy="98072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We take care about our environment</a:t>
            </a:r>
          </a:p>
        </p:txBody>
      </p:sp>
      <p:pic>
        <p:nvPicPr>
          <p:cNvPr id="4098" name="Picture 2" descr="D:\dzieci\szkoła Zalasewo\DSC036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9782" y="1268760"/>
            <a:ext cx="4154208" cy="553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zieci\szkoła Zalasewo\DSC041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404" y="3238925"/>
            <a:ext cx="4758372" cy="356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/>
          <p:cNvSpPr txBox="1"/>
          <p:nvPr/>
        </p:nvSpPr>
        <p:spPr>
          <a:xfrm>
            <a:off x="87404" y="1196752"/>
            <a:ext cx="4758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en-GB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</a:t>
            </a:r>
            <a:r>
              <a:rPr lang="pl-PL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how to take care about our environment, because we know that it is our future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65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DOM BUDOWA 2013\Budowa PHOTO\szkoła\DSC044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" t="26395" r="-7" b="17796"/>
          <a:stretch/>
        </p:blipFill>
        <p:spPr bwMode="auto">
          <a:xfrm>
            <a:off x="-40945" y="0"/>
            <a:ext cx="92165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457200" y="144016"/>
            <a:ext cx="8229600" cy="9807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Our projects</a:t>
            </a:r>
            <a:endParaRPr lang="pl-PL" sz="6000" b="1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95536" y="1052736"/>
            <a:ext cx="8291264" cy="3262432"/>
          </a:xfrm>
          <a:prstGeom prst="rect">
            <a:avLst/>
          </a:prstGeom>
          <a:solidFill>
            <a:srgbClr val="C5AB97">
              <a:alpha val="60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participate in many different projects:</a:t>
            </a:r>
            <a:b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800" b="1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Meteorological -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our own weather station equipped with the necessary equipment for basic measurements of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weather</a:t>
            </a:r>
            <a: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publish our observation on </a:t>
            </a:r>
            <a: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http://www.meteo-zalasewo.cba.pl/</a:t>
            </a:r>
            <a:endParaRPr lang="pl-PL" b="1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"Climate Project"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project,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which we work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together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schools from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other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countries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as Great Britain, Sweden , Slovenia,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Turkey,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Netherlands, Italy and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Spain.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objective of this cooperation is the exchange of information on climate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social life in 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</a:t>
            </a: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ies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b="1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going to participate in project „GLOBE” (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Learning and Observations to Benefit the </a:t>
            </a:r>
            <a:r>
              <a:rPr lang="en-US" b="1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very soon!</a:t>
            </a:r>
            <a:b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http://www.globe.gov/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3761538"/>
            <a:ext cx="2160240" cy="30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4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2"/>
          <p:cNvSpPr txBox="1">
            <a:spLocks/>
          </p:cNvSpPr>
          <p:nvPr/>
        </p:nvSpPr>
        <p:spPr>
          <a:xfrm>
            <a:off x="457200" y="3356992"/>
            <a:ext cx="82296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See</a:t>
            </a:r>
            <a:r>
              <a:rPr lang="pl-PL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you in Swarzędz-Zalasewo!</a:t>
            </a:r>
            <a:endParaRPr lang="pl-PL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47637" y="5133672"/>
            <a:ext cx="5648726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7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http://www.gimko.pl</a:t>
            </a:r>
            <a:r>
              <a:rPr lang="en-GB"/>
              <a:t>/</a:t>
            </a:r>
          </a:p>
        </p:txBody>
      </p:sp>
      <p:pic>
        <p:nvPicPr>
          <p:cNvPr id="5" name="Picture 2" descr="D:\DOM BUDOWA 2013\Budowa PHOTO\szkoła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1730" y="332656"/>
            <a:ext cx="486054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314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1064</Words>
  <Application>Microsoft Office PowerPoint</Application>
  <PresentationFormat>Экран (4:3)</PresentationFormat>
  <Paragraphs>107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Motyw pakietu Office</vt:lpstr>
      <vt:lpstr>1_Motyw pakietu Office</vt:lpstr>
      <vt:lpstr>2_Motyw pakietu Office</vt:lpstr>
      <vt:lpstr>3_Motyw pakietu Office</vt:lpstr>
      <vt:lpstr>4_Motyw pakietu Office</vt:lpstr>
      <vt:lpstr>5_Motyw pakietu Office</vt:lpstr>
      <vt:lpstr>6_Motyw pakietu Office</vt:lpstr>
      <vt:lpstr>7_Motyw pakietu Office</vt:lpstr>
      <vt:lpstr>8_Motyw pakietu Office</vt:lpstr>
      <vt:lpstr>9_Motyw pakietu Office</vt:lpstr>
      <vt:lpstr>Слайд 1</vt:lpstr>
      <vt:lpstr>Слайд 2</vt:lpstr>
      <vt:lpstr>Слайд 3</vt:lpstr>
      <vt:lpstr>The Town Hall</vt:lpstr>
      <vt:lpstr>Слайд 5</vt:lpstr>
      <vt:lpstr>Слайд 6</vt:lpstr>
      <vt:lpstr>The railway station</vt:lpstr>
      <vt:lpstr>Aero Club Ligowiec</vt:lpstr>
      <vt:lpstr>The Cascader Park</vt:lpstr>
      <vt:lpstr>The Miniature Park</vt:lpstr>
      <vt:lpstr>Volkswagen</vt:lpstr>
      <vt:lpstr>The Mansion „Under the Lime Tree”</vt:lpstr>
      <vt:lpstr>Слайд 13</vt:lpstr>
      <vt:lpstr>Слайд 14</vt:lpstr>
      <vt:lpstr>The Mansion in Uzarzewo near Swarzędz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KRZYSIO</dc:creator>
  <cp:lastModifiedBy>Ольга</cp:lastModifiedBy>
  <cp:revision>168</cp:revision>
  <dcterms:modified xsi:type="dcterms:W3CDTF">2014-04-03T09:20:40Z</dcterms:modified>
</cp:coreProperties>
</file>