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92" r:id="rId3"/>
    <p:sldId id="293" r:id="rId4"/>
    <p:sldId id="294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3" r:id="rId20"/>
    <p:sldId id="316" r:id="rId21"/>
    <p:sldId id="317" r:id="rId22"/>
    <p:sldId id="314" r:id="rId23"/>
    <p:sldId id="31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00"/>
    <a:srgbClr val="66FF33"/>
    <a:srgbClr val="009900"/>
    <a:srgbClr val="B0EE00"/>
    <a:srgbClr val="A4DE00"/>
    <a:srgbClr val="990099"/>
    <a:srgbClr val="8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90" autoAdjust="0"/>
    <p:restoredTop sz="97879" autoAdjust="0"/>
  </p:normalViewPr>
  <p:slideViewPr>
    <p:cSldViewPr>
      <p:cViewPr varScale="1">
        <p:scale>
          <a:sx n="73" d="100"/>
          <a:sy n="73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446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46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DD0BC-52B7-4B55-AABD-C68B36B04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F64FD-CB35-4BC7-80F5-0B739E7827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A4CDB-3C55-45B2-98A3-06089D0C1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94EE2-AF61-4E3A-92B0-F2B6E64CCC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01011-22D3-48BB-8693-893C2CAA1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C48AF-1A8B-4A59-9C46-02247BE1E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CBA4C-6C08-40EA-B005-99A9EC024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EE2F6-288A-4863-A2CA-4CBECB1BE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A46A3-7B8E-4EF8-9C9D-1CBF3505A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31074-F9E9-4273-9002-D78E886DF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16676-AF84-4043-9FE0-2C673D2A2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E161D-3C6F-46AD-ABE0-C2B22E9FF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B4563-801B-4B39-9C8C-2E0AA60ED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ECA3A-E129-465D-87A7-1C2D7B29C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0342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2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2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3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4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4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34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4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44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44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5759A44-F27E-4717-B43E-CD6AB031D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4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4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3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34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42" grpId="0"/>
      <p:bldP spid="103446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4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344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4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344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4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344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4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344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4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34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34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500034" y="428604"/>
            <a:ext cx="8429625" cy="187166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 dirty="0">
                <a:ln w="12700">
                  <a:solidFill>
                    <a:schemeClr val="folHlink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Georgia"/>
              </a:rPr>
              <a:t>Обирай   </a:t>
            </a:r>
            <a:r>
              <a:rPr lang="ru-RU" sz="3600" kern="10" spc="-360" dirty="0" err="1">
                <a:ln w="12700">
                  <a:solidFill>
                    <a:schemeClr val="folHlink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Georgia"/>
              </a:rPr>
              <a:t>майбутнє</a:t>
            </a:r>
            <a:endParaRPr lang="ru-RU" sz="3600" kern="10" spc="-360" dirty="0">
              <a:ln w="12700">
                <a:solidFill>
                  <a:schemeClr val="folHlink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1"/>
              </a:gradFill>
              <a:effectLst>
                <a:outerShdw dist="125724" dir="18900000" algn="ctr" rotWithShape="0">
                  <a:srgbClr val="000099"/>
                </a:outerShdw>
              </a:effectLst>
              <a:latin typeface="Georgia"/>
            </a:endParaRPr>
          </a:p>
        </p:txBody>
      </p:sp>
      <p:sp>
        <p:nvSpPr>
          <p:cNvPr id="3075" name="WordArt 5"/>
          <p:cNvSpPr>
            <a:spLocks noChangeArrowheads="1" noChangeShapeType="1" noTextEdit="1"/>
          </p:cNvSpPr>
          <p:nvPr/>
        </p:nvSpPr>
        <p:spPr bwMode="auto">
          <a:xfrm>
            <a:off x="500034" y="2357430"/>
            <a:ext cx="8424863" cy="22320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 dirty="0">
                <a:ln w="12700">
                  <a:solidFill>
                    <a:schemeClr val="folHlink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Georgia"/>
              </a:rPr>
              <a:t>без тютюну 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3438" y="5000636"/>
            <a:ext cx="4286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Виконала:</a:t>
            </a:r>
            <a:br>
              <a:rPr lang="uk-UA" dirty="0" smtClean="0"/>
            </a:br>
            <a:r>
              <a:rPr lang="uk-UA" dirty="0" smtClean="0"/>
              <a:t>Поплавська Ольга, </a:t>
            </a:r>
          </a:p>
          <a:p>
            <a:r>
              <a:rPr lang="uk-UA" dirty="0" smtClean="0"/>
              <a:t>учениця 6-Г класу</a:t>
            </a:r>
            <a:br>
              <a:rPr lang="uk-UA" dirty="0" smtClean="0"/>
            </a:br>
            <a:r>
              <a:rPr lang="uk-UA" dirty="0" smtClean="0"/>
              <a:t>Житомирського</a:t>
            </a:r>
          </a:p>
          <a:p>
            <a:r>
              <a:rPr lang="uk-UA" dirty="0" smtClean="0"/>
              <a:t> екологічного ліцею №24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92725" cy="537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0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229225"/>
            <a:ext cx="9144000" cy="1628775"/>
          </a:xfrm>
          <a:solidFill>
            <a:srgbClr val="000000"/>
          </a:solidFill>
          <a:ln>
            <a:solidFill>
              <a:schemeClr val="tx1"/>
            </a:solidFill>
          </a:ln>
        </p:spPr>
        <p:txBody>
          <a:bodyPr anchor="ctr" anchorCtr="0"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</a:t>
            </a:r>
            <a:r>
              <a:rPr lang="uk-UA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ютюнопаління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або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</a:t>
            </a:r>
            <a:r>
              <a:rPr lang="uk-UA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і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котинова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залежність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найбільш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розповсюджена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на 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Землі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b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Україні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палять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65%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чоловіків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та 20% </a:t>
            </a:r>
            <a:r>
              <a:rPr lang="ru-RU" sz="32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жінок</a:t>
            </a:r>
            <a:r>
              <a:rPr lang="ru-RU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0"/>
            <a:ext cx="3851275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041900" cy="645318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2400" b="1" dirty="0" smtClean="0">
                <a:solidFill>
                  <a:srgbClr val="FFFF99"/>
                </a:solidFill>
              </a:rPr>
              <a:t>Сьогодні </a:t>
            </a:r>
            <a:r>
              <a:rPr lang="uk-UA" sz="2400" b="1" dirty="0" err="1" smtClean="0">
                <a:solidFill>
                  <a:srgbClr val="FFFF99"/>
                </a:solidFill>
              </a:rPr>
              <a:t>тютюнопаління</a:t>
            </a:r>
            <a:r>
              <a:rPr lang="uk-UA" sz="2400" b="1" dirty="0" smtClean="0">
                <a:solidFill>
                  <a:srgbClr val="FFFF99"/>
                </a:solidFill>
              </a:rPr>
              <a:t> в Україні стало епідемією,  за поширеністю цієї поганої звички ми займаємо </a:t>
            </a:r>
            <a:r>
              <a:rPr lang="uk-UA" sz="2400" b="1" u="sng" dirty="0" smtClean="0">
                <a:solidFill>
                  <a:srgbClr val="FFFF99"/>
                </a:solidFill>
              </a:rPr>
              <a:t>сьоме місце знизу з 132 держав </a:t>
            </a:r>
            <a:r>
              <a:rPr lang="uk-UA" sz="2400" b="1" dirty="0" smtClean="0">
                <a:solidFill>
                  <a:srgbClr val="FFFF99"/>
                </a:solidFill>
              </a:rPr>
              <a:t>світу. В нашій країні курить дві третини чоловіків і кожна п’ята жінка, що вдвічі більше, ніж в цивілізованому суспільстві. Так багато, як в Україні зараз, палили тільки в Америці у 1960-х роках, коли ще тільки з’ясовувалась небезпека цього явища. </a:t>
            </a:r>
            <a:endParaRPr lang="ru-RU" sz="2400" b="1" dirty="0" smtClean="0">
              <a:solidFill>
                <a:srgbClr val="FFFF99"/>
              </a:solidFill>
            </a:endParaRPr>
          </a:p>
        </p:txBody>
      </p:sp>
      <p:pic>
        <p:nvPicPr>
          <p:cNvPr id="14131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59363" y="0"/>
            <a:ext cx="4084637" cy="4305300"/>
          </a:xfrm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3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1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 build="p"/>
      <p:bldP spid="1413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урение 9"/>
          <p:cNvPicPr>
            <a:picLocks noChangeAspect="1" noChangeArrowheads="1"/>
          </p:cNvPicPr>
          <p:nvPr/>
        </p:nvPicPr>
        <p:blipFill>
          <a:blip r:embed="rId2"/>
          <a:srcRect b="8104"/>
          <a:stretch>
            <a:fillRect/>
          </a:stretch>
        </p:blipFill>
        <p:spPr bwMode="auto">
          <a:xfrm>
            <a:off x="0" y="692150"/>
            <a:ext cx="3913188" cy="5094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708400" y="908050"/>
            <a:ext cx="511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uk-UA" b="0">
              <a:latin typeface="Garamond" pitchFamily="18" charset="0"/>
            </a:endParaRP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 rot="10806457" flipV="1">
            <a:off x="3992563" y="473075"/>
            <a:ext cx="5056187" cy="58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визначенням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Всесвітньої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Організації</a:t>
            </a:r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Охорони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Здоров</a:t>
            </a:r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’</a:t>
            </a:r>
            <a:r>
              <a:rPr lang="uk-UA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я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тютюнопаління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«заразна» хвороба, що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передається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через рекламу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виробників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тютюнової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продукції</a:t>
            </a:r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урение 2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71480"/>
            <a:ext cx="3781425" cy="540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3924300" y="404813"/>
            <a:ext cx="5060950" cy="58324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/>
              <a:t>За </a:t>
            </a:r>
            <a:r>
              <a:rPr lang="ru-RU" sz="3200" b="1" dirty="0" err="1" smtClean="0"/>
              <a:t>своєю</a:t>
            </a:r>
            <a:r>
              <a:rPr lang="ru-RU" sz="3200" b="1" dirty="0" smtClean="0"/>
              <a:t> природою </a:t>
            </a:r>
            <a:r>
              <a:rPr lang="ru-RU" sz="3200" b="1" u="sng" dirty="0" err="1" smtClean="0"/>
              <a:t>нікотин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нічим</a:t>
            </a:r>
            <a:r>
              <a:rPr lang="ru-RU" sz="3200" b="1" u="sng" dirty="0" smtClean="0"/>
              <a:t> не </a:t>
            </a:r>
            <a:r>
              <a:rPr lang="ru-RU" sz="3200" b="1" u="sng" dirty="0" err="1" smtClean="0"/>
              <a:t>відрізняється</a:t>
            </a:r>
            <a:r>
              <a:rPr lang="ru-RU" sz="3200" b="1" u="sng" dirty="0" smtClean="0"/>
              <a:t> від </a:t>
            </a:r>
            <a:r>
              <a:rPr lang="ru-RU" sz="3200" b="1" u="sng" dirty="0" err="1" smtClean="0"/>
              <a:t>наркотиків</a:t>
            </a:r>
            <a:r>
              <a:rPr lang="ru-RU" sz="3200" b="1" u="sng" dirty="0" smtClean="0"/>
              <a:t>.</a:t>
            </a: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3200" b="1" dirty="0" smtClean="0"/>
              <a:t> Суть кайфа </a:t>
            </a:r>
            <a:br>
              <a:rPr lang="ru-RU" sz="3200" b="1" dirty="0" smtClean="0"/>
            </a:br>
            <a:r>
              <a:rPr lang="ru-RU" sz="3200" b="1" dirty="0" err="1" smtClean="0"/>
              <a:t>від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будь-якого</a:t>
            </a:r>
            <a:r>
              <a:rPr lang="ru-RU" sz="3200" b="1" dirty="0" smtClean="0"/>
              <a:t> наркотика – </a:t>
            </a:r>
            <a:br>
              <a:rPr lang="ru-RU" sz="3200" b="1" dirty="0" smtClean="0"/>
            </a:br>
            <a:r>
              <a:rPr lang="ru-RU" sz="3200" b="1" dirty="0" err="1" smtClean="0"/>
              <a:t>тимчасове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одуріння</a:t>
            </a:r>
            <a:r>
              <a:rPr lang="ru-RU" sz="3200" b="1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урение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681163"/>
            <a:ext cx="4140200" cy="3392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54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5184775" cy="63373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err="1" smtClean="0"/>
              <a:t>Паління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підлітків</a:t>
            </a:r>
            <a:r>
              <a:rPr lang="ru-RU" sz="3200" dirty="0" smtClean="0"/>
              <a:t> – </a:t>
            </a:r>
            <a:r>
              <a:rPr lang="ru-RU" sz="3200" dirty="0" err="1" smtClean="0"/>
              <a:t>намагання</a:t>
            </a:r>
            <a:r>
              <a:rPr lang="ru-RU" sz="3200" dirty="0" smtClean="0"/>
              <a:t> довести </a:t>
            </a:r>
            <a:r>
              <a:rPr lang="ru-RU" sz="3200" dirty="0" err="1" smtClean="0"/>
              <a:t>всім</a:t>
            </a:r>
            <a:r>
              <a:rPr lang="ru-RU" sz="3200" dirty="0" smtClean="0"/>
              <a:t>, що вони </a:t>
            </a:r>
            <a:r>
              <a:rPr lang="ru-RU" sz="3200" dirty="0" err="1" smtClean="0"/>
              <a:t>вже</a:t>
            </a:r>
            <a:r>
              <a:rPr lang="ru-RU" sz="3200" dirty="0" smtClean="0"/>
              <a:t> </a:t>
            </a:r>
            <a:r>
              <a:rPr lang="ru-RU" sz="3200" dirty="0" err="1" smtClean="0"/>
              <a:t>дорослі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err="1" smtClean="0"/>
              <a:t>Школярі</a:t>
            </a:r>
            <a:r>
              <a:rPr lang="ru-RU" sz="3200" dirty="0" smtClean="0"/>
              <a:t>, що </a:t>
            </a:r>
            <a:r>
              <a:rPr lang="ru-RU" sz="3200" dirty="0" err="1" smtClean="0"/>
              <a:t>палять</a:t>
            </a:r>
            <a:r>
              <a:rPr lang="ru-RU" sz="3200" dirty="0" smtClean="0"/>
              <a:t>, </a:t>
            </a:r>
            <a:r>
              <a:rPr lang="ru-RU" sz="3200" dirty="0" err="1" smtClean="0"/>
              <a:t>стають</a:t>
            </a:r>
            <a:r>
              <a:rPr lang="ru-RU" sz="3200" dirty="0" smtClean="0"/>
              <a:t> </a:t>
            </a:r>
            <a:r>
              <a:rPr lang="ru-RU" sz="3200" dirty="0" err="1" smtClean="0"/>
              <a:t>дратівливими</a:t>
            </a:r>
            <a:r>
              <a:rPr lang="ru-RU" sz="3200" dirty="0" smtClean="0"/>
              <a:t>, </a:t>
            </a:r>
            <a:r>
              <a:rPr lang="ru-RU" sz="3200" dirty="0" err="1" smtClean="0"/>
              <a:t>неакуратними</a:t>
            </a:r>
            <a:r>
              <a:rPr lang="ru-RU" sz="3200" dirty="0" smtClean="0"/>
              <a:t>, </a:t>
            </a:r>
            <a:r>
              <a:rPr lang="ru-RU" sz="3200" dirty="0" err="1" smtClean="0"/>
              <a:t>жаліються</a:t>
            </a:r>
            <a:r>
              <a:rPr lang="ru-RU" sz="3200" dirty="0" smtClean="0"/>
              <a:t> на </a:t>
            </a:r>
            <a:r>
              <a:rPr lang="ru-RU" sz="3200" dirty="0" err="1" smtClean="0"/>
              <a:t>погану</a:t>
            </a:r>
            <a:r>
              <a:rPr lang="ru-RU" sz="3200" dirty="0" smtClean="0"/>
              <a:t> пам</a:t>
            </a:r>
            <a:r>
              <a:rPr lang="en-US" sz="3200" dirty="0" smtClean="0"/>
              <a:t>’</a:t>
            </a:r>
            <a:r>
              <a:rPr lang="ru-RU" sz="3200" dirty="0" smtClean="0"/>
              <a:t>ять та </a:t>
            </a:r>
            <a:r>
              <a:rPr lang="ru-RU" sz="3200" dirty="0" err="1" smtClean="0"/>
              <a:t>погані</a:t>
            </a:r>
            <a:r>
              <a:rPr lang="ru-RU" sz="3200" dirty="0" smtClean="0"/>
              <a:t> </a:t>
            </a:r>
            <a:r>
              <a:rPr lang="ru-RU" sz="3200" dirty="0" err="1" smtClean="0"/>
              <a:t>оцінки</a:t>
            </a:r>
            <a:r>
              <a:rPr lang="ru-RU" sz="3200" dirty="0" smtClean="0"/>
              <a:t>, у них </a:t>
            </a:r>
            <a:r>
              <a:rPr lang="ru-RU" sz="3200" dirty="0" err="1" smtClean="0"/>
              <a:t>знижується</a:t>
            </a:r>
            <a:r>
              <a:rPr lang="ru-RU" sz="3200" dirty="0" smtClean="0"/>
              <a:t> слух та </a:t>
            </a:r>
            <a:r>
              <a:rPr lang="ru-RU" sz="3200" dirty="0" err="1" smtClean="0"/>
              <a:t>кмітливість</a:t>
            </a:r>
            <a:r>
              <a:rPr lang="ru-RU" sz="3200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урение 2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928934"/>
            <a:ext cx="4679950" cy="3509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6435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85225" cy="29527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u="sng" dirty="0" err="1" smtClean="0"/>
              <a:t>Нікотин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заважає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развиватися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інтелекту</a:t>
            </a:r>
            <a:r>
              <a:rPr lang="ru-RU" sz="3200" b="1" u="sng" dirty="0" smtClean="0"/>
              <a:t>. </a:t>
            </a: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ru-RU" sz="2800" b="1" dirty="0" err="1" smtClean="0"/>
              <a:t>Дитина</a:t>
            </a:r>
            <a:r>
              <a:rPr lang="ru-RU" sz="2800" b="1" dirty="0" smtClean="0"/>
              <a:t>,  що почала  </a:t>
            </a:r>
            <a:r>
              <a:rPr lang="ru-RU" sz="2800" b="1" dirty="0" err="1" smtClean="0"/>
              <a:t>палити</a:t>
            </a:r>
            <a:r>
              <a:rPr lang="ru-RU" sz="2800" b="1" dirty="0" smtClean="0"/>
              <a:t> в 10 </a:t>
            </a:r>
            <a:r>
              <a:rPr lang="ru-RU" sz="2800" b="1" dirty="0" err="1" smtClean="0"/>
              <a:t>років</a:t>
            </a:r>
            <a:r>
              <a:rPr lang="ru-RU" sz="2800" b="1" dirty="0" smtClean="0"/>
              <a:t>, </a:t>
            </a:r>
            <a:br>
              <a:rPr lang="ru-RU" sz="2800" b="1" dirty="0" smtClean="0"/>
            </a:br>
            <a:r>
              <a:rPr lang="ru-RU" sz="2800" b="1" dirty="0" err="1" smtClean="0"/>
              <a:t>може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закінчити</a:t>
            </a:r>
            <a:r>
              <a:rPr lang="ru-RU" sz="2800" b="1" dirty="0" smtClean="0"/>
              <a:t> школу </a:t>
            </a:r>
            <a:br>
              <a:rPr lang="ru-RU" sz="2800" b="1" dirty="0" smtClean="0"/>
            </a:br>
            <a:r>
              <a:rPr lang="ru-RU" sz="2800" b="1" dirty="0" smtClean="0"/>
              <a:t>через </a:t>
            </a:r>
            <a:r>
              <a:rPr lang="ru-RU" sz="2800" b="1" dirty="0" err="1" smtClean="0"/>
              <a:t>зниження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інтелекту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курение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4356100" cy="3494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7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1214438"/>
            <a:ext cx="9144000" cy="9366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 smtClean="0"/>
              <a:t>Шкідливих</a:t>
            </a:r>
            <a:r>
              <a:rPr lang="ru-RU" sz="4000" b="1" dirty="0" smtClean="0"/>
              <a:t>  </a:t>
            </a:r>
            <a:r>
              <a:rPr lang="ru-RU" sz="4000" b="1" dirty="0" err="1" smtClean="0"/>
              <a:t>речовин</a:t>
            </a:r>
            <a:r>
              <a:rPr lang="ru-RU" sz="4000" b="1" dirty="0" smtClean="0"/>
              <a:t> в </a:t>
            </a:r>
            <a:r>
              <a:rPr lang="ru-RU" sz="4000" b="1" dirty="0" err="1" smtClean="0"/>
              <a:t>тютюні</a:t>
            </a:r>
            <a:r>
              <a:rPr lang="ru-RU" sz="4000" b="1" dirty="0" smtClean="0"/>
              <a:t> – </a:t>
            </a:r>
            <a:r>
              <a:rPr lang="ru-RU" sz="8800" b="1" u="sng" dirty="0" smtClean="0"/>
              <a:t>1200</a:t>
            </a:r>
          </a:p>
        </p:txBody>
      </p:sp>
      <p:pic>
        <p:nvPicPr>
          <p:cNvPr id="147460" name="Picture 4" descr="курение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000372"/>
            <a:ext cx="3989248" cy="2992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1474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курение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557338"/>
            <a:ext cx="4643437" cy="3862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84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4140200" cy="63817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err="1" smtClean="0"/>
              <a:t>Нікотин</a:t>
            </a:r>
            <a:r>
              <a:rPr lang="ru-RU" sz="2400" b="1" dirty="0" smtClean="0"/>
              <a:t> – яд </a:t>
            </a:r>
            <a:r>
              <a:rPr lang="ru-RU" sz="2400" b="1" dirty="0" err="1" smtClean="0"/>
              <a:t>рослинного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походження</a:t>
            </a:r>
            <a:r>
              <a:rPr lang="ru-RU" sz="2400" b="1" dirty="0" smtClean="0"/>
              <a:t>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 Смертельні </a:t>
            </a:r>
            <a:r>
              <a:rPr lang="ru-RU" sz="2400" b="1" dirty="0" err="1" smtClean="0"/>
              <a:t>дози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нікотину</a:t>
            </a:r>
            <a:r>
              <a:rPr lang="ru-RU" sz="2400" b="1" dirty="0" smtClean="0"/>
              <a:t>: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¼ </a:t>
            </a:r>
            <a:r>
              <a:rPr lang="ru-RU" sz="2400" b="1" dirty="0" err="1" smtClean="0"/>
              <a:t>краплини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нікотину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вбивають</a:t>
            </a:r>
            <a:r>
              <a:rPr lang="ru-RU" sz="2400" b="1" dirty="0" smtClean="0"/>
              <a:t> кролика,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½ </a:t>
            </a:r>
            <a:r>
              <a:rPr lang="ru-RU" sz="2400" b="1" dirty="0" err="1" smtClean="0"/>
              <a:t>краплини</a:t>
            </a:r>
            <a:r>
              <a:rPr lang="ru-RU" sz="2400" b="1" dirty="0" smtClean="0"/>
              <a:t> – собаку,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err="1" smtClean="0"/>
              <a:t>краплина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нікотину</a:t>
            </a:r>
            <a:r>
              <a:rPr lang="ru-RU" sz="2400" b="1" dirty="0" smtClean="0"/>
              <a:t> смертельна для 3 коней.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Для людини смертельна доза </a:t>
            </a:r>
            <a:r>
              <a:rPr lang="en-US" sz="2400" b="1" dirty="0" smtClean="0"/>
              <a:t>-</a:t>
            </a:r>
            <a:r>
              <a:rPr lang="ru-RU" sz="2400" b="1" dirty="0" smtClean="0"/>
              <a:t> від 50 до 100 мг </a:t>
            </a:r>
            <a:br>
              <a:rPr lang="ru-RU" sz="2400" b="1" dirty="0" smtClean="0"/>
            </a:br>
            <a:r>
              <a:rPr lang="ru-RU" sz="2400" b="1" dirty="0" smtClean="0"/>
              <a:t>(2-3 </a:t>
            </a:r>
            <a:r>
              <a:rPr lang="ru-RU" sz="2400" b="1" dirty="0" err="1" smtClean="0"/>
              <a:t>краплини</a:t>
            </a:r>
            <a:r>
              <a:rPr lang="ru-RU" sz="2400" b="1" dirty="0" smtClean="0"/>
              <a:t>) одномоментного </a:t>
            </a:r>
            <a:r>
              <a:rPr lang="ru-RU" sz="2400" b="1" dirty="0" err="1" smtClean="0"/>
              <a:t>потрапляння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організм</a:t>
            </a:r>
            <a:r>
              <a:rPr lang="ru-RU" sz="2400" b="1" dirty="0" smtClean="0"/>
              <a:t>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(20-25 цигарок).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484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курение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3381375"/>
            <a:ext cx="5113338" cy="347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9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213100"/>
          </a:xfrm>
        </p:spPr>
        <p:txBody>
          <a:bodyPr/>
          <a:lstStyle/>
          <a:p>
            <a:pPr eaLnBrk="1" hangingPunct="1">
              <a:defRPr/>
            </a:pPr>
            <a:r>
              <a:rPr lang="ru-RU" sz="2500" b="1" dirty="0" smtClean="0"/>
              <a:t>В </a:t>
            </a:r>
            <a:r>
              <a:rPr lang="ru-RU" sz="2500" b="1" dirty="0" err="1" smtClean="0"/>
              <a:t>тютюновому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диму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міститься</a:t>
            </a:r>
            <a:r>
              <a:rPr lang="ru-RU" sz="2500" b="1" dirty="0" smtClean="0"/>
              <a:t>:</a:t>
            </a:r>
            <a:r>
              <a:rPr lang="en-US" sz="2500" b="1" dirty="0" smtClean="0"/>
              <a:t/>
            </a:r>
            <a:br>
              <a:rPr lang="en-US" sz="2500" b="1" dirty="0" smtClean="0"/>
            </a:br>
            <a:r>
              <a:rPr lang="uk-UA" sz="2500" b="1" dirty="0" smtClean="0"/>
              <a:t>Чадний газ</a:t>
            </a:r>
            <a:r>
              <a:rPr lang="ru-RU" sz="2500" b="1" dirty="0" smtClean="0"/>
              <a:t>, який </a:t>
            </a:r>
            <a:r>
              <a:rPr lang="ru-RU" sz="2500" b="1" dirty="0" err="1" smtClean="0"/>
              <a:t>сполучається</a:t>
            </a:r>
            <a:r>
              <a:rPr lang="ru-RU" sz="2500" b="1" dirty="0" smtClean="0"/>
              <a:t> з </a:t>
            </a:r>
            <a:r>
              <a:rPr lang="ru-RU" sz="2500" b="1" dirty="0" err="1" smtClean="0"/>
              <a:t>гемоглобіном</a:t>
            </a:r>
            <a:r>
              <a:rPr lang="ru-RU" sz="2500" b="1" dirty="0" smtClean="0"/>
              <a:t> </a:t>
            </a:r>
            <a:br>
              <a:rPr lang="ru-RU" sz="2500" b="1" dirty="0" smtClean="0"/>
            </a:br>
            <a:r>
              <a:rPr lang="ru-RU" sz="2500" b="1" dirty="0" smtClean="0"/>
              <a:t>(</a:t>
            </a:r>
            <a:r>
              <a:rPr lang="ru-RU" sz="2500" b="1" dirty="0" err="1" smtClean="0"/>
              <a:t>замість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кисню</a:t>
            </a:r>
            <a:r>
              <a:rPr lang="ru-RU" sz="2500" b="1" dirty="0" smtClean="0"/>
              <a:t>), </a:t>
            </a:r>
            <a:r>
              <a:rPr lang="ru-RU" sz="2500" b="1" dirty="0" err="1" smtClean="0"/>
              <a:t>вміст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кисню</a:t>
            </a:r>
            <a:r>
              <a:rPr lang="ru-RU" sz="2500" b="1" dirty="0" smtClean="0"/>
              <a:t> при цьому </a:t>
            </a:r>
            <a:r>
              <a:rPr lang="ru-RU" sz="2500" b="1" dirty="0" err="1" smtClean="0"/>
              <a:t>знижується</a:t>
            </a:r>
            <a:r>
              <a:rPr lang="ru-RU" sz="2500" b="1" dirty="0" smtClean="0"/>
              <a:t>;</a:t>
            </a:r>
            <a:br>
              <a:rPr lang="ru-RU" sz="2500" b="1" dirty="0" smtClean="0"/>
            </a:br>
            <a:r>
              <a:rPr lang="ru-RU" sz="2500" b="1" dirty="0" err="1" smtClean="0"/>
              <a:t>Аміак</a:t>
            </a:r>
            <a:r>
              <a:rPr lang="ru-RU" sz="2500" b="1" dirty="0" smtClean="0"/>
              <a:t> – </a:t>
            </a:r>
            <a:r>
              <a:rPr lang="ru-RU" sz="2500" b="1" dirty="0" err="1" smtClean="0"/>
              <a:t>подразнює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слизову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оболонку</a:t>
            </a:r>
            <a:r>
              <a:rPr lang="ru-RU" sz="2500" b="1" dirty="0" smtClean="0"/>
              <a:t> роту, </a:t>
            </a:r>
            <a:r>
              <a:rPr lang="ru-RU" sz="2500" b="1" dirty="0" err="1" smtClean="0"/>
              <a:t>гортані</a:t>
            </a:r>
            <a:r>
              <a:rPr lang="ru-RU" sz="2500" b="1" dirty="0" smtClean="0"/>
              <a:t>, </a:t>
            </a:r>
            <a:r>
              <a:rPr lang="ru-RU" sz="2500" b="1" dirty="0" err="1" smtClean="0"/>
              <a:t>трахеї</a:t>
            </a:r>
            <a:r>
              <a:rPr lang="ru-RU" sz="2500" b="1" dirty="0" smtClean="0"/>
              <a:t>. </a:t>
            </a:r>
            <a:r>
              <a:rPr lang="ru-RU" sz="2500" b="1" dirty="0" err="1" smtClean="0"/>
              <a:t>Виникають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запалення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ротової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порожнини</a:t>
            </a:r>
            <a:r>
              <a:rPr lang="ru-RU" sz="2500" b="1" dirty="0" smtClean="0"/>
              <a:t>, </a:t>
            </a:r>
            <a:r>
              <a:rPr lang="ru-RU" sz="2500" b="1" dirty="0" err="1" smtClean="0"/>
              <a:t>бронхіти,голос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стає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хриплим</a:t>
            </a:r>
            <a:r>
              <a:rPr lang="ru-RU" sz="2500" b="1" dirty="0" smtClean="0"/>
              <a:t>.</a:t>
            </a:r>
            <a:r>
              <a:rPr lang="en-US" sz="2500" b="1" dirty="0" smtClean="0"/>
              <a:t/>
            </a:r>
            <a:br>
              <a:rPr lang="en-US" sz="2500" b="1" dirty="0" smtClean="0"/>
            </a:br>
            <a:r>
              <a:rPr lang="ru-RU" sz="2500" b="1" dirty="0" err="1" smtClean="0"/>
              <a:t>Бензопирен</a:t>
            </a:r>
            <a:r>
              <a:rPr lang="ru-RU" sz="2500" b="1" dirty="0" smtClean="0"/>
              <a:t> – </a:t>
            </a:r>
            <a:r>
              <a:rPr lang="ru-RU" sz="2500" b="1" dirty="0" err="1" smtClean="0"/>
              <a:t>має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канцерогенну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дію</a:t>
            </a:r>
            <a:r>
              <a:rPr lang="ru-RU" sz="2500" b="1" dirty="0" smtClean="0"/>
              <a:t>, </a:t>
            </a:r>
            <a:br>
              <a:rPr lang="ru-RU" sz="2500" b="1" dirty="0" smtClean="0"/>
            </a:br>
            <a:r>
              <a:rPr lang="ru-RU" sz="2500" b="1" dirty="0" err="1" smtClean="0"/>
              <a:t>призводить</a:t>
            </a:r>
            <a:r>
              <a:rPr lang="ru-RU" sz="2500" b="1" dirty="0" smtClean="0"/>
              <a:t> до розвитку </a:t>
            </a:r>
            <a:r>
              <a:rPr lang="en-US" sz="2500" b="1" dirty="0" smtClean="0"/>
              <a:t> </a:t>
            </a:r>
            <a:r>
              <a:rPr lang="ru-RU" sz="2500" b="1" dirty="0" err="1" smtClean="0"/>
              <a:t>пухлин</a:t>
            </a:r>
            <a:r>
              <a:rPr lang="ru-RU" sz="2500" b="1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4950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курение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3779838" cy="2824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1555" name="Rectangle 3"/>
          <p:cNvSpPr>
            <a:spLocks noGrp="1" noChangeArrowheads="1"/>
          </p:cNvSpPr>
          <p:nvPr>
            <p:ph type="title"/>
          </p:nvPr>
        </p:nvSpPr>
        <p:spPr>
          <a:xfrm>
            <a:off x="5651500" y="3573463"/>
            <a:ext cx="3348038" cy="25923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/>
              <a:t>Особливо </a:t>
            </a:r>
            <a:r>
              <a:rPr lang="ru-RU" sz="2800" b="1" dirty="0" err="1" smtClean="0"/>
              <a:t>страждають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ru-RU" sz="2800" b="1" dirty="0" smtClean="0"/>
              <a:t>при </a:t>
            </a:r>
            <a:r>
              <a:rPr lang="ru-RU" sz="2800" b="1" dirty="0" err="1" smtClean="0"/>
              <a:t>палінні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легені</a:t>
            </a:r>
            <a:r>
              <a:rPr lang="ru-RU" sz="2800" b="1" dirty="0" smtClean="0"/>
              <a:t>!</a:t>
            </a:r>
          </a:p>
        </p:txBody>
      </p:sp>
      <p:pic>
        <p:nvPicPr>
          <p:cNvPr id="151556" name="Picture 4" descr="курение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2997200"/>
            <a:ext cx="5580063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1557" name="Picture 5" descr="курение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260350"/>
            <a:ext cx="4476750" cy="276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515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курение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5456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2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859338" y="188913"/>
            <a:ext cx="4100512" cy="65532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err="1" smtClean="0"/>
              <a:t>Ті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хто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палять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хворіють</a:t>
            </a:r>
            <a:r>
              <a:rPr lang="ru-RU" sz="2400" b="1" dirty="0" smtClean="0"/>
              <a:t> в </a:t>
            </a:r>
            <a:r>
              <a:rPr lang="ru-RU" sz="2400" b="1" u="sng" dirty="0" smtClean="0"/>
              <a:t>13 </a:t>
            </a:r>
            <a:r>
              <a:rPr lang="ru-RU" sz="2400" b="1" u="sng" dirty="0" err="1" smtClean="0"/>
              <a:t>разів</a:t>
            </a:r>
            <a:r>
              <a:rPr lang="ru-RU" sz="2400" b="1" u="sng" dirty="0" smtClean="0"/>
              <a:t> </a:t>
            </a:r>
            <a:r>
              <a:rPr lang="ru-RU" sz="2400" b="1" dirty="0" err="1" smtClean="0"/>
              <a:t>частіше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стенокардією</a:t>
            </a:r>
            <a:r>
              <a:rPr lang="ru-RU" sz="2400" b="1" dirty="0" smtClean="0"/>
              <a:t>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в </a:t>
            </a:r>
            <a:r>
              <a:rPr lang="ru-RU" sz="2400" b="1" u="sng" dirty="0" smtClean="0"/>
              <a:t>12 </a:t>
            </a:r>
            <a:r>
              <a:rPr lang="ru-RU" sz="2400" b="1" u="sng" dirty="0" err="1" smtClean="0"/>
              <a:t>разів</a:t>
            </a:r>
            <a:r>
              <a:rPr lang="ru-RU" sz="2400" b="1" u="sng" dirty="0" smtClean="0"/>
              <a:t> </a:t>
            </a:r>
            <a:r>
              <a:rPr lang="ru-RU" sz="2400" b="1" dirty="0" err="1" smtClean="0"/>
              <a:t>частіше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інфарктом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міокарду</a:t>
            </a:r>
            <a:r>
              <a:rPr lang="ru-RU" sz="2400" b="1" dirty="0" smtClean="0"/>
              <a:t>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в </a:t>
            </a:r>
            <a:r>
              <a:rPr lang="ru-RU" sz="2400" b="1" u="sng" dirty="0" smtClean="0"/>
              <a:t>10 </a:t>
            </a:r>
            <a:r>
              <a:rPr lang="ru-RU" sz="2400" b="1" u="sng" dirty="0" err="1" smtClean="0"/>
              <a:t>разів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частіше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виразкою</a:t>
            </a:r>
            <a:r>
              <a:rPr lang="en-US" sz="2400" b="1" dirty="0" smtClean="0"/>
              <a:t> </a:t>
            </a:r>
            <a:r>
              <a:rPr lang="uk-UA" sz="2400" b="1" dirty="0" smtClean="0"/>
              <a:t> шлунка </a:t>
            </a:r>
            <a:r>
              <a:rPr lang="ru-RU" sz="2400" b="1" dirty="0" smtClean="0"/>
              <a:t>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в 30 </a:t>
            </a:r>
            <a:r>
              <a:rPr lang="ru-RU" sz="2400" b="1" dirty="0" err="1" smtClean="0"/>
              <a:t>разів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частіше</a:t>
            </a:r>
            <a:r>
              <a:rPr lang="ru-RU" sz="2400" b="1" dirty="0" smtClean="0"/>
              <a:t> раком </a:t>
            </a:r>
            <a:r>
              <a:rPr lang="ru-RU" sz="2400" b="1" dirty="0" err="1" smtClean="0"/>
              <a:t>легенів</a:t>
            </a:r>
            <a:r>
              <a:rPr lang="ru-RU" sz="2400" b="1" dirty="0" smtClean="0"/>
              <a:t>.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Більше 25 </a:t>
            </a:r>
            <a:r>
              <a:rPr lang="ru-RU" sz="2400" b="1" dirty="0" err="1" smtClean="0"/>
              <a:t>захворювань</a:t>
            </a:r>
            <a:r>
              <a:rPr lang="ru-RU" sz="2400" b="1" dirty="0" smtClean="0"/>
              <a:t> розвиваються від </a:t>
            </a:r>
            <a:r>
              <a:rPr lang="ru-RU" sz="2400" b="1" dirty="0" err="1" smtClean="0"/>
              <a:t>паління</a:t>
            </a:r>
            <a:r>
              <a:rPr lang="ru-RU" sz="2400" b="1" dirty="0" smtClean="0"/>
              <a:t>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err="1" smtClean="0"/>
              <a:t>ускладнюється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перебіг</a:t>
            </a:r>
            <a:r>
              <a:rPr lang="ru-RU" sz="2400" b="1" dirty="0" smtClean="0"/>
              <a:t>                   практично </a:t>
            </a:r>
            <a:r>
              <a:rPr lang="ru-RU" sz="2400" b="1" dirty="0" err="1" smtClean="0"/>
              <a:t>будь-якої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хвороби</a:t>
            </a:r>
            <a:r>
              <a:rPr lang="ru-RU" sz="2400" b="1" dirty="0" smtClean="0"/>
              <a:t>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 </a:t>
            </a:r>
            <a:r>
              <a:rPr lang="ru-RU" sz="2400" b="1" dirty="0" err="1" smtClean="0"/>
              <a:t>Паління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впливає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також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дітородну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функцію</a:t>
            </a:r>
            <a:r>
              <a:rPr lang="ru-RU" sz="2400" b="1" dirty="0" smtClean="0"/>
              <a:t> як </a:t>
            </a:r>
            <a:r>
              <a:rPr lang="ru-RU" sz="2400" b="1" dirty="0" err="1" smtClean="0"/>
              <a:t>жінок</a:t>
            </a:r>
            <a:r>
              <a:rPr lang="ru-RU" sz="2400" b="1" dirty="0" smtClean="0"/>
              <a:t>, так і </a:t>
            </a:r>
            <a:r>
              <a:rPr lang="ru-RU" sz="2400" b="1" dirty="0" err="1" smtClean="0"/>
              <a:t>чоловіків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1525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5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курение 4"/>
          <p:cNvPicPr>
            <a:picLocks noChangeAspect="1" noChangeArrowheads="1"/>
          </p:cNvPicPr>
          <p:nvPr/>
        </p:nvPicPr>
        <p:blipFill>
          <a:blip r:embed="rId2"/>
          <a:srcRect b="7973"/>
          <a:stretch>
            <a:fillRect/>
          </a:stretch>
        </p:blipFill>
        <p:spPr bwMode="auto">
          <a:xfrm>
            <a:off x="900113" y="260350"/>
            <a:ext cx="734377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5357813"/>
            <a:ext cx="8135937" cy="1008062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/>
              <a:t>Цигарка </a:t>
            </a:r>
            <a:r>
              <a:rPr lang="ru-RU" sz="3200" b="1" dirty="0" err="1" smtClean="0"/>
              <a:t>скорочує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життя</a:t>
            </a:r>
            <a:r>
              <a:rPr lang="ru-RU" sz="3200" b="1" dirty="0" smtClean="0"/>
              <a:t> </a:t>
            </a:r>
          </a:p>
          <a:p>
            <a:pPr eaLnBrk="1" hangingPunct="1">
              <a:defRPr/>
            </a:pPr>
            <a:r>
              <a:rPr lang="ru-RU" sz="3200" b="1" dirty="0" smtClean="0"/>
              <a:t>на 2 </a:t>
            </a:r>
            <a:r>
              <a:rPr lang="ru-RU" sz="3200" b="1" dirty="0" err="1" smtClean="0"/>
              <a:t>хвилини</a:t>
            </a:r>
            <a:r>
              <a:rPr lang="ru-RU" sz="3200" b="1" dirty="0" smtClean="0"/>
              <a:t>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53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курение 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4892675" cy="518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4627" name="Rectangle 3"/>
          <p:cNvSpPr>
            <a:spLocks noGrp="1" noChangeArrowheads="1"/>
          </p:cNvSpPr>
          <p:nvPr>
            <p:ph type="title"/>
          </p:nvPr>
        </p:nvSpPr>
        <p:spPr>
          <a:xfrm>
            <a:off x="5076825" y="274638"/>
            <a:ext cx="3816350" cy="632301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 smtClean="0"/>
              <a:t>Втрата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тривалості</a:t>
            </a:r>
            <a:r>
              <a:rPr lang="ru-RU" sz="2800" b="1" dirty="0" smtClean="0"/>
              <a:t> життя, пов</a:t>
            </a:r>
            <a:r>
              <a:rPr lang="en-US" sz="2800" b="1" dirty="0" smtClean="0"/>
              <a:t>’</a:t>
            </a:r>
            <a:r>
              <a:rPr lang="uk-UA" sz="2800" b="1" dirty="0" err="1" smtClean="0"/>
              <a:t>язана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тютюнопалінням</a:t>
            </a:r>
            <a:r>
              <a:rPr lang="ru-RU" sz="2800" b="1" dirty="0" smtClean="0"/>
              <a:t>, становить </a:t>
            </a:r>
            <a:r>
              <a:rPr lang="ru-RU" sz="2800" b="1" dirty="0" err="1" smtClean="0"/>
              <a:t>близько</a:t>
            </a:r>
            <a:r>
              <a:rPr lang="ru-RU" sz="2800" b="1" dirty="0" smtClean="0"/>
              <a:t> 10 </a:t>
            </a:r>
            <a:r>
              <a:rPr lang="ru-RU" sz="2800" b="1" dirty="0" err="1" smtClean="0"/>
              <a:t>років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ru-RU" sz="2000" b="1" dirty="0" smtClean="0"/>
              <a:t>(за </a:t>
            </a:r>
            <a:r>
              <a:rPr lang="ru-RU" sz="2000" b="1" dirty="0" err="1" smtClean="0"/>
              <a:t>даними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Всесвітньої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Організації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Охорони</a:t>
            </a:r>
            <a:r>
              <a:rPr lang="ru-RU" sz="2000" b="1" dirty="0" smtClean="0"/>
              <a:t> Здоров</a:t>
            </a:r>
            <a:r>
              <a:rPr lang="en-US" sz="2000" b="1" dirty="0" smtClean="0"/>
              <a:t>’</a:t>
            </a:r>
            <a:r>
              <a:rPr lang="uk-UA" sz="2000" b="1" dirty="0" smtClean="0"/>
              <a:t>я</a:t>
            </a:r>
            <a:r>
              <a:rPr lang="ru-RU" sz="2000" b="1" dirty="0" smtClean="0"/>
              <a:t>).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1546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курение 2"/>
          <p:cNvPicPr>
            <a:picLocks noChangeAspect="1" noChangeArrowheads="1"/>
          </p:cNvPicPr>
          <p:nvPr/>
        </p:nvPicPr>
        <p:blipFill>
          <a:blip r:embed="rId2"/>
          <a:srcRect r="397" b="8289"/>
          <a:stretch>
            <a:fillRect/>
          </a:stretch>
        </p:blipFill>
        <p:spPr bwMode="auto">
          <a:xfrm>
            <a:off x="971550" y="163513"/>
            <a:ext cx="7172325" cy="4408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929188"/>
            <a:ext cx="8785225" cy="15128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 smtClean="0">
                <a:solidFill>
                  <a:schemeClr val="tx1"/>
                </a:solidFill>
              </a:rPr>
              <a:t>Тютюнопаління</a:t>
            </a:r>
            <a:r>
              <a:rPr lang="ru-RU" sz="2800" b="1" dirty="0" smtClean="0">
                <a:solidFill>
                  <a:schemeClr val="tx1"/>
                </a:solidFill>
              </a:rPr>
              <a:t> – </a:t>
            </a:r>
            <a:r>
              <a:rPr lang="ru-RU" sz="2800" b="1" dirty="0" err="1" smtClean="0">
                <a:solidFill>
                  <a:schemeClr val="tx1"/>
                </a:solidFill>
              </a:rPr>
              <a:t>це</a:t>
            </a:r>
            <a:r>
              <a:rPr lang="ru-RU" sz="2800" b="1" dirty="0" smtClean="0">
                <a:solidFill>
                  <a:schemeClr val="tx1"/>
                </a:solidFill>
              </a:rPr>
              <a:t> не </a:t>
            </a:r>
            <a:r>
              <a:rPr lang="ru-RU" sz="2800" b="1" dirty="0" err="1" smtClean="0">
                <a:solidFill>
                  <a:schemeClr val="tx1"/>
                </a:solidFill>
              </a:rPr>
              <a:t>тільки</a:t>
            </a:r>
            <a:r>
              <a:rPr lang="ru-RU" sz="2800" b="1" dirty="0" smtClean="0">
                <a:solidFill>
                  <a:schemeClr val="tx1"/>
                </a:solidFill>
              </a:rPr>
              <a:t> проблема </a:t>
            </a:r>
            <a:r>
              <a:rPr lang="ru-RU" sz="2800" b="1" dirty="0" err="1" smtClean="0">
                <a:solidFill>
                  <a:schemeClr val="tx1"/>
                </a:solidFill>
              </a:rPr>
              <a:t>людини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з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нікотиновою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залежністю</a:t>
            </a:r>
            <a:r>
              <a:rPr lang="ru-RU" sz="2800" b="1" dirty="0" smtClean="0">
                <a:solidFill>
                  <a:schemeClr val="tx1"/>
                </a:solidFill>
              </a:rPr>
              <a:t>, </a:t>
            </a:r>
            <a:r>
              <a:rPr lang="ru-RU" sz="2800" b="1" dirty="0" err="1" smtClean="0">
                <a:solidFill>
                  <a:schemeClr val="tx1"/>
                </a:solidFill>
              </a:rPr>
              <a:t>але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й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проблеми</a:t>
            </a:r>
            <a:r>
              <a:rPr lang="ru-RU" sz="2800" b="1" dirty="0" smtClean="0">
                <a:solidFill>
                  <a:schemeClr val="tx1"/>
                </a:solidFill>
              </a:rPr>
              <a:t> для </a:t>
            </a:r>
            <a:r>
              <a:rPr lang="ru-RU" sz="2800" b="1" dirty="0" err="1" smtClean="0">
                <a:solidFill>
                  <a:schemeClr val="tx1"/>
                </a:solidFill>
              </a:rPr>
              <a:t>її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оточення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556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урение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0"/>
            <a:ext cx="6264275" cy="4430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6675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4652963"/>
            <a:ext cx="8893175" cy="19446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 smtClean="0">
                <a:solidFill>
                  <a:schemeClr val="tx1"/>
                </a:solidFill>
              </a:rPr>
              <a:t>Пасивне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паління</a:t>
            </a:r>
            <a:r>
              <a:rPr lang="ru-RU" sz="2800" b="1" dirty="0" smtClean="0">
                <a:solidFill>
                  <a:schemeClr val="tx1"/>
                </a:solidFill>
              </a:rPr>
              <a:t> – </a:t>
            </a:r>
            <a:r>
              <a:rPr lang="ru-RU" sz="2800" b="1" dirty="0" err="1" smtClean="0">
                <a:solidFill>
                  <a:schemeClr val="tx1"/>
                </a:solidFill>
              </a:rPr>
              <a:t>мимовільне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отруєння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шкідливими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речовинами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тютюнового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диму</a:t>
            </a:r>
            <a:r>
              <a:rPr lang="ru-RU" sz="2800" b="1" dirty="0" smtClean="0">
                <a:solidFill>
                  <a:schemeClr val="tx1"/>
                </a:solidFill>
              </a:rPr>
              <a:t>  людей, що не </a:t>
            </a:r>
            <a:r>
              <a:rPr lang="ru-RU" sz="2800" b="1" dirty="0" err="1" smtClean="0">
                <a:solidFill>
                  <a:schemeClr val="tx1"/>
                </a:solidFill>
              </a:rPr>
              <a:t>палять</a:t>
            </a:r>
            <a:r>
              <a:rPr lang="ru-RU" sz="2800" b="1" dirty="0" smtClean="0">
                <a:solidFill>
                  <a:schemeClr val="tx1"/>
                </a:solidFill>
              </a:rPr>
              <a:t>, які живуть або </a:t>
            </a:r>
            <a:r>
              <a:rPr lang="ru-RU" sz="2800" b="1" dirty="0" err="1" smtClean="0">
                <a:solidFill>
                  <a:schemeClr val="tx1"/>
                </a:solidFill>
              </a:rPr>
              <a:t>працюють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поряд</a:t>
            </a:r>
            <a:r>
              <a:rPr lang="ru-RU" sz="2800" b="1" dirty="0" smtClean="0">
                <a:solidFill>
                  <a:schemeClr val="tx1"/>
                </a:solidFill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</a:rPr>
              <a:t>тими</a:t>
            </a:r>
            <a:r>
              <a:rPr lang="ru-RU" sz="2800" b="1" dirty="0" smtClean="0">
                <a:solidFill>
                  <a:schemeClr val="tx1"/>
                </a:solidFill>
              </a:rPr>
              <a:t>, </a:t>
            </a:r>
            <a:r>
              <a:rPr lang="ru-RU" sz="2800" b="1" dirty="0" err="1" smtClean="0">
                <a:solidFill>
                  <a:schemeClr val="tx1"/>
                </a:solidFill>
              </a:rPr>
              <a:t>хто</a:t>
            </a:r>
            <a:r>
              <a:rPr lang="ru-RU" sz="2800" b="1" dirty="0" smtClean="0">
                <a:solidFill>
                  <a:schemeClr val="tx1"/>
                </a:solidFill>
              </a:rPr>
              <a:t> палить. </a:t>
            </a:r>
            <a:r>
              <a:rPr lang="ru-RU" sz="2800" b="1" dirty="0" err="1" smtClean="0">
                <a:solidFill>
                  <a:schemeClr val="tx1"/>
                </a:solidFill>
              </a:rPr>
              <a:t>Воно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також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небезпечне</a:t>
            </a:r>
            <a:r>
              <a:rPr lang="ru-RU" sz="2800" b="1" dirty="0" smtClean="0">
                <a:solidFill>
                  <a:schemeClr val="tx1"/>
                </a:solidFill>
              </a:rPr>
              <a:t> та  </a:t>
            </a:r>
            <a:r>
              <a:rPr lang="ru-RU" sz="2800" b="1" dirty="0" err="1" smtClean="0">
                <a:solidFill>
                  <a:schemeClr val="tx1"/>
                </a:solidFill>
              </a:rPr>
              <a:t>скорочує</a:t>
            </a:r>
            <a:r>
              <a:rPr lang="ru-RU" sz="2800" b="1" dirty="0" smtClean="0">
                <a:solidFill>
                  <a:schemeClr val="tx1"/>
                </a:solidFill>
              </a:rPr>
              <a:t> життя на 5 </a:t>
            </a:r>
            <a:r>
              <a:rPr lang="ru-RU" sz="2800" b="1" dirty="0" err="1" smtClean="0">
                <a:solidFill>
                  <a:schemeClr val="tx1"/>
                </a:solidFill>
              </a:rPr>
              <a:t>років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566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/>
      <p:bldP spid="15667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b="1" smtClean="0"/>
              <a:t>Пасивне паління</a:t>
            </a:r>
            <a:endParaRPr lang="ru-RU" b="1" smtClean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dirty="0" smtClean="0"/>
              <a:t>   Ось як витрачається нікотин при палінні: залишається в організмі курця -  20%; руйнується при згоранні - 25%; залишається в недопалку -  5%; йде в повітря -  50%.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dirty="0" smtClean="0"/>
              <a:t>   Тобто, 50% нікотину разом з димом залишається  в повітрі, яким дихають без вини  винні.</a:t>
            </a:r>
            <a:endParaRPr lang="ru-RU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576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  <p:bldP spid="15769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курение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3327400" cy="436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8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419475" y="476250"/>
            <a:ext cx="5494338" cy="58324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 родинах, де </a:t>
            </a:r>
            <a:r>
              <a:rPr lang="ru-RU" sz="3200" b="1" dirty="0" err="1" smtClean="0">
                <a:solidFill>
                  <a:schemeClr val="tx1"/>
                </a:solidFill>
              </a:rPr>
              <a:t>палять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ru-RU" sz="3200" b="1" dirty="0" err="1" smtClean="0">
                <a:solidFill>
                  <a:schemeClr val="tx1"/>
                </a:solidFill>
              </a:rPr>
              <a:t>дорослі</a:t>
            </a:r>
            <a:r>
              <a:rPr lang="ru-RU" sz="3200" b="1" dirty="0" smtClean="0">
                <a:solidFill>
                  <a:schemeClr val="tx1"/>
                </a:solidFill>
              </a:rPr>
              <a:t>,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у </a:t>
            </a:r>
            <a:r>
              <a:rPr lang="ru-RU" sz="3200" b="1" dirty="0" err="1" smtClean="0">
                <a:solidFill>
                  <a:schemeClr val="tx1"/>
                </a:solidFill>
              </a:rPr>
              <a:t>дітей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частіше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спостерігаються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захворювання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дихальної</a:t>
            </a:r>
            <a:r>
              <a:rPr lang="ru-RU" sz="3200" b="1" dirty="0" smtClean="0">
                <a:solidFill>
                  <a:schemeClr val="tx1"/>
                </a:solidFill>
              </a:rPr>
              <a:t>,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травної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нервової</a:t>
            </a:r>
            <a:r>
              <a:rPr lang="ru-RU" sz="3200" b="1" dirty="0" smtClean="0">
                <a:solidFill>
                  <a:schemeClr val="tx1"/>
                </a:solidFill>
              </a:rPr>
              <a:t> систем, а </a:t>
            </a:r>
            <a:r>
              <a:rPr lang="ru-RU" sz="3200" b="1" dirty="0" err="1" smtClean="0">
                <a:solidFill>
                  <a:schemeClr val="tx1"/>
                </a:solidFill>
              </a:rPr>
              <a:t>також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алергічні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захворювання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587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/>
      <p:bldP spid="15872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73" name="Rectangle 21"/>
          <p:cNvSpPr>
            <a:spLocks noGrp="1" noChangeArrowheads="1"/>
          </p:cNvSpPr>
          <p:nvPr>
            <p:ph type="title" idx="4294967295"/>
          </p:nvPr>
        </p:nvSpPr>
        <p:spPr>
          <a:xfrm>
            <a:off x="-541338" y="620713"/>
            <a:ext cx="8229601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smtClean="0">
                <a:solidFill>
                  <a:schemeClr val="tx1"/>
                </a:solidFill>
              </a:rPr>
              <a:t>Статистика</a:t>
            </a:r>
          </a:p>
        </p:txBody>
      </p:sp>
      <p:sp>
        <p:nvSpPr>
          <p:cNvPr id="21507" name="Rectangle 24"/>
          <p:cNvSpPr>
            <a:spLocks noChangeArrowheads="1"/>
          </p:cNvSpPr>
          <p:nvPr/>
        </p:nvSpPr>
        <p:spPr bwMode="auto">
          <a:xfrm>
            <a:off x="3773488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0">
                <a:latin typeface="Arial" charset="0"/>
              </a:rPr>
              <a:t> </a:t>
            </a:r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395288" y="2513013"/>
            <a:ext cx="84978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0">
                <a:latin typeface="Arial" charset="0"/>
              </a:rPr>
              <a:t> </a:t>
            </a:r>
            <a:r>
              <a:rPr lang="ru-RU" sz="2400" b="0">
                <a:latin typeface="Arial" charset="0"/>
              </a:rPr>
              <a:t>З опитаних 42  чоловік 15 річного віку палять 66,7%,  20% спробували, але не почали палити. Причини паління: 45% - стрес, 22%  вважають, що це допоможе добитися їм гарного ставлення з боку однолітків, 33%  не мо</a:t>
            </a:r>
            <a:r>
              <a:rPr lang="uk-UA" sz="2400" b="0">
                <a:latin typeface="Arial" charset="0"/>
              </a:rPr>
              <a:t>жуть</a:t>
            </a:r>
            <a:r>
              <a:rPr lang="ru-RU" sz="2400" b="0">
                <a:latin typeface="Arial" charset="0"/>
              </a:rPr>
              <a:t> вказати причину. З них 55% нічого не отримують від паління, крім запаху диму, 45% отримують задоволення. Спроби покинути палити: 44% намагались, але не </a:t>
            </a:r>
            <a:r>
              <a:rPr lang="uk-UA" sz="2400" b="0">
                <a:latin typeface="Arial" charset="0"/>
              </a:rPr>
              <a:t>з</a:t>
            </a:r>
            <a:r>
              <a:rPr lang="ru-RU" sz="2400" b="0">
                <a:latin typeface="Arial" charset="0"/>
              </a:rPr>
              <a:t>могли, 50% не намагались покинути палати, 6% кидають палити в даний момент.  Всі опитані знайомі з наслідками  тютюнопаління.  </a:t>
            </a:r>
          </a:p>
        </p:txBody>
      </p:sp>
      <p:pic>
        <p:nvPicPr>
          <p:cNvPr id="161797" name="Picture 26" descr="материалы 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88913"/>
            <a:ext cx="2519363" cy="2376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1515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1515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1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73" grpId="0"/>
      <p:bldP spid="15157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5"/>
          <p:cNvSpPr>
            <a:spLocks noChangeArrowheads="1" noChangeShapeType="1" noTextEdit="1"/>
          </p:cNvSpPr>
          <p:nvPr/>
        </p:nvSpPr>
        <p:spPr bwMode="auto">
          <a:xfrm>
            <a:off x="1600200" y="533400"/>
            <a:ext cx="6477000" cy="1371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5796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Способи,</a:t>
            </a:r>
          </a:p>
        </p:txBody>
      </p:sp>
      <p:sp>
        <p:nvSpPr>
          <p:cNvPr id="22531" name="WordArt 6"/>
          <p:cNvSpPr>
            <a:spLocks noChangeArrowheads="1" noChangeShapeType="1" noTextEdit="1"/>
          </p:cNvSpPr>
          <p:nvPr/>
        </p:nvSpPr>
        <p:spPr bwMode="auto">
          <a:xfrm>
            <a:off x="900113" y="2205038"/>
            <a:ext cx="6477000" cy="1828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які допомагають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звільнитися </a:t>
            </a:r>
          </a:p>
        </p:txBody>
      </p:sp>
      <p:sp>
        <p:nvSpPr>
          <p:cNvPr id="22532" name="WordArt 7"/>
          <p:cNvSpPr>
            <a:spLocks noChangeArrowheads="1" noChangeShapeType="1" noTextEdit="1"/>
          </p:cNvSpPr>
          <p:nvPr/>
        </p:nvSpPr>
        <p:spPr bwMode="auto">
          <a:xfrm>
            <a:off x="1258888" y="4419600"/>
            <a:ext cx="6913562" cy="1524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від    паління</a:t>
            </a:r>
          </a:p>
        </p:txBody>
      </p:sp>
      <p:pic>
        <p:nvPicPr>
          <p:cNvPr id="22533" name="Picture 5" descr="J018924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2565400"/>
            <a:ext cx="1274763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42938"/>
            <a:ext cx="8964613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 err="1" smtClean="0"/>
              <a:t>Покинути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палити</a:t>
            </a:r>
            <a:r>
              <a:rPr lang="ru-RU" sz="2800" dirty="0" smtClean="0"/>
              <a:t> зразу- </a:t>
            </a:r>
            <a:r>
              <a:rPr lang="ru-RU" sz="2800" dirty="0" err="1" smtClean="0"/>
              <a:t>найкращий</a:t>
            </a:r>
            <a:r>
              <a:rPr lang="ru-RU" sz="2800" dirty="0" smtClean="0"/>
              <a:t> </a:t>
            </a:r>
            <a:r>
              <a:rPr lang="ru-RU" sz="2800" dirty="0" err="1" smtClean="0"/>
              <a:t>вибір</a:t>
            </a:r>
            <a:r>
              <a:rPr lang="ru-RU" sz="2800" dirty="0" smtClean="0"/>
              <a:t>.  </a:t>
            </a:r>
            <a:r>
              <a:rPr lang="ru-RU" sz="2800" dirty="0" err="1" smtClean="0"/>
              <a:t>Ви</a:t>
            </a:r>
            <a:r>
              <a:rPr lang="ru-RU" sz="2800" dirty="0" smtClean="0"/>
              <a:t> </a:t>
            </a:r>
            <a:r>
              <a:rPr lang="ru-RU" sz="2800" dirty="0" err="1" smtClean="0"/>
              <a:t>знищуєте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запаси цигарок та </a:t>
            </a:r>
            <a:r>
              <a:rPr lang="ru-RU" sz="2800" dirty="0" err="1" smtClean="0"/>
              <a:t>рішуче</a:t>
            </a:r>
            <a:r>
              <a:rPr lang="ru-RU" sz="2800" dirty="0" smtClean="0"/>
              <a:t> </a:t>
            </a:r>
            <a:r>
              <a:rPr lang="ru-RU" sz="2800" dirty="0" err="1" smtClean="0"/>
              <a:t>заявляєте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ніколи</a:t>
            </a:r>
            <a:r>
              <a:rPr lang="ru-RU" sz="2800" dirty="0" smtClean="0"/>
              <a:t> </a:t>
            </a:r>
            <a:r>
              <a:rPr lang="ru-RU" sz="2800" dirty="0" err="1" smtClean="0"/>
              <a:t>більше</a:t>
            </a:r>
            <a:r>
              <a:rPr lang="ru-RU" sz="2800" dirty="0" smtClean="0"/>
              <a:t> </a:t>
            </a:r>
            <a:r>
              <a:rPr lang="ru-RU" sz="2800" dirty="0" err="1" smtClean="0"/>
              <a:t>палити</a:t>
            </a:r>
            <a:r>
              <a:rPr lang="ru-RU" sz="2800" dirty="0" smtClean="0"/>
              <a:t> не будете.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поступити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менш</a:t>
            </a:r>
            <a:r>
              <a:rPr lang="ru-RU" sz="2800" dirty="0" smtClean="0"/>
              <a:t> </a:t>
            </a:r>
            <a:r>
              <a:rPr lang="ru-RU" sz="2800" dirty="0" err="1" smtClean="0"/>
              <a:t>рішуче</a:t>
            </a:r>
            <a:r>
              <a:rPr lang="ru-RU" sz="2800" dirty="0" smtClean="0"/>
              <a:t>: </a:t>
            </a:r>
            <a:r>
              <a:rPr lang="ru-RU" sz="2800" dirty="0" err="1" smtClean="0"/>
              <a:t>використати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сприятливу</a:t>
            </a:r>
            <a:r>
              <a:rPr lang="ru-RU" sz="2800" dirty="0" smtClean="0"/>
              <a:t> </a:t>
            </a:r>
            <a:r>
              <a:rPr lang="ru-RU" sz="2800" dirty="0" err="1" smtClean="0"/>
              <a:t>психологічну</a:t>
            </a:r>
            <a:r>
              <a:rPr lang="ru-RU" sz="2800" dirty="0" smtClean="0"/>
              <a:t>  </a:t>
            </a:r>
            <a:r>
              <a:rPr lang="ru-RU" sz="2800" dirty="0" err="1" smtClean="0"/>
              <a:t>ситуацію</a:t>
            </a:r>
            <a:r>
              <a:rPr lang="ru-RU" sz="2800" dirty="0" smtClean="0"/>
              <a:t> ( початок </a:t>
            </a:r>
            <a:r>
              <a:rPr lang="ru-RU" sz="2800" dirty="0" err="1" smtClean="0"/>
              <a:t>відпустки</a:t>
            </a:r>
            <a:r>
              <a:rPr lang="ru-RU" sz="2800" dirty="0" smtClean="0"/>
              <a:t>, </a:t>
            </a:r>
            <a:r>
              <a:rPr lang="ru-RU" sz="2800" dirty="0" err="1" smtClean="0"/>
              <a:t>вихідні</a:t>
            </a:r>
            <a:r>
              <a:rPr lang="ru-RU" sz="2800" dirty="0" smtClean="0"/>
              <a:t> </a:t>
            </a:r>
            <a:r>
              <a:rPr lang="ru-RU" sz="2800" dirty="0" err="1" smtClean="0"/>
              <a:t>тощо</a:t>
            </a:r>
            <a:r>
              <a:rPr lang="ru-RU" sz="2800" dirty="0" smtClean="0"/>
              <a:t>).  </a:t>
            </a:r>
            <a:r>
              <a:rPr lang="ru-RU" sz="2800" dirty="0" err="1" smtClean="0"/>
              <a:t>Слід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свідомо</a:t>
            </a:r>
            <a:r>
              <a:rPr lang="ru-RU" sz="2800" dirty="0" smtClean="0"/>
              <a:t> </a:t>
            </a:r>
            <a:r>
              <a:rPr lang="ru-RU" sz="2800" dirty="0" err="1" smtClean="0"/>
              <a:t>керувати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своїми</a:t>
            </a:r>
            <a:r>
              <a:rPr lang="ru-RU" sz="2800" dirty="0" smtClean="0"/>
              <a:t> </a:t>
            </a:r>
            <a:r>
              <a:rPr lang="ru-RU" sz="2800" dirty="0" err="1" smtClean="0"/>
              <a:t>діями</a:t>
            </a:r>
            <a:r>
              <a:rPr lang="ru-RU" sz="2800" dirty="0" smtClean="0"/>
              <a:t>, </a:t>
            </a:r>
            <a:r>
              <a:rPr lang="ru-RU" sz="2800" dirty="0" err="1" smtClean="0"/>
              <a:t>створюючи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комфортний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психологічний</a:t>
            </a:r>
            <a:r>
              <a:rPr lang="ru-RU" sz="2800" dirty="0" smtClean="0"/>
              <a:t> фон для того, </a:t>
            </a:r>
            <a:r>
              <a:rPr lang="ru-RU" sz="2800" dirty="0" err="1" smtClean="0"/>
              <a:t>щоб</a:t>
            </a:r>
            <a:r>
              <a:rPr lang="ru-RU" sz="2800" dirty="0" smtClean="0"/>
              <a:t> </a:t>
            </a:r>
            <a:r>
              <a:rPr lang="ru-RU" sz="2800" dirty="0" err="1" smtClean="0"/>
              <a:t>легше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переносити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розставання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цигаркою: </a:t>
            </a:r>
            <a:r>
              <a:rPr lang="ru-RU" sz="2800" dirty="0" err="1" smtClean="0"/>
              <a:t>активізувати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заняття</a:t>
            </a:r>
            <a:r>
              <a:rPr lang="ru-RU" sz="2800" dirty="0" smtClean="0"/>
              <a:t> спортом,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</a:t>
            </a:r>
            <a:r>
              <a:rPr lang="ru-RU" sz="2800" dirty="0" err="1" smtClean="0"/>
              <a:t>ходити</a:t>
            </a:r>
            <a:r>
              <a:rPr lang="ru-RU" sz="2800" dirty="0" smtClean="0"/>
              <a:t> в </a:t>
            </a:r>
            <a:r>
              <a:rPr lang="ru-RU" sz="2800" dirty="0" err="1" smtClean="0"/>
              <a:t>кіно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театр.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err="1" smtClean="0"/>
              <a:t>Спеціалісти</a:t>
            </a:r>
            <a:r>
              <a:rPr lang="ru-RU" sz="2800" dirty="0" smtClean="0"/>
              <a:t> </a:t>
            </a:r>
            <a:r>
              <a:rPr lang="ru-RU" sz="2800" dirty="0" err="1" smtClean="0"/>
              <a:t>рекомендують</a:t>
            </a:r>
            <a:r>
              <a:rPr lang="ru-RU" sz="2800" dirty="0" smtClean="0"/>
              <a:t> «</a:t>
            </a:r>
            <a:r>
              <a:rPr lang="ru-RU" sz="2800" dirty="0" err="1" smtClean="0"/>
              <a:t>спалювати</a:t>
            </a:r>
            <a:r>
              <a:rPr lang="ru-RU" sz="2800" dirty="0" smtClean="0"/>
              <a:t> мости», </a:t>
            </a:r>
            <a:r>
              <a:rPr lang="ru-RU" sz="2800" dirty="0" err="1" smtClean="0"/>
              <a:t>щоб</a:t>
            </a:r>
            <a:r>
              <a:rPr lang="ru-RU" sz="2800" dirty="0" smtClean="0"/>
              <a:t> </a:t>
            </a:r>
            <a:r>
              <a:rPr lang="ru-RU" sz="2800" dirty="0" err="1" smtClean="0"/>
              <a:t>уникнути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знову</a:t>
            </a:r>
            <a:r>
              <a:rPr lang="ru-RU" sz="2800" dirty="0" smtClean="0"/>
              <a:t> </a:t>
            </a:r>
            <a:r>
              <a:rPr lang="ru-RU" sz="2800" dirty="0" err="1" smtClean="0"/>
              <a:t>почати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курити</a:t>
            </a:r>
            <a:r>
              <a:rPr lang="ru-RU" sz="2800" dirty="0" smtClean="0"/>
              <a:t>.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навіть</a:t>
            </a:r>
            <a:r>
              <a:rPr lang="ru-RU" sz="2800" dirty="0" smtClean="0"/>
              <a:t> </a:t>
            </a:r>
            <a:r>
              <a:rPr lang="ru-RU" sz="2800" dirty="0" err="1" smtClean="0"/>
              <a:t>побитися</a:t>
            </a:r>
            <a:r>
              <a:rPr lang="ru-RU" sz="2800" dirty="0" smtClean="0"/>
              <a:t> об заклад.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урение 26"/>
          <p:cNvPicPr>
            <a:picLocks noChangeAspect="1" noChangeArrowheads="1"/>
          </p:cNvPicPr>
          <p:nvPr/>
        </p:nvPicPr>
        <p:blipFill>
          <a:blip r:embed="rId2"/>
          <a:srcRect b="6097"/>
          <a:stretch>
            <a:fillRect/>
          </a:stretch>
        </p:blipFill>
        <p:spPr bwMode="auto">
          <a:xfrm>
            <a:off x="2428860" y="357166"/>
            <a:ext cx="393065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2819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5013325"/>
            <a:ext cx="8426450" cy="15113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u="sng" dirty="0" smtClean="0">
                <a:solidFill>
                  <a:schemeClr val="tx1"/>
                </a:solidFill>
              </a:rPr>
              <a:t>Той,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хто</a:t>
            </a:r>
            <a:r>
              <a:rPr lang="ru-RU" sz="3200" b="1" u="sng" dirty="0" smtClean="0">
                <a:solidFill>
                  <a:schemeClr val="tx1"/>
                </a:solidFill>
              </a:rPr>
              <a:t>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думає</a:t>
            </a:r>
            <a:r>
              <a:rPr lang="ru-RU" sz="3200" b="1" u="sng" dirty="0" smtClean="0">
                <a:solidFill>
                  <a:schemeClr val="tx1"/>
                </a:solidFill>
              </a:rPr>
              <a:t> про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завтрашній</a:t>
            </a:r>
            <a:r>
              <a:rPr lang="ru-RU" sz="3200" b="1" u="sng" dirty="0" smtClean="0">
                <a:solidFill>
                  <a:schemeClr val="tx1"/>
                </a:solidFill>
              </a:rPr>
              <a:t> день і є для цього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достатньо</a:t>
            </a:r>
            <a:r>
              <a:rPr lang="ru-RU" sz="3200" b="1" u="sng" dirty="0" smtClean="0">
                <a:solidFill>
                  <a:schemeClr val="tx1"/>
                </a:solidFill>
              </a:rPr>
              <a:t>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дорослим</a:t>
            </a:r>
            <a:r>
              <a:rPr lang="ru-RU" sz="3200" b="1" u="sng" dirty="0" smtClean="0">
                <a:solidFill>
                  <a:schemeClr val="tx1"/>
                </a:solidFill>
              </a:rPr>
              <a:t>,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ніколи</a:t>
            </a:r>
            <a:r>
              <a:rPr lang="ru-RU" sz="3200" b="1" u="sng" dirty="0" smtClean="0">
                <a:solidFill>
                  <a:schemeClr val="tx1"/>
                </a:solidFill>
              </a:rPr>
              <a:t> </a:t>
            </a:r>
            <a:br>
              <a:rPr lang="ru-RU" sz="3200" b="1" u="sng" dirty="0" smtClean="0">
                <a:solidFill>
                  <a:schemeClr val="tx1"/>
                </a:solidFill>
              </a:rPr>
            </a:br>
            <a:r>
              <a:rPr lang="ru-RU" sz="3200" b="1" u="sng" dirty="0" smtClean="0">
                <a:solidFill>
                  <a:schemeClr val="tx1"/>
                </a:solidFill>
              </a:rPr>
              <a:t>не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почне</a:t>
            </a:r>
            <a:r>
              <a:rPr lang="ru-RU" sz="3200" b="1" u="sng" dirty="0" smtClean="0">
                <a:solidFill>
                  <a:schemeClr val="tx1"/>
                </a:solidFill>
              </a:rPr>
              <a:t> </a:t>
            </a:r>
            <a:r>
              <a:rPr lang="ru-RU" sz="3200" b="1" u="sng" dirty="0" err="1" smtClean="0">
                <a:solidFill>
                  <a:schemeClr val="tx1"/>
                </a:solidFill>
              </a:rPr>
              <a:t>палити</a:t>
            </a:r>
            <a:endParaRPr lang="ru-RU" sz="3200" b="1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1628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/>
      <p:bldP spid="16281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2988" y="260350"/>
            <a:ext cx="7489825" cy="65976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3000" b="1" dirty="0" smtClean="0"/>
              <a:t>Вибір за вами!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9600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 build="p"/>
    </p:bldLst>
  </p:timing>
</p:sld>
</file>

<file path=ppt/theme/theme1.xml><?xml version="1.0" encoding="utf-8"?>
<a:theme xmlns:a="http://schemas.openxmlformats.org/drawingml/2006/main" name="Склон">
  <a:themeElements>
    <a:clrScheme name="Склон 7">
      <a:dk1>
        <a:srgbClr val="336699"/>
      </a:dk1>
      <a:lt1>
        <a:srgbClr val="F8F8F8"/>
      </a:lt1>
      <a:dk2>
        <a:srgbClr val="003366"/>
      </a:dk2>
      <a:lt2>
        <a:srgbClr val="D1DDD4"/>
      </a:lt2>
      <a:accent1>
        <a:srgbClr val="3399FF"/>
      </a:accent1>
      <a:accent2>
        <a:srgbClr val="006699"/>
      </a:accent2>
      <a:accent3>
        <a:srgbClr val="AAADB8"/>
      </a:accent3>
      <a:accent4>
        <a:srgbClr val="D4D4D4"/>
      </a:accent4>
      <a:accent5>
        <a:srgbClr val="ADCAFF"/>
      </a:accent5>
      <a:accent6>
        <a:srgbClr val="005C8A"/>
      </a:accent6>
      <a:hlink>
        <a:srgbClr val="86C0CE"/>
      </a:hlink>
      <a:folHlink>
        <a:srgbClr val="008080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1269</TotalTime>
  <Words>527</Words>
  <Application>Microsoft Office PowerPoint</Application>
  <PresentationFormat>Экран (4:3)</PresentationFormat>
  <Paragraphs>37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Склон</vt:lpstr>
      <vt:lpstr>Слайд 1</vt:lpstr>
      <vt:lpstr>Тютюнопаління або  нікотинова залежність –  найбільш розповсюджена на  Землі.  В Україні палять 65% чоловіків та 20% жінок.</vt:lpstr>
      <vt:lpstr>Слайд 3</vt:lpstr>
      <vt:lpstr>Слайд 4</vt:lpstr>
      <vt:lpstr>За своєю природою нікотин нічим не відрізняється від наркотиків.   Суть кайфа  від будь-якого наркотика –  тимчасове одуріння.</vt:lpstr>
      <vt:lpstr>Паління підлітків – намагання довести всім, що вони вже дорослі.   Школярі, що палять, стають дратівливими, неакуратними, жаліються на погану пам’ять та погані оцінки, у них знижується слух та кмітливість.</vt:lpstr>
      <vt:lpstr>Нікотин заважає развиватися інтелекту.  Дитина,  що почала  палити в 10 років,  може не закінчити школу  через зниження інтелекту.</vt:lpstr>
      <vt:lpstr>Шкідливих  речовин в тютюні – 1200</vt:lpstr>
      <vt:lpstr>Нікотин – яд рослинного походження.  Смертельні дози нікотину:  ¼ краплини нікотину вбивають кролика,  ½ краплини – собаку,  краплина нікотину смертельна для 3 коней. Для людини смертельна доза - від 50 до 100 мг  (2-3 краплини) одномоментного потрапляння в організм  (20-25 цигарок).</vt:lpstr>
      <vt:lpstr>В тютюновому диму міститься: Чадний газ, який сполучається з гемоглобіном  (замість кисню), вміст кисню при цьому знижується; Аміак – подразнює слизову оболонку роту, гортані, трахеї. Виникають запалення ротової порожнини, бронхіти,голос стає хриплим. Бензопирен – має канцерогенну дію,  призводить до розвитку  пухлин.</vt:lpstr>
      <vt:lpstr>Особливо страждають  при палінні легені!</vt:lpstr>
      <vt:lpstr>Ті, хто палять, хворіють в 13 разів частіше стенокардією,  в 12 разів частіше інфарктом міокарду,  в 10 разів частіше  виразкою  шлунка ,  в 30 разів частіше раком легенів.  Більше 25 захворювань розвиваються від паління,  ускладнюється перебіг                   практично будь-якої  хвороби.  Паління впливає також на дітородну функцію як жінок, так і чоловіків.</vt:lpstr>
      <vt:lpstr>Слайд 13</vt:lpstr>
      <vt:lpstr>Втрата тривалості життя, пов’язана з тютюнопалінням, становить близько 10 років  (за даними Всесвітньої Організації Охорони Здоров’я).</vt:lpstr>
      <vt:lpstr>Тютюнопаління – це не тільки проблема людини з нікотиновою залежністю, але й проблеми для її оточення</vt:lpstr>
      <vt:lpstr>Пасивне паління – мимовільне отруєння шкідливими речовинами тютюнового диму  людей, що не палять, які живуть або працюють поряд з тими, хто палить. Воно також небезпечне та  скорочує життя на 5 років.</vt:lpstr>
      <vt:lpstr>Пасивне паління</vt:lpstr>
      <vt:lpstr>В родинах, де палять  дорослі,  у дітей частіше спостерігаються захворювання дихальної,  травної, нервової систем, а також алергічні захворювання</vt:lpstr>
      <vt:lpstr>Статистика</vt:lpstr>
      <vt:lpstr>Слайд 20</vt:lpstr>
      <vt:lpstr>Слайд 21</vt:lpstr>
      <vt:lpstr>Той, хто думає про завтрашній день і є для цього достатньо дорослим, ніколи  не почне палити</vt:lpstr>
      <vt:lpstr>Слайд 23</vt:lpstr>
    </vt:vector>
  </TitlesOfParts>
  <Company>111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9-Б</dc:creator>
  <cp:lastModifiedBy>Admin</cp:lastModifiedBy>
  <cp:revision>51</cp:revision>
  <dcterms:created xsi:type="dcterms:W3CDTF">2007-04-27T05:02:15Z</dcterms:created>
  <dcterms:modified xsi:type="dcterms:W3CDTF">2014-03-31T23:20:32Z</dcterms:modified>
</cp:coreProperties>
</file>