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58" r:id="rId3"/>
    <p:sldId id="256" r:id="rId4"/>
    <p:sldId id="257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90" y="-1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BD48985E-71FD-47D6-92F3-02C548B0D0CF}" type="datetimeFigureOut">
              <a:rPr lang="ru-RU" smtClean="0"/>
              <a:t>22.01.2016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0AB3F0FA-5BE1-44C2-AF94-96689582DA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8985E-71FD-47D6-92F3-02C548B0D0CF}" type="datetimeFigureOut">
              <a:rPr lang="ru-RU" smtClean="0"/>
              <a:t>22.01.2016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3F0FA-5BE1-44C2-AF94-96689582DA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8985E-71FD-47D6-92F3-02C548B0D0CF}" type="datetimeFigureOut">
              <a:rPr lang="ru-RU" smtClean="0"/>
              <a:t>22.01.2016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3F0FA-5BE1-44C2-AF94-96689582DA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8985E-71FD-47D6-92F3-02C548B0D0CF}" type="datetimeFigureOut">
              <a:rPr lang="ru-RU" smtClean="0"/>
              <a:t>22.01.2016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3F0FA-5BE1-44C2-AF94-96689582DA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D48985E-71FD-47D6-92F3-02C548B0D0CF}" type="datetimeFigureOut">
              <a:rPr lang="ru-RU" smtClean="0"/>
              <a:t>22.01.2016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AB3F0FA-5BE1-44C2-AF94-96689582DA76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BD48985E-71FD-47D6-92F3-02C548B0D0CF}" type="datetimeFigureOut">
              <a:rPr lang="ru-RU" smtClean="0"/>
              <a:t>22.01.2016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0AB3F0FA-5BE1-44C2-AF94-96689582DA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8985E-71FD-47D6-92F3-02C548B0D0CF}" type="datetimeFigureOut">
              <a:rPr lang="ru-RU" smtClean="0"/>
              <a:t>22.01.2016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3F0FA-5BE1-44C2-AF94-96689582DA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8985E-71FD-47D6-92F3-02C548B0D0CF}" type="datetimeFigureOut">
              <a:rPr lang="ru-RU" smtClean="0"/>
              <a:t>22.01.2016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3F0FA-5BE1-44C2-AF94-96689582DA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8985E-71FD-47D6-92F3-02C548B0D0CF}" type="datetimeFigureOut">
              <a:rPr lang="ru-RU" smtClean="0"/>
              <a:t>22.01.2016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3F0FA-5BE1-44C2-AF94-96689582DA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8985E-71FD-47D6-92F3-02C548B0D0CF}" type="datetimeFigureOut">
              <a:rPr lang="ru-RU" smtClean="0"/>
              <a:t>22.01.2016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3F0FA-5BE1-44C2-AF94-96689582DA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8985E-71FD-47D6-92F3-02C548B0D0CF}" type="datetimeFigureOut">
              <a:rPr lang="ru-RU" smtClean="0"/>
              <a:t>22.01.2016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3F0FA-5BE1-44C2-AF94-96689582DA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BD48985E-71FD-47D6-92F3-02C548B0D0CF}" type="datetimeFigureOut">
              <a:rPr lang="ru-RU" smtClean="0"/>
              <a:t>22.01.2016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0AB3F0FA-5BE1-44C2-AF94-96689582DA7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Волейбол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7736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7772400" cy="1470025"/>
          </a:xfrm>
        </p:spPr>
        <p:txBody>
          <a:bodyPr/>
          <a:lstStyle/>
          <a:p>
            <a:r>
              <a:rPr lang="ru-RU" dirty="0" smtClean="0"/>
              <a:t>Заголовок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1772816"/>
            <a:ext cx="6400800" cy="4248472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 1.Цель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2.Краткий очерк развития волейбола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3.Правила игры и формы поведения занятий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4.Физическая подготовка и Методика развития Специальных физических качеств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5. Техника игры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6. </a:t>
            </a:r>
            <a:r>
              <a:rPr lang="ru-RU" dirty="0">
                <a:solidFill>
                  <a:schemeClr val="tx1"/>
                </a:solidFill>
              </a:rPr>
              <a:t>П</a:t>
            </a:r>
            <a:r>
              <a:rPr lang="ru-RU" dirty="0" smtClean="0">
                <a:solidFill>
                  <a:schemeClr val="tx1"/>
                </a:solidFill>
              </a:rPr>
              <a:t>сихологический настрой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7. Опрос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8. Заключение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512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КРАТКИЙ ОЧЕРК РАЗВИТИЯ ВОЛЕЙБОЛА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1582198"/>
            <a:ext cx="7416824" cy="5256584"/>
          </a:xfrm>
        </p:spPr>
        <p:txBody>
          <a:bodyPr>
            <a:normAutofit/>
          </a:bodyPr>
          <a:lstStyle/>
          <a:p>
            <a:r>
              <a:rPr lang="ru-RU" sz="900" dirty="0" smtClean="0"/>
              <a:t>Волейбол - популярная игра во многих странах мира. Впервые играть в волейбол</a:t>
            </a:r>
          </a:p>
          <a:p>
            <a:r>
              <a:rPr lang="ru-RU" sz="900" dirty="0" smtClean="0"/>
              <a:t>начали в Соединенных Штатах Америки. В 1895 г. преподаватель физической</a:t>
            </a:r>
          </a:p>
          <a:p>
            <a:r>
              <a:rPr lang="ru-RU" sz="900" dirty="0" smtClean="0"/>
              <a:t>культуры колледжа из г. </a:t>
            </a:r>
            <a:r>
              <a:rPr lang="ru-RU" sz="900" dirty="0" err="1" smtClean="0"/>
              <a:t>Гелиок</a:t>
            </a:r>
            <a:r>
              <a:rPr lang="ru-RU" sz="900" dirty="0" smtClean="0"/>
              <a:t> (штат Массачусетс) Вильям Морган предложил</a:t>
            </a:r>
          </a:p>
          <a:p>
            <a:r>
              <a:rPr lang="ru-RU" sz="900" dirty="0" smtClean="0"/>
              <a:t>учащимся новую развлекательную игру, основная идея которой заключалась в том,</a:t>
            </a:r>
          </a:p>
          <a:p>
            <a:r>
              <a:rPr lang="ru-RU" sz="900" dirty="0" smtClean="0"/>
              <a:t>чтобы играющие ударяли по мячу руками, заставляй его перелетать через сетку.</a:t>
            </a:r>
          </a:p>
          <a:p>
            <a:r>
              <a:rPr lang="ru-RU" sz="900" dirty="0" smtClean="0"/>
              <a:t>Игру назвали «волейбол», что в переводе с английского означает летающий мяч.</a:t>
            </a:r>
          </a:p>
          <a:p>
            <a:r>
              <a:rPr lang="ru-RU" sz="900" dirty="0" smtClean="0"/>
              <a:t>В 1897 г. были разработаны спортивные правила этой игры, которые неоднократно</a:t>
            </a:r>
          </a:p>
          <a:p>
            <a:r>
              <a:rPr lang="ru-RU" sz="900" dirty="0" smtClean="0"/>
              <a:t>изменялись и дополнялись. Простая игра, не требующая дорогостоящего</a:t>
            </a:r>
          </a:p>
          <a:p>
            <a:r>
              <a:rPr lang="ru-RU" sz="900" dirty="0" smtClean="0"/>
              <a:t>оборудования, очень быстро распространилась в Японии, Китае, на Филиппинах, а</a:t>
            </a:r>
          </a:p>
          <a:p>
            <a:r>
              <a:rPr lang="ru-RU" sz="900" dirty="0" smtClean="0"/>
              <a:t>позднее - в Европе.</a:t>
            </a:r>
          </a:p>
          <a:p>
            <a:r>
              <a:rPr lang="ru-RU" sz="900" dirty="0" smtClean="0"/>
              <a:t>В нашей стране волейбол стал развиваться после Великого Октября. Получив</a:t>
            </a:r>
          </a:p>
          <a:p>
            <a:r>
              <a:rPr lang="ru-RU" sz="900" dirty="0" smtClean="0"/>
              <a:t>большую популярность в Москве, он распространяется в РСФСР, на Украине, в</a:t>
            </a:r>
          </a:p>
          <a:p>
            <a:r>
              <a:rPr lang="ru-RU" sz="900" dirty="0" smtClean="0"/>
              <a:t>Белоруссии, Закавказье.</a:t>
            </a:r>
          </a:p>
          <a:p>
            <a:r>
              <a:rPr lang="ru-RU" sz="900" dirty="0" smtClean="0"/>
              <a:t>С 1933 г. проводятся первенства СССР среди сборных команд городов, а</a:t>
            </a:r>
          </a:p>
          <a:p>
            <a:r>
              <a:rPr lang="ru-RU" sz="900" dirty="0" smtClean="0"/>
              <a:t>несколько позже - чемпионаты страны среди сильнейших команд добровольных</a:t>
            </a:r>
          </a:p>
          <a:p>
            <a:r>
              <a:rPr lang="ru-RU" sz="900" dirty="0" smtClean="0"/>
              <a:t>спортивных обществ. Большое значение для развития детского волейбола имело</a:t>
            </a:r>
          </a:p>
          <a:p>
            <a:r>
              <a:rPr lang="ru-RU" sz="900" dirty="0" smtClean="0"/>
              <a:t>состоявшееся в августе 1935 г. Всесоюзное первенство пионеров и школьников по</a:t>
            </a:r>
          </a:p>
          <a:p>
            <a:r>
              <a:rPr lang="ru-RU" sz="900" dirty="0" smtClean="0"/>
              <a:t>волейболу.</a:t>
            </a:r>
          </a:p>
          <a:p>
            <a:r>
              <a:rPr lang="ru-RU" sz="900" dirty="0" smtClean="0"/>
              <a:t>В 1947 г. была создана Международная федерация волейбола (ФИВБ), и волейбол</a:t>
            </a:r>
          </a:p>
          <a:p>
            <a:r>
              <a:rPr lang="ru-RU" sz="900" dirty="0" smtClean="0"/>
              <a:t>получает официальное международное признание.</a:t>
            </a:r>
          </a:p>
          <a:p>
            <a:r>
              <a:rPr lang="ru-RU" sz="900" dirty="0" smtClean="0"/>
              <a:t>В программу Олимпийских игр волейбол включили только в 1964 г. в Токио.</a:t>
            </a:r>
          </a:p>
          <a:p>
            <a:r>
              <a:rPr lang="ru-RU" sz="900" dirty="0" smtClean="0"/>
              <a:t>Первым в истории Олимпийских игр чемпионом по волейболу среди мужчин стала</a:t>
            </a:r>
          </a:p>
          <a:p>
            <a:r>
              <a:rPr lang="ru-RU" sz="900" dirty="0" smtClean="0"/>
              <a:t>советская сборная.</a:t>
            </a:r>
          </a:p>
          <a:p>
            <a:r>
              <a:rPr lang="ru-RU" sz="900" dirty="0" smtClean="0"/>
              <a:t>Один раз в два года проводятся чемпионаты Европы, Спартакиады школьников (до</a:t>
            </a:r>
          </a:p>
          <a:p>
            <a:r>
              <a:rPr lang="ru-RU" sz="900" dirty="0" smtClean="0"/>
              <a:t>18 лет), чемпионаты Европы среди молодежных команд (до 19 лет). Ежегодно</a:t>
            </a:r>
          </a:p>
          <a:p>
            <a:r>
              <a:rPr lang="ru-RU" sz="900" dirty="0" smtClean="0"/>
              <a:t>проводятся Кубки европейских чемпионов и обладателей кубков.</a:t>
            </a:r>
          </a:p>
          <a:p>
            <a:r>
              <a:rPr lang="ru-RU" sz="900" dirty="0" smtClean="0"/>
              <a:t>Большое внимание в нашей стране уделяется детскому и юношескому волейболу.</a:t>
            </a:r>
          </a:p>
          <a:p>
            <a:r>
              <a:rPr lang="ru-RU" sz="900" dirty="0" smtClean="0"/>
              <a:t>В СССР насчитывается 30 специализированных спортивных школ олимпийского</a:t>
            </a:r>
          </a:p>
          <a:p>
            <a:r>
              <a:rPr lang="ru-RU" sz="900" dirty="0" smtClean="0"/>
              <a:t>резерва и более 1200 отделений волейбола в ДЮСШ.</a:t>
            </a:r>
            <a:endParaRPr lang="ru-RU" sz="900" dirty="0"/>
          </a:p>
        </p:txBody>
      </p:sp>
    </p:spTree>
    <p:extLst>
      <p:ext uri="{BB962C8B-B14F-4D97-AF65-F5344CB8AC3E}">
        <p14:creationId xmlns:p14="http://schemas.microsoft.com/office/powerpoint/2010/main" val="2574469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05273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ПРАВИЛА ИГРЫ И ОСНОВНЫЕ ФОРМЫ ПРОВЕДЕННЯ ЗАНЯТИЙ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sz="4300" dirty="0" smtClean="0"/>
              <a:t>Сущность игры в волейбол заключается в том, что она проводится между двумя</a:t>
            </a:r>
          </a:p>
          <a:p>
            <a:r>
              <a:rPr lang="ru-RU" sz="4300" dirty="0" smtClean="0"/>
              <a:t>командами по 6 человек каждая, на площадке прямоугольной формы длиной 18 и</a:t>
            </a:r>
          </a:p>
          <a:p>
            <a:r>
              <a:rPr lang="ru-RU" sz="4300" dirty="0" smtClean="0"/>
              <a:t>шириной 9 м, разделенной сеткой на две половины. Игроки одной команды,</a:t>
            </a:r>
          </a:p>
          <a:p>
            <a:r>
              <a:rPr lang="ru-RU" sz="4300" dirty="0" smtClean="0"/>
              <a:t>передавая руками друг другу мяч, стремятся третьим касанием (ударом или</a:t>
            </a:r>
          </a:p>
          <a:p>
            <a:r>
              <a:rPr lang="ru-RU" sz="4300" dirty="0" smtClean="0"/>
              <a:t>передачей) направить его через сетку так, чтобы он упал на стороне соперника</a:t>
            </a:r>
          </a:p>
          <a:p>
            <a:r>
              <a:rPr lang="ru-RU" sz="4300" dirty="0" smtClean="0"/>
              <a:t>или чтобы в ответных действиях соперник допустил ошибку. Очко в партии</a:t>
            </a:r>
          </a:p>
          <a:p>
            <a:r>
              <a:rPr lang="ru-RU" sz="4300" dirty="0" smtClean="0"/>
              <a:t>команда получает только при своей подаче, когда кто-либо из соперников</a:t>
            </a:r>
          </a:p>
          <a:p>
            <a:r>
              <a:rPr lang="ru-RU" sz="4300" dirty="0" smtClean="0"/>
              <a:t>допустит ошибку. Если же команда при подаче допускает ошибку, она теряет</a:t>
            </a:r>
          </a:p>
          <a:p>
            <a:r>
              <a:rPr lang="ru-RU" sz="4300" dirty="0" smtClean="0"/>
              <a:t>право на подачу.</a:t>
            </a:r>
          </a:p>
          <a:p>
            <a:r>
              <a:rPr lang="ru-RU" sz="4300" dirty="0" smtClean="0"/>
              <a:t>Для игры в волейбол используется подходящая по размерам ровная площадка, на</a:t>
            </a:r>
          </a:p>
          <a:p>
            <a:r>
              <a:rPr lang="ru-RU" sz="4300" dirty="0" smtClean="0"/>
              <a:t>которой можно установить стойки и сетку. Площадка должна быть ровной и строго</a:t>
            </a:r>
          </a:p>
          <a:p>
            <a:r>
              <a:rPr lang="ru-RU" sz="4300" dirty="0" smtClean="0"/>
              <a:t>горизонтальной, со свободной зоной вне площадки шириной до 3 м. Игровая</a:t>
            </a:r>
          </a:p>
          <a:p>
            <a:r>
              <a:rPr lang="ru-RU" sz="4300" dirty="0" smtClean="0"/>
              <a:t>площадка ограничивается двумя боковыми и двумя лицевыми линиями. На ней</a:t>
            </a:r>
          </a:p>
          <a:p>
            <a:r>
              <a:rPr lang="ru-RU" sz="4300" dirty="0" smtClean="0"/>
              <a:t>наносятся средняя, две трехметровые линии и зона для подачи. Ширина линий - 5</a:t>
            </a:r>
          </a:p>
          <a:p>
            <a:r>
              <a:rPr lang="ru-RU" sz="4300" dirty="0" smtClean="0"/>
              <a:t>см.</a:t>
            </a:r>
          </a:p>
          <a:p>
            <a:r>
              <a:rPr lang="ru-RU" sz="4300" dirty="0" smtClean="0"/>
              <a:t>Сбоку на уровне ограничительных линий площадки поперек сетки навешивают две</a:t>
            </a:r>
          </a:p>
          <a:p>
            <a:r>
              <a:rPr lang="ru-RU" sz="4300" dirty="0" smtClean="0"/>
              <a:t>матерчатые полосы и две гибкие «антенны» диаметром 10 мм и длиной 1,8 м.</a:t>
            </a:r>
          </a:p>
          <a:p>
            <a:r>
              <a:rPr lang="ru-RU" sz="4300" dirty="0" smtClean="0"/>
              <a:t>Часть площадки, размещенной между линией нападения, средней линией и боковыми</a:t>
            </a:r>
          </a:p>
          <a:p>
            <a:r>
              <a:rPr lang="ru-RU" sz="4300" dirty="0" smtClean="0"/>
              <a:t>линиями, называется площадью нападения. Перпендикулярно к лицевой линии на</a:t>
            </a:r>
          </a:p>
          <a:p>
            <a:r>
              <a:rPr lang="ru-RU" sz="4300" dirty="0" smtClean="0"/>
              <a:t>расстоянии 3 м от правой боковой линии и 20 см от лицевой линии проводят</a:t>
            </a:r>
          </a:p>
          <a:p>
            <a:r>
              <a:rPr lang="ru-RU" sz="4300" dirty="0" smtClean="0"/>
              <a:t>пунктирные линии длиной 15 см. Такие же линии проводят за полем как</a:t>
            </a:r>
          </a:p>
          <a:p>
            <a:r>
              <a:rPr lang="ru-RU" sz="4300" dirty="0" smtClean="0"/>
              <a:t>продолжение правой боковой линии. Эти линии определяют место подачи </a:t>
            </a:r>
            <a:endParaRPr lang="ru-RU" sz="4300" dirty="0"/>
          </a:p>
        </p:txBody>
      </p:sp>
    </p:spTree>
    <p:extLst>
      <p:ext uri="{BB962C8B-B14F-4D97-AF65-F5344CB8AC3E}">
        <p14:creationId xmlns:p14="http://schemas.microsoft.com/office/powerpoint/2010/main" val="2017123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ПРАВИЛА ИГРЫ И ОСНОВНЫЕ ФОРМЫ ПРОВЕДЕННЯ ЗАНЯТИЙ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060848"/>
            <a:ext cx="4302364" cy="3895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2813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ПРАВИЛА ИГРЫ И ОСНОВНЫЕ ФОРМЫ ПРОВЕДЕННЯ ЗАНЯТИЙ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ru-RU" dirty="0" smtClean="0"/>
              <a:t>Команда должна играть в чистой, опрятной и одинаковой по цвету форме: майка,</a:t>
            </a:r>
          </a:p>
          <a:p>
            <a:r>
              <a:rPr lang="ru-RU" dirty="0" smtClean="0"/>
              <a:t>трусы и мягкая спортивная обувь без каблуков (разрешается играть босиком).</a:t>
            </a:r>
          </a:p>
          <a:p>
            <a:r>
              <a:rPr lang="ru-RU" dirty="0" smtClean="0"/>
              <a:t>Каждый игрок должен иметь на майке номер (на груди и спине), а капитан</a:t>
            </a:r>
          </a:p>
          <a:p>
            <a:r>
              <a:rPr lang="ru-RU" dirty="0" smtClean="0"/>
              <a:t>команды на майке с левой стороны - нашивку, отличающуюся от цвета майки.</a:t>
            </a:r>
          </a:p>
          <a:p>
            <a:r>
              <a:rPr lang="ru-RU" dirty="0" smtClean="0"/>
              <a:t>Состав команды от 6 до 12 игроков. Основными считаются 6 игроков, которые</a:t>
            </a:r>
          </a:p>
          <a:p>
            <a:r>
              <a:rPr lang="ru-RU" dirty="0" smtClean="0"/>
              <a:t>начинают игру в каждой партии.</a:t>
            </a:r>
          </a:p>
          <a:p>
            <a:r>
              <a:rPr lang="ru-RU" dirty="0" smtClean="0"/>
              <a:t>Игра начинается с подачи. Право на подачу определяется жребием, в котором</a:t>
            </a:r>
          </a:p>
          <a:p>
            <a:r>
              <a:rPr lang="ru-RU" dirty="0" smtClean="0"/>
              <a:t>участвуют судья и капитаны команд. Выигравший жребий имеет право выбора</a:t>
            </a:r>
          </a:p>
          <a:p>
            <a:r>
              <a:rPr lang="ru-RU" dirty="0" smtClean="0"/>
              <a:t>подачи или площадки. Подачу считают правильной, если мяч пролетит над сеткой,</a:t>
            </a:r>
          </a:p>
          <a:p>
            <a:r>
              <a:rPr lang="ru-RU" dirty="0" smtClean="0"/>
              <a:t>не касаясь ее в пределах ограничительных лент или антенн. Подача выполняется</a:t>
            </a:r>
          </a:p>
          <a:p>
            <a:r>
              <a:rPr lang="ru-RU" dirty="0" smtClean="0"/>
              <a:t>после свистка судьи и дается на нее 5 с. Команда теряет право на подачу если:</a:t>
            </a:r>
          </a:p>
          <a:p>
            <a:r>
              <a:rPr lang="ru-RU" dirty="0" smtClean="0"/>
              <a:t>а) мяч коснулся сетки, не долетел до нее, пролетел под сеткой, пролетел за</a:t>
            </a:r>
          </a:p>
          <a:p>
            <a:r>
              <a:rPr lang="ru-RU" dirty="0" smtClean="0"/>
              <a:t>пределами ограничительных лент или антенн;</a:t>
            </a:r>
          </a:p>
          <a:p>
            <a:r>
              <a:rPr lang="ru-RU" dirty="0" smtClean="0"/>
              <a:t>б) мяч коснулся игрока или постороннего предмета;</a:t>
            </a:r>
          </a:p>
          <a:p>
            <a:r>
              <a:rPr lang="ru-RU" dirty="0" smtClean="0"/>
              <a:t>в) мяч упал за пределы площадки;</a:t>
            </a:r>
          </a:p>
          <a:p>
            <a:r>
              <a:rPr lang="ru-RU" dirty="0" smtClean="0"/>
              <a:t>г) подача выполнена не с места, вне очереди, двумя руками, с руки, броском.</a:t>
            </a:r>
          </a:p>
          <a:p>
            <a:r>
              <a:rPr lang="ru-RU" dirty="0" smtClean="0"/>
              <a:t>В том случае, когда команда выигрывает право на подачу, игроки выполняют</a:t>
            </a:r>
          </a:p>
          <a:p>
            <a:r>
              <a:rPr lang="ru-RU" dirty="0" smtClean="0"/>
              <a:t>переход, смещаясь по часовой стрелке. Если выиграно очко, смена не</a:t>
            </a:r>
          </a:p>
          <a:p>
            <a:r>
              <a:rPr lang="ru-RU" dirty="0" smtClean="0"/>
              <a:t>производится, и подача выполняется повторно игроком зоны 1 с места подачи</a:t>
            </a:r>
          </a:p>
          <a:p>
            <a:r>
              <a:rPr lang="ru-RU" dirty="0" smtClean="0"/>
              <a:t>(рис. 2).</a:t>
            </a:r>
          </a:p>
          <a:p>
            <a:r>
              <a:rPr lang="ru-RU" dirty="0" smtClean="0"/>
              <a:t>Мяч можно отбивать руками не более трех раз. Удары, приемы и передачи должны</a:t>
            </a:r>
          </a:p>
          <a:p>
            <a:r>
              <a:rPr lang="ru-RU" dirty="0" smtClean="0"/>
              <a:t>выполняться отрывистым касанием. Перенос рук над сеткой и касание при этом</a:t>
            </a:r>
          </a:p>
          <a:p>
            <a:r>
              <a:rPr lang="ru-RU" dirty="0" smtClean="0"/>
              <a:t>мяча на стороне соперника является ошибкой (за исключением блокирования).</a:t>
            </a:r>
          </a:p>
          <a:p>
            <a:r>
              <a:rPr lang="ru-RU" dirty="0" smtClean="0"/>
              <a:t>Блокирующий не имеет права касаться мяча на стороне соперника, прежде чем он</a:t>
            </a:r>
          </a:p>
          <a:p>
            <a:r>
              <a:rPr lang="ru-RU" dirty="0" smtClean="0"/>
              <a:t>не направит мяч на сторону противоположной команды. Блокирование подачи не</a:t>
            </a:r>
          </a:p>
          <a:p>
            <a:r>
              <a:rPr lang="ru-RU" dirty="0" smtClean="0"/>
              <a:t>разрешается.</a:t>
            </a:r>
          </a:p>
          <a:p>
            <a:r>
              <a:rPr lang="ru-RU" dirty="0" smtClean="0"/>
              <a:t>Если мяч задел сетку в пределах ограничительных лент, он считается правильным</a:t>
            </a:r>
          </a:p>
          <a:p>
            <a:r>
              <a:rPr lang="ru-RU" dirty="0" smtClean="0"/>
              <a:t>и остается в игре. Касание игроком сетки - ошибка. Игрок может наступать на</a:t>
            </a:r>
          </a:p>
          <a:p>
            <a:r>
              <a:rPr lang="ru-RU" dirty="0" smtClean="0"/>
              <a:t>среднюю линию, но не переступать ее.</a:t>
            </a:r>
          </a:p>
          <a:p>
            <a:r>
              <a:rPr lang="ru-RU" dirty="0" smtClean="0"/>
              <a:t>Игроки задней линии могут перебивать мяч на сторону соперника ударом или</a:t>
            </a:r>
          </a:p>
          <a:p>
            <a:r>
              <a:rPr lang="ru-RU" dirty="0" smtClean="0"/>
              <a:t>передачей, причем после удара им разрешается приземляться в зону нападения,</a:t>
            </a:r>
          </a:p>
          <a:p>
            <a:r>
              <a:rPr lang="ru-RU" dirty="0" smtClean="0"/>
              <a:t>не наступая при этом на линию, ограничивающую эту зону.</a:t>
            </a:r>
          </a:p>
          <a:p>
            <a:r>
              <a:rPr lang="ru-RU" dirty="0" smtClean="0"/>
              <a:t>В каждой партии команде дается право замены основных игроков запасными.</a:t>
            </a:r>
          </a:p>
          <a:p>
            <a:r>
              <a:rPr lang="ru-RU" dirty="0" smtClean="0"/>
              <a:t>Команда может сделать шесть замен в каждой партии. Запасной игрок должен</a:t>
            </a:r>
          </a:p>
          <a:p>
            <a:r>
              <a:rPr lang="ru-RU" dirty="0" smtClean="0"/>
              <a:t>занять место игрока, которого он заменяет. После замены основной игрок</a:t>
            </a:r>
          </a:p>
          <a:p>
            <a:r>
              <a:rPr lang="ru-RU" dirty="0" smtClean="0"/>
              <a:t>возвращается только один раз в игру вместо запасного игрока, который заменил</a:t>
            </a:r>
          </a:p>
          <a:p>
            <a:r>
              <a:rPr lang="ru-RU" dirty="0" smtClean="0"/>
              <a:t>его, при условии, что с участием последнего разыграно не менее одного очка.</a:t>
            </a:r>
          </a:p>
          <a:p>
            <a:r>
              <a:rPr lang="ru-RU" dirty="0" smtClean="0"/>
              <a:t>Команде положено делать два перерыва в каждой партии длительностью до 30 с</a:t>
            </a:r>
          </a:p>
          <a:p>
            <a:r>
              <a:rPr lang="ru-RU" dirty="0" smtClean="0"/>
              <a:t>каждый.</a:t>
            </a:r>
          </a:p>
        </p:txBody>
      </p:sp>
    </p:spTree>
    <p:extLst>
      <p:ext uri="{BB962C8B-B14F-4D97-AF65-F5344CB8AC3E}">
        <p14:creationId xmlns:p14="http://schemas.microsoft.com/office/powerpoint/2010/main" val="132946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ПРАВИЛА ИГРЫ И ОСНОВНЫЕ ФОРМЫ ПРОВЕДЕННЯ ЗАНЯТИЙ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ru-RU" dirty="0" smtClean="0"/>
              <a:t>Игра проводится из трех или пяти партий, что обусловливается договоренностью</a:t>
            </a:r>
          </a:p>
          <a:p>
            <a:r>
              <a:rPr lang="ru-RU" dirty="0" smtClean="0"/>
              <a:t>между играющими или положением о соревнованиях. В каждой партии победителем</a:t>
            </a:r>
          </a:p>
          <a:p>
            <a:r>
              <a:rPr lang="ru-RU" dirty="0" smtClean="0"/>
              <a:t>считается команда, первой набравшая 15 очков. Если счет в партии достигнет 14 </a:t>
            </a:r>
          </a:p>
          <a:p>
            <a:r>
              <a:rPr lang="ru-RU" dirty="0" smtClean="0"/>
              <a:t>: 14, то игра в ней продолжается до разницы в два очка (16 : 14, 17 </a:t>
            </a:r>
          </a:p>
          <a:p>
            <a:r>
              <a:rPr lang="ru-RU" dirty="0" smtClean="0"/>
              <a:t>: 15, 18 : 16 и т. д.). Победа за той командой, которая выиграет две</a:t>
            </a:r>
          </a:p>
          <a:p>
            <a:r>
              <a:rPr lang="ru-RU" dirty="0" smtClean="0"/>
              <a:t>партии из трех или три из пяти.</a:t>
            </a:r>
          </a:p>
          <a:p>
            <a:r>
              <a:rPr lang="ru-RU" dirty="0" smtClean="0"/>
              <a:t>Во время игры (и после нее) игроки должны вести себя тактично по отношению</a:t>
            </a:r>
          </a:p>
          <a:p>
            <a:r>
              <a:rPr lang="ru-RU" dirty="0" smtClean="0"/>
              <a:t>друг к другу и к соперникам. Оспаривать решения судей или делать им замечания</a:t>
            </a:r>
          </a:p>
          <a:p>
            <a:r>
              <a:rPr lang="ru-RU" dirty="0" smtClean="0"/>
              <a:t>они не имеют права.</a:t>
            </a:r>
          </a:p>
          <a:p>
            <a:r>
              <a:rPr lang="ru-RU" dirty="0" smtClean="0"/>
              <a:t>Для начальной подготовки юных волейболистов рекомендуется игра</a:t>
            </a:r>
          </a:p>
          <a:p>
            <a:r>
              <a:rPr lang="ru-RU" dirty="0" smtClean="0"/>
              <a:t>мини‑волейбол, которая подобна обычной игре в волейбол, но с некоторыми</a:t>
            </a:r>
          </a:p>
          <a:p>
            <a:r>
              <a:rPr lang="ru-RU" dirty="0" smtClean="0"/>
              <a:t>особенностями проведения.</a:t>
            </a:r>
          </a:p>
          <a:p>
            <a:r>
              <a:rPr lang="ru-RU" dirty="0" smtClean="0"/>
              <a:t>Мини‑волейбол можно проводить в самых разнообразных условиях: на уроках</a:t>
            </a:r>
          </a:p>
          <a:p>
            <a:r>
              <a:rPr lang="ru-RU" dirty="0" smtClean="0"/>
              <a:t>физкультуры, во время секционных и самостоятельных занятий.</a:t>
            </a:r>
          </a:p>
          <a:p>
            <a:r>
              <a:rPr lang="ru-RU" dirty="0" smtClean="0"/>
              <a:t>Игра проводится на площадке длиной 12 м и шириной 9 м. В пионерских лагерях</a:t>
            </a:r>
          </a:p>
          <a:p>
            <a:r>
              <a:rPr lang="ru-RU" dirty="0" smtClean="0"/>
              <a:t>для игры используют удобную лесную поляну, которую дети самостоятельно</a:t>
            </a:r>
          </a:p>
          <a:p>
            <a:r>
              <a:rPr lang="ru-RU" dirty="0" smtClean="0"/>
              <a:t>оборудуют в простейшую волейбольную площадку.</a:t>
            </a:r>
          </a:p>
          <a:p>
            <a:r>
              <a:rPr lang="ru-RU" dirty="0" smtClean="0"/>
              <a:t>Волейбольную сетку закрепляют между двумя стойками или столбами на высоте 2</a:t>
            </a:r>
          </a:p>
          <a:p>
            <a:r>
              <a:rPr lang="ru-RU" dirty="0" smtClean="0"/>
              <a:t>м. Для мальчиков и девочек высота сетки одинакова. Ребята, которые еще не</a:t>
            </a:r>
          </a:p>
          <a:p>
            <a:r>
              <a:rPr lang="ru-RU" dirty="0" smtClean="0"/>
              <a:t>овладели подачей, могут подавать с расстояния 3 м от сетки. Каждый игрок</a:t>
            </a:r>
          </a:p>
          <a:p>
            <a:r>
              <a:rPr lang="ru-RU" dirty="0" smtClean="0"/>
              <a:t>выполняет не более трех подач подряд, затем команда делает переход, и</a:t>
            </a:r>
          </a:p>
          <a:p>
            <a:r>
              <a:rPr lang="ru-RU" dirty="0" smtClean="0"/>
              <a:t>подавать продолжает другой игрок этой же команды. В случае невыполнения</a:t>
            </a:r>
          </a:p>
          <a:p>
            <a:r>
              <a:rPr lang="ru-RU" dirty="0" smtClean="0"/>
              <a:t>подачи ее производит команда соперников. Игроки разыгрывают мяч до тех пор,</a:t>
            </a:r>
          </a:p>
          <a:p>
            <a:r>
              <a:rPr lang="ru-RU" dirty="0" smtClean="0"/>
              <a:t>пока мяч не коснется площадки соперников или они не допустят ошибки после</a:t>
            </a:r>
          </a:p>
          <a:p>
            <a:r>
              <a:rPr lang="ru-RU" dirty="0" smtClean="0"/>
              <a:t>трех касаний к нему. Если мяч после подачи попал в площадку соперника и</a:t>
            </a:r>
          </a:p>
          <a:p>
            <a:r>
              <a:rPr lang="ru-RU" dirty="0" smtClean="0"/>
              <a:t>игроки не коснулись его, команда получает 3 очка. Если соперник принял мяч,</a:t>
            </a:r>
          </a:p>
          <a:p>
            <a:r>
              <a:rPr lang="ru-RU" dirty="0" smtClean="0"/>
              <a:t>но не перебил его на сторону соперника - 2. Если мяч проигран соперником при</a:t>
            </a:r>
          </a:p>
          <a:p>
            <a:r>
              <a:rPr lang="ru-RU" dirty="0" smtClean="0"/>
              <a:t>приеме подачи и розыгрыше его - 1 очко. Удары выполняются отрывисто двумя или</a:t>
            </a:r>
          </a:p>
          <a:p>
            <a:r>
              <a:rPr lang="ru-RU" dirty="0" smtClean="0"/>
              <a:t>одной рукой. В игре можно наступать на среднюю линию и переступать ее.</a:t>
            </a:r>
          </a:p>
          <a:p>
            <a:r>
              <a:rPr lang="ru-RU" dirty="0" smtClean="0"/>
              <a:t>Количество замен в игре не ограничено.</a:t>
            </a:r>
          </a:p>
          <a:p>
            <a:r>
              <a:rPr lang="ru-RU" dirty="0" smtClean="0"/>
              <a:t>Игра проводится из двух партий по 15 мин каждая. При остановках игры время</a:t>
            </a:r>
          </a:p>
          <a:p>
            <a:r>
              <a:rPr lang="ru-RU" dirty="0" smtClean="0"/>
              <a:t>добавляют. После окончания первой партий дается пятиминутный перерыв. Выигрыш</a:t>
            </a:r>
          </a:p>
          <a:p>
            <a:r>
              <a:rPr lang="ru-RU" dirty="0" smtClean="0"/>
              <a:t>партий дает команде 2 очка. Проигрыш с разницей в счете менее 10 очков - 1,</a:t>
            </a:r>
          </a:p>
          <a:p>
            <a:r>
              <a:rPr lang="ru-RU" dirty="0" smtClean="0"/>
              <a:t>более 10 - 0 очков. При ничьей каждой команде насчитывается по 2 очка. Счет</a:t>
            </a:r>
          </a:p>
          <a:p>
            <a:r>
              <a:rPr lang="ru-RU" dirty="0" smtClean="0"/>
              <a:t>игры может быть различным — 4 : 2, 4 : 4, 4 : 1 и т. д.</a:t>
            </a:r>
          </a:p>
          <a:p>
            <a:r>
              <a:rPr lang="ru-RU" dirty="0" smtClean="0"/>
              <a:t>Обучение игре в волейбол осуществляется на уроках физкультуры, в школьных</a:t>
            </a:r>
          </a:p>
          <a:p>
            <a:r>
              <a:rPr lang="ru-RU" dirty="0" smtClean="0"/>
              <a:t>спортивных секциях и секциях по месту жительства, в ДЮСШ, пионерских лагерях.</a:t>
            </a:r>
          </a:p>
          <a:p>
            <a:r>
              <a:rPr lang="ru-RU" dirty="0" smtClean="0"/>
              <a:t>Важное значение при этом имеет самостоятельная подготовка школьников.</a:t>
            </a:r>
          </a:p>
          <a:p>
            <a:r>
              <a:rPr lang="ru-RU" dirty="0" smtClean="0"/>
              <a:t>Главная направленность уроков, построенных на материале волейбола,</a:t>
            </a:r>
          </a:p>
          <a:p>
            <a:r>
              <a:rPr lang="ru-RU" dirty="0" smtClean="0"/>
              <a:t>заключается в содействии решению задач физического воспитания школьников</a:t>
            </a:r>
          </a:p>
          <a:p>
            <a:r>
              <a:rPr lang="ru-RU" dirty="0" smtClean="0"/>
              <a:t>средствами волейбола, обучить основам техники и тактики игры, привить</a:t>
            </a:r>
          </a:p>
          <a:p>
            <a:r>
              <a:rPr lang="ru-RU" dirty="0" smtClean="0"/>
              <a:t>привычку к систематическим занятиям во </a:t>
            </a:r>
            <a:r>
              <a:rPr lang="ru-RU" dirty="0" err="1" smtClean="0"/>
              <a:t>внеучебное</a:t>
            </a:r>
            <a:r>
              <a:rPr lang="ru-RU" dirty="0" smtClean="0"/>
              <a:t> время, по месту жительства,</a:t>
            </a:r>
          </a:p>
          <a:p>
            <a:r>
              <a:rPr lang="ru-RU" dirty="0" smtClean="0"/>
              <a:t>вооружить для этого соответствующими знаниями и умениями.</a:t>
            </a:r>
          </a:p>
        </p:txBody>
      </p:sp>
    </p:spTree>
    <p:extLst>
      <p:ext uri="{BB962C8B-B14F-4D97-AF65-F5344CB8AC3E}">
        <p14:creationId xmlns:p14="http://schemas.microsoft.com/office/powerpoint/2010/main" val="2798144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ПРАВИЛА ИГРЫ И ОСНОВНЫЕ ФОРМЫ ПРОВЕДЕННЯ ЗАНЯТИЙ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/>
              <a:t>Как любой другой урок по физической культуре в школе, урок по волейболу</a:t>
            </a:r>
          </a:p>
          <a:p>
            <a:r>
              <a:rPr lang="ru-RU" dirty="0" smtClean="0"/>
              <a:t>состоит из трех частей. В подготовительную часть урока (5-8 мин) входят</a:t>
            </a:r>
          </a:p>
          <a:p>
            <a:r>
              <a:rPr lang="ru-RU" dirty="0" smtClean="0"/>
              <a:t>мероприятия по организации класса и упражнения, способствующие подготовке</a:t>
            </a:r>
          </a:p>
          <a:p>
            <a:r>
              <a:rPr lang="ru-RU" dirty="0" smtClean="0"/>
              <a:t>организма учащихся к выполнению основных задач урока. Учебный материал должен</a:t>
            </a:r>
          </a:p>
          <a:p>
            <a:r>
              <a:rPr lang="ru-RU" dirty="0" smtClean="0"/>
              <a:t>быть органически связан с материалом основной части и включать в себя</a:t>
            </a:r>
          </a:p>
          <a:p>
            <a:r>
              <a:rPr lang="ru-RU" dirty="0" smtClean="0"/>
              <a:t>строевые и порядковые упражнения, упражнения на внимание, различные способы</a:t>
            </a:r>
          </a:p>
          <a:p>
            <a:r>
              <a:rPr lang="ru-RU" dirty="0" smtClean="0"/>
              <a:t>ходьбы, бега, прыжков, общеразвивающие и специальные упражнения для пальцев и</a:t>
            </a:r>
          </a:p>
          <a:p>
            <a:r>
              <a:rPr lang="ru-RU" dirty="0" smtClean="0"/>
              <a:t>кистей рук, плечевых, голеностопных и коленных суставов, имитационные</a:t>
            </a:r>
          </a:p>
          <a:p>
            <a:r>
              <a:rPr lang="ru-RU" dirty="0" smtClean="0"/>
              <a:t>упражнения отдельных приемов игры, подвижные игры, эстафеты.</a:t>
            </a:r>
          </a:p>
          <a:p>
            <a:r>
              <a:rPr lang="ru-RU" dirty="0" smtClean="0"/>
              <a:t>В основной части урока (30-35 мин) решаются его главные задачи. Выполняемая</a:t>
            </a:r>
          </a:p>
          <a:p>
            <a:r>
              <a:rPr lang="ru-RU" dirty="0" smtClean="0"/>
              <a:t>работа может быть направлена на повышение уровня физических качеств, изучение</a:t>
            </a:r>
          </a:p>
          <a:p>
            <a:r>
              <a:rPr lang="ru-RU" dirty="0" smtClean="0"/>
              <a:t>и совершенствование приемов игры в волейбол с включением упражнений для</a:t>
            </a:r>
          </a:p>
          <a:p>
            <a:r>
              <a:rPr lang="ru-RU" dirty="0" smtClean="0"/>
              <a:t>обучения технике и тактике игры. Подбор упражнений и их количество определяет</a:t>
            </a:r>
          </a:p>
          <a:p>
            <a:r>
              <a:rPr lang="ru-RU" dirty="0" smtClean="0"/>
              <a:t>ту или иную направленность урока.</a:t>
            </a:r>
          </a:p>
          <a:p>
            <a:r>
              <a:rPr lang="ru-RU" dirty="0" smtClean="0"/>
              <a:t>Для того чтобы повысить эффективность работы спортивной секции, целесообразно</a:t>
            </a:r>
          </a:p>
          <a:p>
            <a:r>
              <a:rPr lang="ru-RU" dirty="0" smtClean="0"/>
              <a:t>определить для ее членов конкретные задачи на каждый год.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6726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 ФИЗИЧЕСКАЯ ПОДГОТОВКА И МЕТОДИКА РАЗВИТИЯ СПЕЦИАЛЬНЫХ ФИЗИЧЕСКИХ КАЧЕСТВ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sz="1600" dirty="0" smtClean="0"/>
              <a:t>Волейбол предъявляет высокие требования к функциональным возможностям</a:t>
            </a:r>
          </a:p>
          <a:p>
            <a:r>
              <a:rPr lang="ru-RU" sz="1600" dirty="0" smtClean="0"/>
              <a:t>занимающихся. Игра в волейбол включает внезапные и быстрые передвижения,</a:t>
            </a:r>
          </a:p>
          <a:p>
            <a:r>
              <a:rPr lang="ru-RU" sz="1600" dirty="0" smtClean="0"/>
              <a:t>прыжки, падения и другие действия. В связи с этим волейболист должен обладать</a:t>
            </a:r>
          </a:p>
          <a:p>
            <a:r>
              <a:rPr lang="ru-RU" sz="1600" dirty="0" smtClean="0"/>
              <a:t>моментальной реакцией, быстротой передвижения на площадке, большой скоростью</a:t>
            </a:r>
          </a:p>
          <a:p>
            <a:r>
              <a:rPr lang="ru-RU" sz="1600" dirty="0" smtClean="0"/>
              <a:t>сокращения мышц, прыгучестью и другими качествами в определенных их</a:t>
            </a:r>
          </a:p>
          <a:p>
            <a:r>
              <a:rPr lang="ru-RU" sz="1600" dirty="0" smtClean="0"/>
              <a:t>сочетаниях. Систематическое развитие физических качеств содействует успешному</a:t>
            </a:r>
          </a:p>
          <a:p>
            <a:r>
              <a:rPr lang="ru-RU" sz="1600" dirty="0" smtClean="0"/>
              <a:t>овладению приемами техники игры и тактическими взаимодействиями. В детском и</a:t>
            </a:r>
          </a:p>
          <a:p>
            <a:r>
              <a:rPr lang="ru-RU" sz="1600" dirty="0" smtClean="0"/>
              <a:t>подростковом возрасте физическая подготовка в основном направлена на развитие</a:t>
            </a:r>
          </a:p>
          <a:p>
            <a:r>
              <a:rPr lang="ru-RU" sz="1600" dirty="0" smtClean="0"/>
              <a:t>быстроты, ловкости, скоростно-силовых качеств, общей выносливости. В</a:t>
            </a:r>
          </a:p>
          <a:p>
            <a:r>
              <a:rPr lang="ru-RU" sz="1600" dirty="0" smtClean="0"/>
              <a:t>подростковом возрасте, когда идет упрочение навыков в технике и тактике и их</a:t>
            </a:r>
          </a:p>
          <a:p>
            <a:r>
              <a:rPr lang="ru-RU" sz="1600" dirty="0" smtClean="0"/>
              <a:t>совершенствование, физическая подготовка создает основу для повышения уровня</a:t>
            </a:r>
          </a:p>
          <a:p>
            <a:r>
              <a:rPr lang="ru-RU" sz="1600" dirty="0" smtClean="0"/>
              <a:t>овладения техникой и тактикой. В юношеском возрасте большое внимание</a:t>
            </a:r>
          </a:p>
          <a:p>
            <a:r>
              <a:rPr lang="ru-RU" sz="1600" dirty="0" smtClean="0"/>
              <a:t>уделяется силовой подготовке и специальной выносливости.</a:t>
            </a:r>
          </a:p>
          <a:p>
            <a:r>
              <a:rPr lang="ru-RU" sz="1600" dirty="0" smtClean="0"/>
              <a:t>Физическая подготовка слагается из общей и специальной, между которыми</a:t>
            </a:r>
          </a:p>
          <a:p>
            <a:r>
              <a:rPr lang="ru-RU" sz="1600" dirty="0" smtClean="0"/>
              <a:t>существует тесная взаимосвязь.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634424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ТЕХНИКА ИГРЫ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ru-RU" dirty="0"/>
              <a:t>Выполнение необходимых приемов игры возможно лишь при условии совершенного</a:t>
            </a:r>
          </a:p>
          <a:p>
            <a:r>
              <a:rPr lang="ru-RU" dirty="0"/>
              <a:t>владения их техникой. Специфической особенностью волейбола является то, что</a:t>
            </a:r>
          </a:p>
          <a:p>
            <a:r>
              <a:rPr lang="ru-RU" dirty="0"/>
              <a:t>ни один прием нельзя выполнять изолированно, так как он связан с другими</a:t>
            </a:r>
          </a:p>
          <a:p>
            <a:r>
              <a:rPr lang="ru-RU" dirty="0"/>
              <a:t>приемами, выполняемыми партнерами по команде, либо соперником.</a:t>
            </a:r>
          </a:p>
          <a:p>
            <a:r>
              <a:rPr lang="ru-RU" dirty="0"/>
              <a:t>Техника игры в волейбол подразделяется на две части: техника игры в нападении</a:t>
            </a:r>
          </a:p>
          <a:p>
            <a:r>
              <a:rPr lang="ru-RU" dirty="0"/>
              <a:t>и техника игры в защите. К технике нападения относятся: подача, передача,</a:t>
            </a:r>
          </a:p>
          <a:p>
            <a:r>
              <a:rPr lang="ru-RU" dirty="0"/>
              <a:t>нападающий удар. К технике защиты - прием мяча и блокирование. Передвижения в</a:t>
            </a:r>
          </a:p>
          <a:p>
            <a:r>
              <a:rPr lang="ru-RU" dirty="0"/>
              <a:t>волейболе, как в нападении, так и в защите, идентичны, но с некоторой</a:t>
            </a:r>
          </a:p>
          <a:p>
            <a:r>
              <a:rPr lang="ru-RU" dirty="0"/>
              <a:t>спецификой, заключающейся в более низком или высоком положений стойки игрока.</a:t>
            </a:r>
          </a:p>
          <a:p>
            <a:r>
              <a:rPr lang="ru-RU" dirty="0"/>
              <a:t>     Техника передвижений. Передвижения выполняются в виде ходьбы, бега,</a:t>
            </a:r>
          </a:p>
          <a:p>
            <a:r>
              <a:rPr lang="ru-RU" dirty="0"/>
              <a:t>скачков, выпадов. Но прежде чем выполнить тот или иной прием игры, волейболист</a:t>
            </a:r>
          </a:p>
          <a:p>
            <a:r>
              <a:rPr lang="ru-RU" dirty="0"/>
              <a:t>должен принять определенную стойку или положение, обеспечивающее возможность</a:t>
            </a:r>
          </a:p>
          <a:p>
            <a:r>
              <a:rPr lang="ru-RU" dirty="0"/>
              <a:t>своевременного выполнения необходимого движения.</a:t>
            </a:r>
          </a:p>
          <a:p>
            <a:r>
              <a:rPr lang="ru-RU" dirty="0"/>
              <a:t>По степени сгибания ног в коленных и тазобедренных суставах различают три</a:t>
            </a:r>
          </a:p>
          <a:p>
            <a:r>
              <a:rPr lang="ru-RU" dirty="0"/>
              <a:t>вида стоек: высокую, среднюю и низкую. Находясь в определенной стойке,</a:t>
            </a:r>
          </a:p>
          <a:p>
            <a:r>
              <a:rPr lang="ru-RU" dirty="0"/>
              <a:t>волейболист иногда стоит неподвижно или же незначительно передвигается</a:t>
            </a:r>
          </a:p>
          <a:p>
            <a:r>
              <a:rPr lang="ru-RU" dirty="0"/>
              <a:t>переступанием из стороны в сторону, перенося массу тела с одной ноги на</a:t>
            </a:r>
          </a:p>
          <a:p>
            <a:r>
              <a:rPr lang="ru-RU" dirty="0"/>
              <a:t>другую. Исходя из предшествующего движения, стойки имеют некоторые</a:t>
            </a:r>
          </a:p>
          <a:p>
            <a:r>
              <a:rPr lang="ru-RU" dirty="0"/>
              <a:t>особенности. Например, стойка игрока, готовящегося к выполнению подачи,</a:t>
            </a:r>
          </a:p>
          <a:p>
            <a:r>
              <a:rPr lang="ru-RU" dirty="0"/>
              <a:t>отличается от стойки игрока, готовящегося к блокированию.</a:t>
            </a:r>
          </a:p>
          <a:p>
            <a:r>
              <a:rPr lang="ru-RU" dirty="0"/>
              <a:t>Ходьба выполняется обычным, двойным, пригибным и приставным шагом. Для бега</a:t>
            </a:r>
          </a:p>
          <a:p>
            <a:r>
              <a:rPr lang="ru-RU" dirty="0"/>
              <a:t>характерны стартовые ускорения и резкие изменения направления с последующими</a:t>
            </a:r>
          </a:p>
          <a:p>
            <a:r>
              <a:rPr lang="ru-RU" dirty="0"/>
              <a:t>остановками. Последний шаг при этом выполняется стопорящим движением. При</a:t>
            </a:r>
          </a:p>
          <a:p>
            <a:r>
              <a:rPr lang="ru-RU" dirty="0"/>
              <a:t>приеме мяча, летящего несколько в стороне, волейболист может сделать выпад.</a:t>
            </a:r>
          </a:p>
          <a:p>
            <a:r>
              <a:rPr lang="ru-RU" dirty="0"/>
              <a:t>Более быстрым способом передвижения на небольшое расстояние является скачок,</a:t>
            </a:r>
          </a:p>
          <a:p>
            <a:r>
              <a:rPr lang="ru-RU" dirty="0"/>
              <a:t>который применяется в большей степени при защитных действиях.</a:t>
            </a:r>
          </a:p>
        </p:txBody>
      </p:sp>
    </p:spTree>
    <p:extLst>
      <p:ext uri="{BB962C8B-B14F-4D97-AF65-F5344CB8AC3E}">
        <p14:creationId xmlns:p14="http://schemas.microsoft.com/office/powerpoint/2010/main" val="327634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Техника игры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/>
              <a:t>Подачи</a:t>
            </a:r>
            <a:r>
              <a:rPr lang="ru-RU" dirty="0"/>
              <a:t>. В волейболе применяются такие подачи: нижняя прямая и боковая,</a:t>
            </a:r>
          </a:p>
          <a:p>
            <a:r>
              <a:rPr lang="ru-RU" dirty="0"/>
              <a:t>верхняя прямая и боковая, верхняя прямая в прыжке.</a:t>
            </a:r>
          </a:p>
          <a:p>
            <a:r>
              <a:rPr lang="ru-RU" dirty="0"/>
              <a:t>Нижняя прямая подача выполняется из положения, при котором игрок стоит лицом</a:t>
            </a:r>
          </a:p>
          <a:p>
            <a:r>
              <a:rPr lang="ru-RU" dirty="0"/>
              <a:t>к сетке, ноги в коленных суставах согнуты, левая выставлена вперед, масса</a:t>
            </a:r>
          </a:p>
          <a:p>
            <a:r>
              <a:rPr lang="ru-RU" dirty="0"/>
              <a:t>тела переносится на правую стоящую сзади ногу. Пальцы левой, согнутой в</a:t>
            </a:r>
          </a:p>
          <a:p>
            <a:r>
              <a:rPr lang="ru-RU" dirty="0"/>
              <a:t>локтевом суставе руки поддерживают мяч снизу. Правая рука отводится назад для</a:t>
            </a:r>
          </a:p>
          <a:p>
            <a:r>
              <a:rPr lang="ru-RU" dirty="0"/>
              <a:t>замаха, мяч подбрасывается вверх-вперед на расстояние вытянутой руки. Удар</a:t>
            </a:r>
          </a:p>
          <a:p>
            <a:r>
              <a:rPr lang="ru-RU" dirty="0"/>
              <a:t>выполняется встречным движением правой руки снизу-вперед примерно на уровне</a:t>
            </a:r>
          </a:p>
          <a:p>
            <a:r>
              <a:rPr lang="ru-RU" dirty="0"/>
              <a:t>пояса. Игрок одновременно разгибает правую ногу и переносит массу тела на</a:t>
            </a:r>
          </a:p>
          <a:p>
            <a:r>
              <a:rPr lang="ru-RU" dirty="0"/>
              <a:t>левую. После удара выполняется сопровождающее движение руки в направлении</a:t>
            </a:r>
          </a:p>
          <a:p>
            <a:r>
              <a:rPr lang="ru-RU" dirty="0"/>
              <a:t>подачи, ноги и туловище выпрямляются (рис.3).</a:t>
            </a:r>
          </a:p>
          <a:p>
            <a:r>
              <a:rPr lang="ru-RU" dirty="0"/>
              <a:t>                              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797152"/>
            <a:ext cx="3590925" cy="180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36761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ТЕХНИКА ИГРЫ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ru-RU" dirty="0"/>
              <a:t> </a:t>
            </a:r>
          </a:p>
          <a:p>
            <a:r>
              <a:rPr lang="ru-RU" dirty="0"/>
              <a:t>                                      Рис.4                                      </a:t>
            </a:r>
          </a:p>
          <a:p>
            <a:r>
              <a:rPr lang="ru-RU" dirty="0"/>
              <a:t>     Верхняя прямая подача. В исходном положении игрок находится лицом или</a:t>
            </a:r>
          </a:p>
          <a:p>
            <a:r>
              <a:rPr lang="ru-RU" dirty="0"/>
              <a:t>вполоборота к сетке. Поддерживая мяч на уровне плеча, игрок равномерно</a:t>
            </a:r>
          </a:p>
          <a:p>
            <a:r>
              <a:rPr lang="ru-RU" dirty="0"/>
              <a:t>распределяет массу тела на ноги, бьющая рука согнута в локтевом суставе и</a:t>
            </a:r>
          </a:p>
          <a:p>
            <a:r>
              <a:rPr lang="ru-RU" dirty="0"/>
              <a:t>подготовлена к замаху. Мяч подбрасывают несколько вперед, до 1 м выше вытянутой</a:t>
            </a:r>
          </a:p>
          <a:p>
            <a:r>
              <a:rPr lang="ru-RU" dirty="0"/>
              <a:t>руки. После подбрасывания мяча бьющей рукой выполняется замах вверх-назад,</a:t>
            </a:r>
          </a:p>
          <a:p>
            <a:r>
              <a:rPr lang="ru-RU" dirty="0"/>
              <a:t>прямая рука отводится назад. Во время удара бьющая рука движется вперед-вверх,</a:t>
            </a:r>
          </a:p>
          <a:p>
            <a:r>
              <a:rPr lang="ru-RU" dirty="0"/>
              <a:t>удар выполняется впереди игрока. Чтобы придать мячу вращение, нужно в момент</a:t>
            </a:r>
          </a:p>
          <a:p>
            <a:r>
              <a:rPr lang="ru-RU" dirty="0"/>
              <a:t>удара кисть руки накладывать на поверхность мяча так, чтобы направление силы</a:t>
            </a:r>
          </a:p>
          <a:p>
            <a:r>
              <a:rPr lang="ru-RU" dirty="0"/>
              <a:t>удара не проходило через центр тяжести мяча, то есть смещать кисть руки в</a:t>
            </a:r>
          </a:p>
          <a:p>
            <a:r>
              <a:rPr lang="ru-RU" dirty="0"/>
              <a:t>сторону или вверх от середины. Во всех случаях при подаче с большой начальной</a:t>
            </a:r>
          </a:p>
          <a:p>
            <a:r>
              <a:rPr lang="ru-RU" dirty="0"/>
              <a:t>скоростью мяч должен вращаться вокруг горизонтальной оси. Тогда он остается в</a:t>
            </a:r>
          </a:p>
          <a:p>
            <a:r>
              <a:rPr lang="ru-RU" dirty="0"/>
              <a:t>пределах площадки, хотя и имеет первоначальное направление полета вперед-вверх.</a:t>
            </a:r>
          </a:p>
          <a:p>
            <a:r>
              <a:rPr lang="ru-RU" dirty="0"/>
              <a:t>Чтобы выполнить подачу без вращения мяча и вызвать его колебания, подбрасывание</a:t>
            </a:r>
          </a:p>
          <a:p>
            <a:r>
              <a:rPr lang="ru-RU" dirty="0"/>
              <a:t>мяча производится без его вращения. Удар по мячу выполняется быстро и резко</a:t>
            </a:r>
          </a:p>
          <a:p>
            <a:r>
              <a:rPr lang="ru-RU" dirty="0"/>
              <a:t>напряженной кистью. В этом случае мяч будет планировать (рис. 4). В последнее</a:t>
            </a:r>
          </a:p>
          <a:p>
            <a:r>
              <a:rPr lang="ru-RU" dirty="0"/>
              <a:t>время все чаще применяется подача в прыжке. Отличительными особенностями ее</a:t>
            </a:r>
          </a:p>
          <a:p>
            <a:r>
              <a:rPr lang="ru-RU" dirty="0"/>
              <a:t>являются: использование разбега (подобно нападающему удару), подбрасывание мяча</a:t>
            </a:r>
          </a:p>
          <a:p>
            <a:r>
              <a:rPr lang="ru-RU" dirty="0"/>
              <a:t>на 1,5—2 м вперед, удар в прыжке и приземление после удара в пределы площадки.</a:t>
            </a:r>
          </a:p>
          <a:p>
            <a:r>
              <a:rPr lang="ru-RU" dirty="0"/>
              <a:t>Существует также несколько способов верхней боковой подачи. Удар по мячу</a:t>
            </a:r>
          </a:p>
          <a:p>
            <a:r>
              <a:rPr lang="ru-RU" dirty="0"/>
              <a:t>наносят выше уровня плечевого сустава, стоя боком к сетке. Выполняя подачу с</a:t>
            </a:r>
          </a:p>
          <a:p>
            <a:r>
              <a:rPr lang="ru-RU" dirty="0"/>
              <a:t>вращением мяча с места, игрок подбрасывает его почти над головой на высоту до</a:t>
            </a:r>
          </a:p>
          <a:p>
            <a:r>
              <a:rPr lang="ru-RU" dirty="0"/>
              <a:t>1,5 м. Бьющей рукой делает замах вниз-назад, масса тела переносится на</a:t>
            </a:r>
          </a:p>
          <a:p>
            <a:r>
              <a:rPr lang="ru-RU" dirty="0"/>
              <a:t>соответствующую бьющей руке ногу. Продолжается движение руки сзади-вперед, удар</a:t>
            </a:r>
          </a:p>
          <a:p>
            <a:r>
              <a:rPr lang="ru-RU" dirty="0"/>
              <a:t>по мячу производится впереди-сзади, туловище поворачивается в сторону сетки.</a:t>
            </a:r>
          </a:p>
          <a:p>
            <a:r>
              <a:rPr lang="ru-RU" dirty="0"/>
              <a:t>Верхнюю боковую подачу можно выполнять и после одного или нескольких шагов, что</a:t>
            </a:r>
          </a:p>
          <a:p>
            <a:r>
              <a:rPr lang="ru-RU" dirty="0"/>
              <a:t>дает возможность увеличить силу удара .</a:t>
            </a:r>
          </a:p>
        </p:txBody>
      </p:sp>
    </p:spTree>
    <p:extLst>
      <p:ext uri="{BB962C8B-B14F-4D97-AF65-F5344CB8AC3E}">
        <p14:creationId xmlns:p14="http://schemas.microsoft.com/office/powerpoint/2010/main" val="2830854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Техника игры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dirty="0"/>
              <a:t> Рис.5.                                     </a:t>
            </a:r>
          </a:p>
          <a:p>
            <a:r>
              <a:rPr lang="ru-RU" dirty="0"/>
              <a:t>     Передачи. В игре применяются передачи мяча сверху двумя руками, находясь</a:t>
            </a:r>
          </a:p>
          <a:p>
            <a:r>
              <a:rPr lang="ru-RU" dirty="0"/>
              <a:t>в опорном положений, в прыжке и с падениями.</a:t>
            </a:r>
          </a:p>
          <a:p>
            <a:r>
              <a:rPr lang="ru-RU" dirty="0"/>
              <a:t>     Передача сверху двумя руками. В исходном положений туловище игрока</a:t>
            </a:r>
          </a:p>
          <a:p>
            <a:r>
              <a:rPr lang="ru-RU" dirty="0"/>
              <a:t>расположено вертикально, ноги на ширине плеч или одна нога несколько впереди.</a:t>
            </a:r>
          </a:p>
          <a:p>
            <a:r>
              <a:rPr lang="ru-RU" dirty="0"/>
              <a:t>Степень сгибания ног зависит от высоты траектории полета мяча. Руки выносятся</a:t>
            </a:r>
          </a:p>
          <a:p>
            <a:r>
              <a:rPr lang="ru-RU" dirty="0"/>
              <a:t>перед лицом, кисти рук оптимально напряжены. С приближением мяча игрок начинает</a:t>
            </a:r>
          </a:p>
          <a:p>
            <a:r>
              <a:rPr lang="ru-RU" dirty="0"/>
              <a:t>встречное движение выпрямлением ног, туловища и рук. При выполнении ударного</a:t>
            </a:r>
          </a:p>
          <a:p>
            <a:r>
              <a:rPr lang="ru-RU" dirty="0"/>
              <a:t>движения в момент соприкосновения с мячом пальцы рук сначала амортизируют</a:t>
            </a:r>
          </a:p>
          <a:p>
            <a:r>
              <a:rPr lang="ru-RU" dirty="0"/>
              <a:t>встречный полет мяча, затем кисти и пальцы рук упруго и эластично выпрямляются,</a:t>
            </a:r>
          </a:p>
          <a:p>
            <a:r>
              <a:rPr lang="ru-RU" dirty="0"/>
              <a:t>придавая мячу новое поступательное движение. Указательные и средние пальцы</a:t>
            </a:r>
          </a:p>
          <a:p>
            <a:r>
              <a:rPr lang="ru-RU" dirty="0"/>
              <a:t>являются основной ударной частью, безымянные и мизинцы удерживают мяч в боковом</a:t>
            </a:r>
          </a:p>
          <a:p>
            <a:r>
              <a:rPr lang="ru-RU" dirty="0"/>
              <a:t>направлении. Сообщение мячу нового направления с определенной траекторией</a:t>
            </a:r>
          </a:p>
          <a:p>
            <a:r>
              <a:rPr lang="ru-RU" dirty="0"/>
              <a:t>требует увеличения мышечных усилий, что проявляется в согласованном движении</a:t>
            </a:r>
          </a:p>
          <a:p>
            <a:r>
              <a:rPr lang="ru-RU" dirty="0"/>
              <a:t>ног, туловища и рук (рис. 6). При передаче назад игрок поднимает руки,</a:t>
            </a:r>
          </a:p>
          <a:p>
            <a:r>
              <a:rPr lang="ru-RU" dirty="0"/>
              <a:t>располагая их тыльной стороной кистей над головой, разгибает ноги, отклоняет</a:t>
            </a:r>
          </a:p>
          <a:p>
            <a:r>
              <a:rPr lang="ru-RU" dirty="0"/>
              <a:t>туловище вверх-назад. Передача выполняется за счет разгибания рук в локтевых</a:t>
            </a:r>
          </a:p>
          <a:p>
            <a:r>
              <a:rPr lang="ru-RU" dirty="0"/>
              <a:t>суставах и движения туловища назад-вверх, с одновременным </a:t>
            </a:r>
            <a:r>
              <a:rPr lang="ru-RU" dirty="0" err="1"/>
              <a:t>прогибанием</a:t>
            </a:r>
            <a:r>
              <a:rPr lang="ru-RU" dirty="0"/>
              <a:t> в грудной</a:t>
            </a:r>
          </a:p>
          <a:p>
            <a:r>
              <a:rPr lang="ru-RU" dirty="0"/>
              <a:t>и поясничной частях позвоночного столба.</a:t>
            </a:r>
          </a:p>
          <a:p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623123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Техника игры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636912"/>
            <a:ext cx="5400600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12263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Техника игры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ru-RU" dirty="0"/>
              <a:t> Нападающие удары. В игре в волейбол используются прямой, боковой</a:t>
            </a:r>
          </a:p>
          <a:p>
            <a:r>
              <a:rPr lang="ru-RU" dirty="0"/>
              <a:t>нападающие удары и удары с поворотом кисти и туловища.</a:t>
            </a:r>
          </a:p>
          <a:p>
            <a:r>
              <a:rPr lang="ru-RU" dirty="0"/>
              <a:t>Прямой нападающий удар характеризуется сочетанием сложных по координации</a:t>
            </a:r>
          </a:p>
          <a:p>
            <a:r>
              <a:rPr lang="ru-RU" dirty="0"/>
              <a:t>движений (рис. 7). Подготовка к выполнению прямого нападающего удара</a:t>
            </a:r>
          </a:p>
          <a:p>
            <a:r>
              <a:rPr lang="ru-RU" dirty="0"/>
              <a:t>осуществляется за счет ускоренной ходьбы, переходящей в бег. Ритм разбега</a:t>
            </a:r>
          </a:p>
          <a:p>
            <a:r>
              <a:rPr lang="ru-RU" dirty="0"/>
              <a:t>существенно зависит от скорости и траектории передачи мяча для выполнения</a:t>
            </a:r>
          </a:p>
          <a:p>
            <a:r>
              <a:rPr lang="ru-RU" dirty="0"/>
              <a:t>нападающего удара. Длина разбега составляет 2‑3 шага и скачок. В скачке</a:t>
            </a:r>
          </a:p>
          <a:p>
            <a:r>
              <a:rPr lang="ru-RU" dirty="0"/>
              <a:t>стопа вынесенной вперед ноги ставится на пятку (стопорящий шаг), вторая нога</a:t>
            </a:r>
          </a:p>
          <a:p>
            <a:r>
              <a:rPr lang="ru-RU" dirty="0"/>
              <a:t>приставляется к первой, выпрямленные руки отводятся назад. Отталкивание от</a:t>
            </a:r>
          </a:p>
          <a:p>
            <a:r>
              <a:rPr lang="ru-RU" dirty="0"/>
              <a:t>опоры начинают с махового движения руками по дуге</a:t>
            </a:r>
          </a:p>
          <a:p>
            <a:r>
              <a:rPr lang="ru-RU" dirty="0"/>
              <a:t>сзади‑вперед‑вверх еще до активного разгибания ног. В волейболе</a:t>
            </a:r>
          </a:p>
          <a:p>
            <a:r>
              <a:rPr lang="ru-RU" dirty="0"/>
              <a:t>прыжок вверх, как правило, максимально высокий, поэтому игрок должен</a:t>
            </a:r>
          </a:p>
          <a:p>
            <a:r>
              <a:rPr lang="ru-RU" dirty="0"/>
              <a:t>оттолкнуться как можно сильнее. Одновременно со взлетом игрок выполняет замах</a:t>
            </a:r>
          </a:p>
          <a:p>
            <a:r>
              <a:rPr lang="ru-RU" dirty="0"/>
              <a:t>бьющей рукой вверх‑назад, прогибается в груди и пояснице, ноги слегка</a:t>
            </a:r>
          </a:p>
          <a:p>
            <a:r>
              <a:rPr lang="ru-RU" dirty="0"/>
              <a:t>сгибает в коленных суставах, правое плечо (если правая рука ударная) отводит</a:t>
            </a:r>
          </a:p>
          <a:p>
            <a:r>
              <a:rPr lang="ru-RU" dirty="0"/>
              <a:t>назад, левую руку, незначительно сгибая в локтевом суставе, отводит</a:t>
            </a:r>
          </a:p>
          <a:p>
            <a:r>
              <a:rPr lang="ru-RU" dirty="0"/>
              <a:t>вверх‑в сторону. В момент удара по мячу бьющая рука выпрямляется в</a:t>
            </a:r>
          </a:p>
          <a:p>
            <a:r>
              <a:rPr lang="ru-RU" dirty="0"/>
              <a:t>локтевом суставе, растянутые при замахе мышцы живота, груди и руки резко</a:t>
            </a:r>
          </a:p>
          <a:p>
            <a:r>
              <a:rPr lang="ru-RU" dirty="0"/>
              <a:t>сокращаются. Рука выпрямляется, кисть накладывается на мяч в расслабленном</a:t>
            </a:r>
          </a:p>
          <a:p>
            <a:r>
              <a:rPr lang="ru-RU" dirty="0"/>
              <a:t>состоянии, удар выполняется в определенном направлений. После удара по мячу</a:t>
            </a:r>
          </a:p>
          <a:p>
            <a:r>
              <a:rPr lang="ru-RU" dirty="0"/>
              <a:t>игрок приземляется на согнутые в коленных суставах ноги и на переднюю часть</a:t>
            </a:r>
          </a:p>
          <a:p>
            <a:r>
              <a:rPr lang="ru-RU" dirty="0"/>
              <a:t>стоп.</a:t>
            </a:r>
          </a:p>
        </p:txBody>
      </p:sp>
    </p:spTree>
    <p:extLst>
      <p:ext uri="{BB962C8B-B14F-4D97-AF65-F5344CB8AC3E}">
        <p14:creationId xmlns:p14="http://schemas.microsoft.com/office/powerpoint/2010/main" val="19713348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Техника игры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8582" y="2627950"/>
            <a:ext cx="2943225" cy="1737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247" y="4509119"/>
            <a:ext cx="3048000" cy="197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75986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Техника игры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ru-RU" dirty="0"/>
              <a:t> Прием мяча снизу двумя руками. Мячи, летящие на уровне пояса (или ниже</a:t>
            </a:r>
          </a:p>
          <a:p>
            <a:r>
              <a:rPr lang="ru-RU" dirty="0"/>
              <a:t>пояса), принимаются, как правило, снизу двумя руками. При этом кисти рук</a:t>
            </a:r>
          </a:p>
          <a:p>
            <a:r>
              <a:rPr lang="ru-RU" dirty="0"/>
              <a:t>соединены вместе и вынесены вперед. При приближении мяча игрок разгибает ноги,</a:t>
            </a:r>
          </a:p>
          <a:p>
            <a:r>
              <a:rPr lang="ru-RU" dirty="0"/>
              <a:t>туловище поднимает несколько вверх и вперед. Удар по мячу выполняют</a:t>
            </a:r>
          </a:p>
          <a:p>
            <a:r>
              <a:rPr lang="ru-RU" dirty="0"/>
              <a:t>предплечьями, затем руки смещают вперед‑вверх за счет выпрямления</a:t>
            </a:r>
          </a:p>
          <a:p>
            <a:r>
              <a:rPr lang="ru-RU" dirty="0"/>
              <a:t>туловища и разгибания ног (рис. 9).</a:t>
            </a:r>
          </a:p>
          <a:p>
            <a:r>
              <a:rPr lang="ru-RU" dirty="0"/>
              <a:t>     Прием мяча снизу одной рукой. Одной рукой принимаются мячи, летящие</a:t>
            </a:r>
          </a:p>
          <a:p>
            <a:r>
              <a:rPr lang="ru-RU" dirty="0"/>
              <a:t>далеко от игрока, после предварительного передвижения игрока. Ударное движение</a:t>
            </a:r>
          </a:p>
          <a:p>
            <a:r>
              <a:rPr lang="ru-RU" dirty="0"/>
              <a:t>выполняется напряженной кистью. Большое значение для успешной игры в защите</a:t>
            </a:r>
          </a:p>
          <a:p>
            <a:r>
              <a:rPr lang="ru-RU" dirty="0"/>
              <a:t>имеет прием мяча снизу одной рукой в падении вперед или в сторону с последующим</a:t>
            </a:r>
          </a:p>
          <a:p>
            <a:r>
              <a:rPr lang="ru-RU" dirty="0"/>
              <a:t>скольжением на груди и животе. Выполняя выпад вперед, а затем толчок ногой</a:t>
            </a:r>
          </a:p>
          <a:p>
            <a:r>
              <a:rPr lang="ru-RU" dirty="0"/>
              <a:t>игрок посылает туловище вниз‑вперед, руки для предстоящего махового</a:t>
            </a:r>
          </a:p>
          <a:p>
            <a:r>
              <a:rPr lang="ru-RU" dirty="0"/>
              <a:t>движения несколько отведены назад. Одновременно с толчком нога, расположенная</a:t>
            </a:r>
          </a:p>
          <a:p>
            <a:r>
              <a:rPr lang="ru-RU" dirty="0"/>
              <a:t>сзади, маховым движением выносится вверх, туловище игрока перемещается</a:t>
            </a:r>
          </a:p>
          <a:p>
            <a:r>
              <a:rPr lang="ru-RU" dirty="0"/>
              <a:t>вперед‑вверх, угол его наклона к горизонтали увеличивается. Удар по мячу</a:t>
            </a:r>
          </a:p>
          <a:p>
            <a:r>
              <a:rPr lang="ru-RU" dirty="0"/>
              <a:t>осуществляется в полете тыльной стороной ладони или кулаком. После удара по</a:t>
            </a:r>
          </a:p>
          <a:p>
            <a:r>
              <a:rPr lang="ru-RU" dirty="0"/>
              <a:t>мячу игрок вытягивает руки вперед и разводит в стороны несколько шире плеч. При</a:t>
            </a:r>
          </a:p>
          <a:p>
            <a:r>
              <a:rPr lang="ru-RU" dirty="0"/>
              <a:t>приземлении на руки амортизация осуществляется главным образом уступающим</a:t>
            </a:r>
          </a:p>
          <a:p>
            <a:r>
              <a:rPr lang="ru-RU" dirty="0"/>
              <a:t>движением пояса верхних конечностей. Туловище прогибается в пояснице, опускаясь</a:t>
            </a:r>
          </a:p>
          <a:p>
            <a:r>
              <a:rPr lang="ru-RU" dirty="0"/>
              <a:t>вниз‑вперед до соприкосновения груди и живота с площадкой. Приземление</a:t>
            </a:r>
          </a:p>
          <a:p>
            <a:r>
              <a:rPr lang="ru-RU" dirty="0"/>
              <a:t>сопровождается скольжением туловища по площадке, подбородок при этом</a:t>
            </a:r>
          </a:p>
          <a:p>
            <a:r>
              <a:rPr lang="ru-RU" dirty="0"/>
              <a:t>отклоняется несколько назад.</a:t>
            </a:r>
          </a:p>
          <a:p>
            <a:r>
              <a:rPr lang="ru-RU" dirty="0"/>
              <a:t>Очень эффективен прием мяча снизу одной рукой в падении с выполнением кувырка</a:t>
            </a:r>
          </a:p>
          <a:p>
            <a:r>
              <a:rPr lang="ru-RU" dirty="0"/>
              <a:t>через плечо после удара по мячу.</a:t>
            </a:r>
          </a:p>
          <a:p>
            <a:r>
              <a:rPr lang="ru-RU" dirty="0"/>
              <a:t>     Блокирование. Определив направление и высоту передачи мяча для</a:t>
            </a:r>
          </a:p>
          <a:p>
            <a:r>
              <a:rPr lang="ru-RU" dirty="0"/>
              <a:t>нападающего удара, игрок передвигается к предполагаемому месту встречи с мячом</a:t>
            </a:r>
          </a:p>
          <a:p>
            <a:r>
              <a:rPr lang="ru-RU" dirty="0"/>
              <a:t>приставными шагами, скачком или медленным бегом. При этом ноги его</a:t>
            </a:r>
          </a:p>
          <a:p>
            <a:r>
              <a:rPr lang="ru-RU" dirty="0"/>
              <a:t>незначительно согнуты в коленных, а руки - в локтевых суставах, кисти находятся</a:t>
            </a:r>
          </a:p>
          <a:p>
            <a:r>
              <a:rPr lang="ru-RU" dirty="0"/>
              <a:t>на уровне головы. Перед блокированием игрок сильнее сгибает ноги в коленных и</a:t>
            </a:r>
          </a:p>
          <a:p>
            <a:r>
              <a:rPr lang="ru-RU" dirty="0"/>
              <a:t>голеностопных суставах, ноги на ширине плеч, а предплечья согнутых рук,</a:t>
            </a:r>
          </a:p>
          <a:p>
            <a:r>
              <a:rPr lang="ru-RU" dirty="0"/>
              <a:t>поднимаются несколько выше головы. При блокировании нападающих ударов,</a:t>
            </a:r>
          </a:p>
          <a:p>
            <a:r>
              <a:rPr lang="ru-RU" dirty="0"/>
              <a:t>выполняемых после обычных передач, игрок отталкивается от опоры в тот момент,</a:t>
            </a:r>
          </a:p>
          <a:p>
            <a:r>
              <a:rPr lang="ru-RU" dirty="0"/>
              <a:t>когда нападающий находится в безопорном положений. Определив действия</a:t>
            </a:r>
          </a:p>
          <a:p>
            <a:r>
              <a:rPr lang="ru-RU" dirty="0"/>
              <a:t>нападающего, блокирующий отталкивается от опоры, при этом движение начинается</a:t>
            </a:r>
          </a:p>
          <a:p>
            <a:r>
              <a:rPr lang="ru-RU" dirty="0"/>
              <a:t>руками, а затем ногами. Резким разгибанием ног, выпрямлением туловища и</a:t>
            </a:r>
          </a:p>
          <a:p>
            <a:r>
              <a:rPr lang="ru-RU" dirty="0"/>
              <a:t>энергичным махом руками игрок принимает вертикальное положение.</a:t>
            </a:r>
          </a:p>
        </p:txBody>
      </p:sp>
    </p:spTree>
    <p:extLst>
      <p:ext uri="{BB962C8B-B14F-4D97-AF65-F5344CB8AC3E}">
        <p14:creationId xmlns:p14="http://schemas.microsoft.com/office/powerpoint/2010/main" val="32428538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Техника игры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705" y="4437112"/>
            <a:ext cx="3067050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420888"/>
            <a:ext cx="3662860" cy="1800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88045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Психологическая подготовка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700" dirty="0"/>
              <a:t>Психологическая подготовка осуществляется в единстве с физической,</a:t>
            </a:r>
          </a:p>
          <a:p>
            <a:r>
              <a:rPr lang="ru-RU" sz="700" dirty="0"/>
              <a:t>технической и тактической.</a:t>
            </a:r>
          </a:p>
          <a:p>
            <a:r>
              <a:rPr lang="ru-RU" sz="700" dirty="0"/>
              <a:t>Для волейбола характерна высокая эмоциональная и интеллектуальная</a:t>
            </a:r>
          </a:p>
          <a:p>
            <a:r>
              <a:rPr lang="ru-RU" sz="700" dirty="0"/>
              <a:t>насыщенность. Эмоциональное состояние волейболистов очень влияет на их</a:t>
            </a:r>
          </a:p>
          <a:p>
            <a:r>
              <a:rPr lang="ru-RU" sz="700" dirty="0"/>
              <a:t>игровую деятельность. Самообладание и эмоциональная устойчивость помогает</a:t>
            </a:r>
          </a:p>
          <a:p>
            <a:r>
              <a:rPr lang="ru-RU" sz="700" dirty="0"/>
              <a:t>волейболисту сохранять точность движений, ясность тактической мысли. Высокий</a:t>
            </a:r>
          </a:p>
          <a:p>
            <a:r>
              <a:rPr lang="ru-RU" sz="700" dirty="0"/>
              <a:t>эмоциональный подъем и хорошая морально-волевая подготовка нередко приводят к</a:t>
            </a:r>
          </a:p>
          <a:p>
            <a:r>
              <a:rPr lang="ru-RU" sz="700" dirty="0"/>
              <a:t>победе над более сильным соперником. Волевые качества волейболистов</a:t>
            </a:r>
          </a:p>
          <a:p>
            <a:r>
              <a:rPr lang="ru-RU" sz="700" dirty="0"/>
              <a:t>проявляются в преодолении трудностей обусловленными особенностями игры.</a:t>
            </a:r>
          </a:p>
          <a:p>
            <a:r>
              <a:rPr lang="ru-RU" sz="700" dirty="0"/>
              <a:t>Целеустремленность и настойчивость выражается в активном и неуклонном</a:t>
            </a:r>
          </a:p>
          <a:p>
            <a:r>
              <a:rPr lang="ru-RU" sz="700" dirty="0"/>
              <a:t>стремлении повысить спортивное мастерство, в трудолюбии на</a:t>
            </a:r>
          </a:p>
          <a:p>
            <a:r>
              <a:rPr lang="ru-RU" sz="700" dirty="0"/>
              <a:t>учебно‑тренировочных занятиях.</a:t>
            </a:r>
          </a:p>
          <a:p>
            <a:r>
              <a:rPr lang="ru-RU" sz="700" dirty="0"/>
              <a:t>Выдержка, смелость и самообладание выражаются в преодолении отрицательных</a:t>
            </a:r>
          </a:p>
          <a:p>
            <a:r>
              <a:rPr lang="ru-RU" sz="700" dirty="0"/>
              <a:t>эмоциональных состояний, часто связаны с определенным риском при выполнении</a:t>
            </a:r>
          </a:p>
          <a:p>
            <a:r>
              <a:rPr lang="ru-RU" sz="700" dirty="0"/>
              <a:t>быстрых передвижений, прыжков, бросков при приеме мяча.</a:t>
            </a:r>
          </a:p>
          <a:p>
            <a:r>
              <a:rPr lang="ru-RU" sz="700" dirty="0"/>
              <a:t>Решительность и дисциплинированность выражаются в способности принимать</a:t>
            </a:r>
          </a:p>
          <a:p>
            <a:r>
              <a:rPr lang="ru-RU" sz="700" dirty="0"/>
              <a:t>правильные решения, смело брать на себя ответственность в сложных игровых</a:t>
            </a:r>
          </a:p>
          <a:p>
            <a:r>
              <a:rPr lang="ru-RU" sz="700" dirty="0"/>
              <a:t>ситуациях, в способности волейболистов вносить в игру творчество и</a:t>
            </a:r>
          </a:p>
          <a:p>
            <a:r>
              <a:rPr lang="ru-RU" sz="700" dirty="0"/>
              <a:t>инициативу, в умении подчинить свои действия задачам коллектива на основе</a:t>
            </a:r>
          </a:p>
          <a:p>
            <a:r>
              <a:rPr lang="ru-RU" sz="700" dirty="0"/>
              <a:t>сознания необходимости выполнения своего долга. Все эти качества неразрывно</a:t>
            </a:r>
          </a:p>
          <a:p>
            <a:r>
              <a:rPr lang="ru-RU" sz="700" dirty="0"/>
              <a:t>связаны  </a:t>
            </a:r>
            <a:r>
              <a:rPr lang="ru-RU" sz="700" dirty="0" err="1"/>
              <a:t>взаимнообусловлены</a:t>
            </a:r>
            <a:r>
              <a:rPr lang="ru-RU" sz="700" dirty="0"/>
              <a:t>.</a:t>
            </a:r>
          </a:p>
          <a:p>
            <a:r>
              <a:rPr lang="ru-RU" sz="700" dirty="0"/>
              <a:t>Психологическая подготовка волейболистов определяется характером игровых</a:t>
            </a:r>
          </a:p>
          <a:p>
            <a:r>
              <a:rPr lang="ru-RU" sz="700" dirty="0"/>
              <a:t>действий и особенностями соревнований. Выполнение большинства приемов игры</a:t>
            </a:r>
          </a:p>
          <a:p>
            <a:r>
              <a:rPr lang="ru-RU" sz="700" dirty="0"/>
              <a:t>связано со стремительностью реакции, быстрым переключением с одних форм</a:t>
            </a:r>
          </a:p>
          <a:p>
            <a:r>
              <a:rPr lang="ru-RU" sz="700" dirty="0"/>
              <a:t>движений на другие, с правильным ориентированием на площадке. Сложность</a:t>
            </a:r>
          </a:p>
          <a:p>
            <a:r>
              <a:rPr lang="ru-RU" sz="700" dirty="0"/>
              <a:t>игровых действий заключается в том, что весь арсенал приемов приходится</a:t>
            </a:r>
          </a:p>
          <a:p>
            <a:r>
              <a:rPr lang="ru-RU" sz="700" dirty="0"/>
              <a:t>применять в различных сочетаниях и условиях, совершенно иных по скорости и</a:t>
            </a:r>
          </a:p>
          <a:p>
            <a:r>
              <a:rPr lang="ru-RU" sz="700" dirty="0"/>
              <a:t>характеру. Игра волейболиста связана с выполнением ответных действий в</a:t>
            </a:r>
          </a:p>
          <a:p>
            <a:r>
              <a:rPr lang="ru-RU" sz="700" dirty="0"/>
              <a:t>условиях острого дефицита времени, и поэтому от него требуется максимальная</a:t>
            </a:r>
          </a:p>
          <a:p>
            <a:r>
              <a:rPr lang="ru-RU" sz="700" dirty="0"/>
              <a:t>быстрота реагирования, точность и своевременность восприятий и ответных</a:t>
            </a:r>
          </a:p>
          <a:p>
            <a:r>
              <a:rPr lang="ru-RU" sz="700" dirty="0"/>
              <a:t>движений</a:t>
            </a:r>
            <a:r>
              <a:rPr lang="ru-RU" sz="700" dirty="0" smtClean="0"/>
              <a:t>.</a:t>
            </a:r>
            <a:endParaRPr lang="ru-RU" sz="700" dirty="0"/>
          </a:p>
        </p:txBody>
      </p:sp>
    </p:spTree>
    <p:extLst>
      <p:ext uri="{BB962C8B-B14F-4D97-AF65-F5344CB8AC3E}">
        <p14:creationId xmlns:p14="http://schemas.microsoft.com/office/powerpoint/2010/main" val="13870004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Психологическая подготовка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Эффективность технико‑тактических действий в значительной степени</a:t>
            </a:r>
          </a:p>
          <a:p>
            <a:r>
              <a:rPr lang="ru-RU" dirty="0"/>
              <a:t>определяется хорошим периферическим зрением волейболистов, высоким уровнем</a:t>
            </a:r>
          </a:p>
          <a:p>
            <a:r>
              <a:rPr lang="ru-RU" dirty="0"/>
              <a:t>развития у них интенсивности, устойчивости, распределения и переключения</a:t>
            </a:r>
          </a:p>
          <a:p>
            <a:r>
              <a:rPr lang="ru-RU" dirty="0"/>
              <a:t>внимания. Волейболисту приходится одновременно воспринимать большое</a:t>
            </a:r>
          </a:p>
          <a:p>
            <a:r>
              <a:rPr lang="ru-RU" dirty="0"/>
              <a:t>количество объектов, определяющих объем его внимания, мгновенно переключать и</a:t>
            </a:r>
          </a:p>
          <a:p>
            <a:r>
              <a:rPr lang="ru-RU" dirty="0"/>
              <a:t>распределять его. Например, он следит за полетом мяча с подачи, затем</a:t>
            </a:r>
          </a:p>
          <a:p>
            <a:r>
              <a:rPr lang="ru-RU" dirty="0"/>
              <a:t>принимает его, одновременно распределяя свое внимание — определяя расстояние</a:t>
            </a:r>
          </a:p>
          <a:p>
            <a:r>
              <a:rPr lang="ru-RU" dirty="0"/>
              <a:t>к мячу и к партнерам, следит, как передвигаются свои игроки и игроки команды</a:t>
            </a:r>
          </a:p>
          <a:p>
            <a:r>
              <a:rPr lang="ru-RU" dirty="0"/>
              <a:t>соперников.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3068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Опрос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04782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Заключение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52877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09317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77</TotalTime>
  <Words>3910</Words>
  <Application>Microsoft Office PowerPoint</Application>
  <PresentationFormat>Экран (4:3)</PresentationFormat>
  <Paragraphs>381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Городская</vt:lpstr>
      <vt:lpstr>Волейбол</vt:lpstr>
      <vt:lpstr>Заголовок</vt:lpstr>
      <vt:lpstr> КРАТКИЙ ОЧЕРК РАЗВИТИЯ ВОЛЕЙБОЛА </vt:lpstr>
      <vt:lpstr>ПРАВИЛА ИГРЫ И ОСНОВНЫЕ ФОРМЫ ПРОВЕДЕННЯ ЗАНЯТИЙ </vt:lpstr>
      <vt:lpstr>ПРАВИЛА ИГРЫ И ОСНОВНЫЕ ФОРМЫ ПРОВЕДЕННЯ ЗАНЯТИЙ</vt:lpstr>
      <vt:lpstr>ПРАВИЛА ИГРЫ И ОСНОВНЫЕ ФОРМЫ ПРОВЕДЕННЯ ЗАНЯТИЙ</vt:lpstr>
      <vt:lpstr>ПРАВИЛА ИГРЫ И ОСНОВНЫЕ ФОРМЫ ПРОВЕДЕННЯ ЗАНЯТИЙ</vt:lpstr>
      <vt:lpstr>ПРАВИЛА ИГРЫ И ОСНОВНЫЕ ФОРМЫ ПРОВЕДЕННЯ ЗАНЯТИЙ</vt:lpstr>
      <vt:lpstr> ФИЗИЧЕСКАЯ ПОДГОТОВКА И МЕТОДИКА РАЗВИТИЯ СПЕЦИАЛЬНЫХ ФИЗИЧЕСКИХ КАЧЕСТВ</vt:lpstr>
      <vt:lpstr>ТЕХНИКА ИГРЫ</vt:lpstr>
      <vt:lpstr>Техника игры</vt:lpstr>
      <vt:lpstr>ТЕХНИКА ИГРЫ</vt:lpstr>
      <vt:lpstr>Техника игры</vt:lpstr>
      <vt:lpstr>Техника игры</vt:lpstr>
      <vt:lpstr>Техника игры</vt:lpstr>
      <vt:lpstr>Техника игры</vt:lpstr>
      <vt:lpstr>Техника игры</vt:lpstr>
      <vt:lpstr>Техника игры</vt:lpstr>
      <vt:lpstr>Психологическая подготовка</vt:lpstr>
      <vt:lpstr>Психологическая подготовка</vt:lpstr>
      <vt:lpstr>Опрос</vt:lpstr>
      <vt:lpstr>Заключение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Волейбол</dc:title>
  <dc:creator>Администратор</dc:creator>
  <cp:lastModifiedBy>Администратор</cp:lastModifiedBy>
  <cp:revision>7</cp:revision>
  <dcterms:created xsi:type="dcterms:W3CDTF">2016-01-22T05:57:45Z</dcterms:created>
  <dcterms:modified xsi:type="dcterms:W3CDTF">2016-01-22T07:15:28Z</dcterms:modified>
</cp:coreProperties>
</file>