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2/9/2016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smtClean="0"/>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2/9/2016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sz="4800" spc="-100" dirty="0">
                <a:ln w="3200">
                  <a:solidFill>
                    <a:srgbClr val="444D26">
                      <a:shade val="75000"/>
                      <a:alpha val="25000"/>
                    </a:srgbClr>
                  </a:solidFill>
                  <a:prstDash val="solid"/>
                  <a:round/>
                </a:ln>
                <a:solidFill>
                  <a:srgbClr val="FF0000"/>
                </a:solidFill>
                <a:effectLst>
                  <a:innerShdw blurRad="50800" dist="25400" dir="13500000">
                    <a:srgbClr val="000000">
                      <a:alpha val="70000"/>
                    </a:srgbClr>
                  </a:innerShdw>
                </a:effectLst>
                <a:latin typeface="Constantia"/>
              </a:rPr>
              <a:t>Дуэли в литературе.</a:t>
            </a:r>
            <a:endParaRPr lang="ru-RU" dirty="0">
              <a:solidFill>
                <a:srgbClr val="FF0000"/>
              </a:solidFill>
            </a:endParaRPr>
          </a:p>
        </p:txBody>
      </p:sp>
      <p:sp>
        <p:nvSpPr>
          <p:cNvPr id="3" name="Подзаголовок 2"/>
          <p:cNvSpPr>
            <a:spLocks noGrp="1"/>
          </p:cNvSpPr>
          <p:nvPr>
            <p:ph type="subTitle" idx="1"/>
          </p:nvPr>
        </p:nvSpPr>
        <p:spPr/>
        <p:txBody>
          <a:bodyPr>
            <a:normAutofit fontScale="92500" lnSpcReduction="20000"/>
          </a:bodyPr>
          <a:lstStyle/>
          <a:p>
            <a:pPr algn="r">
              <a:spcAft>
                <a:spcPts val="0"/>
              </a:spcAft>
            </a:pPr>
            <a:r>
              <a:rPr lang="ru-RU" sz="2000" dirty="0">
                <a:latin typeface="Times New Roman" panose="02020603050405020304" pitchFamily="18" charset="0"/>
                <a:ea typeface="Times New Roman" panose="02020603050405020304" pitchFamily="18" charset="0"/>
              </a:rPr>
              <a:t>Руководитель: учитель русского языка и                                                                                                                                                                                  </a:t>
            </a:r>
            <a:r>
              <a:rPr lang="ru-RU" sz="2000" dirty="0" smtClean="0">
                <a:latin typeface="Times New Roman" panose="02020603050405020304" pitchFamily="18" charset="0"/>
                <a:ea typeface="Times New Roman" panose="02020603050405020304" pitchFamily="18" charset="0"/>
              </a:rPr>
              <a:t>литературы-Сидорова </a:t>
            </a:r>
            <a:r>
              <a:rPr lang="ru-RU" sz="2000" dirty="0">
                <a:latin typeface="Times New Roman" panose="02020603050405020304" pitchFamily="18" charset="0"/>
                <a:ea typeface="Times New Roman" panose="02020603050405020304" pitchFamily="18" charset="0"/>
              </a:rPr>
              <a:t>Марина Юрьевна.</a:t>
            </a:r>
            <a:endParaRPr lang="ru-RU" sz="1200" dirty="0">
              <a:latin typeface="Times New Roman" panose="02020603050405020304" pitchFamily="18" charset="0"/>
              <a:ea typeface="Times New Roman" panose="02020603050405020304" pitchFamily="18" charset="0"/>
            </a:endParaRPr>
          </a:p>
          <a:p>
            <a:r>
              <a:rPr lang="ru-RU" sz="2000" dirty="0">
                <a:latin typeface="Times New Roman" panose="02020603050405020304" pitchFamily="18" charset="0"/>
                <a:ea typeface="Times New Roman" panose="02020603050405020304" pitchFamily="18" charset="0"/>
              </a:rPr>
              <a:t>                              </a:t>
            </a:r>
            <a:r>
              <a:rPr lang="ru-RU" sz="2000" dirty="0" smtClean="0">
                <a:latin typeface="Times New Roman" panose="02020603050405020304" pitchFamily="18" charset="0"/>
                <a:ea typeface="Times New Roman" panose="02020603050405020304" pitchFamily="18" charset="0"/>
              </a:rPr>
              <a:t>        Автор </a:t>
            </a:r>
            <a:r>
              <a:rPr lang="ru-RU" sz="2000" dirty="0">
                <a:latin typeface="Times New Roman" panose="02020603050405020304" pitchFamily="18" charset="0"/>
                <a:ea typeface="Times New Roman" panose="02020603050405020304" pitchFamily="18" charset="0"/>
              </a:rPr>
              <a:t>работы: ученица 8а </a:t>
            </a:r>
            <a:r>
              <a:rPr lang="ru-RU" sz="2000" dirty="0" smtClean="0">
                <a:latin typeface="Times New Roman" panose="02020603050405020304" pitchFamily="18" charset="0"/>
                <a:ea typeface="Times New Roman" panose="02020603050405020304" pitchFamily="18" charset="0"/>
              </a:rPr>
              <a:t>класса        </a:t>
            </a:r>
            <a:endParaRPr lang="ru-RU" sz="1200" dirty="0" smtClean="0">
              <a:latin typeface="Times New Roman" panose="02020603050405020304" pitchFamily="18" charset="0"/>
              <a:ea typeface="Times New Roman" panose="02020603050405020304" pitchFamily="18" charset="0"/>
            </a:endParaRPr>
          </a:p>
          <a:p>
            <a:r>
              <a:rPr lang="ru-RU" sz="2000" dirty="0" smtClean="0">
                <a:latin typeface="Times New Roman" panose="02020603050405020304" pitchFamily="18" charset="0"/>
                <a:ea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rPr>
              <a:t>Тешева</a:t>
            </a:r>
            <a:r>
              <a:rPr lang="ru-RU" sz="2000" dirty="0" smtClean="0">
                <a:latin typeface="Times New Roman" panose="02020603050405020304" pitchFamily="18" charset="0"/>
                <a:ea typeface="Times New Roman" panose="02020603050405020304" pitchFamily="18" charset="0"/>
              </a:rPr>
              <a:t> Светлана</a:t>
            </a:r>
            <a:endParaRPr lang="ru-RU" sz="1200" dirty="0" smtClean="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86290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Дуэли.</a:t>
            </a:r>
            <a:endParaRPr lang="ru-RU" dirty="0"/>
          </a:p>
        </p:txBody>
      </p:sp>
      <p:sp>
        <p:nvSpPr>
          <p:cNvPr id="3" name="Объект 2"/>
          <p:cNvSpPr>
            <a:spLocks noGrp="1"/>
          </p:cNvSpPr>
          <p:nvPr>
            <p:ph idx="1"/>
          </p:nvPr>
        </p:nvSpPr>
        <p:spPr/>
        <p:txBody>
          <a:bodyPr/>
          <a:lstStyle/>
          <a:p>
            <a:r>
              <a:rPr lang="ru-RU" dirty="0">
                <a:latin typeface="Times New Roman" panose="02020603050405020304" pitchFamily="18" charset="0"/>
                <a:ea typeface="Times New Roman" panose="02020603050405020304" pitchFamily="18" charset="0"/>
              </a:rPr>
              <a:t>«Дуэль - происходящий по определенным правилам парный бой, имеющий целью восстановление чести, снятие с обиженного позорного пятна, нанесенного оскорблением».</a:t>
            </a:r>
            <a:endParaRPr lang="ru-RU" dirty="0"/>
          </a:p>
        </p:txBody>
      </p:sp>
    </p:spTree>
    <p:extLst>
      <p:ext uri="{BB962C8B-B14F-4D97-AF65-F5344CB8AC3E}">
        <p14:creationId xmlns:p14="http://schemas.microsoft.com/office/powerpoint/2010/main" val="3842484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latin typeface="Times New Roman" panose="02020603050405020304" pitchFamily="18" charset="0"/>
                <a:ea typeface="Times New Roman" panose="02020603050405020304" pitchFamily="18" charset="0"/>
              </a:rPr>
              <a:t>Правила в дуэлях</a:t>
            </a:r>
            <a:r>
              <a:rPr lang="ru-RU" sz="2800" dirty="0">
                <a:latin typeface="Times New Roman" panose="02020603050405020304" pitchFamily="18" charset="0"/>
                <a:ea typeface="Times New Roman" panose="02020603050405020304" pitchFamily="18" charset="0"/>
              </a:rPr>
              <a:t/>
            </a:r>
            <a:br>
              <a:rPr lang="ru-RU" sz="2800" dirty="0">
                <a:latin typeface="Times New Roman" panose="02020603050405020304" pitchFamily="18" charset="0"/>
                <a:ea typeface="Times New Roman" panose="02020603050405020304" pitchFamily="18" charset="0"/>
              </a:rPr>
            </a:br>
            <a:endParaRPr lang="ru-RU" dirty="0"/>
          </a:p>
        </p:txBody>
      </p:sp>
      <p:sp>
        <p:nvSpPr>
          <p:cNvPr id="3" name="Объект 2"/>
          <p:cNvSpPr>
            <a:spLocks noGrp="1"/>
          </p:cNvSpPr>
          <p:nvPr>
            <p:ph idx="1"/>
          </p:nvPr>
        </p:nvSpPr>
        <p:spPr/>
        <p:txBody>
          <a:bodyPr>
            <a:normAutofit fontScale="47500" lnSpcReduction="20000"/>
          </a:bodyPr>
          <a:lstStyle/>
          <a:p>
            <a:pPr marL="0" indent="0" algn="just">
              <a:spcAft>
                <a:spcPts val="0"/>
              </a:spcAft>
              <a:buNone/>
            </a:pPr>
            <a:r>
              <a:rPr lang="ru-RU" dirty="0">
                <a:latin typeface="Times New Roman" panose="02020603050405020304" pitchFamily="18" charset="0"/>
                <a:ea typeface="Times New Roman" panose="02020603050405020304" pitchFamily="18" charset="0"/>
              </a:rPr>
              <a:t> </a:t>
            </a:r>
            <a:endParaRPr lang="ru-RU" sz="14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57200" algn="l"/>
              </a:tabLst>
            </a:pPr>
            <a:r>
              <a:rPr lang="ru-RU" sz="3400" dirty="0">
                <a:latin typeface="Times New Roman" panose="02020603050405020304" pitchFamily="18" charset="0"/>
                <a:ea typeface="Times New Roman" panose="02020603050405020304" pitchFamily="18" charset="0"/>
                <a:cs typeface="Times New Roman" panose="02020603050405020304" pitchFamily="18" charset="0"/>
              </a:rPr>
              <a:t>Противники ставятся на расстоянии 20 шагов друг от друга и 10 шагов от барьеров, расстояние между которыми равняется 10 шагам.</a:t>
            </a:r>
            <a:endParaRPr lang="ru-RU" sz="21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457200" algn="l"/>
              </a:tabLst>
            </a:pPr>
            <a:r>
              <a:rPr lang="ru-RU" sz="3400" dirty="0">
                <a:latin typeface="Times New Roman" panose="02020603050405020304" pitchFamily="18" charset="0"/>
                <a:ea typeface="Times New Roman" panose="02020603050405020304" pitchFamily="18" charset="0"/>
                <a:cs typeface="Times New Roman" panose="02020603050405020304" pitchFamily="18" charset="0"/>
              </a:rPr>
              <a:t>Вооруженные пистолетами противники, по данному знаку идя один на другого, но ни в коем случае не переступая барьера, могут стрелять.</a:t>
            </a:r>
            <a:endParaRPr lang="ru-RU" sz="21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457200" algn="l"/>
              </a:tabLst>
            </a:pPr>
            <a:r>
              <a:rPr lang="ru-RU" sz="3400" dirty="0" smtClean="0">
                <a:latin typeface="Times New Roman" panose="02020603050405020304" pitchFamily="18" charset="0"/>
                <a:ea typeface="Times New Roman" panose="02020603050405020304" pitchFamily="18" charset="0"/>
                <a:cs typeface="Times New Roman" panose="02020603050405020304" pitchFamily="18" charset="0"/>
              </a:rPr>
              <a:t>Сверх того </a:t>
            </a:r>
            <a:r>
              <a:rPr lang="ru-RU" sz="3400" dirty="0">
                <a:latin typeface="Times New Roman" panose="02020603050405020304" pitchFamily="18" charset="0"/>
                <a:ea typeface="Times New Roman" panose="02020603050405020304" pitchFamily="18" charset="0"/>
                <a:cs typeface="Times New Roman" panose="02020603050405020304" pitchFamily="18" charset="0"/>
              </a:rPr>
              <a:t>принимается, что после выстрела противникам не дозволяется менять место, для того чтобы выстреливший первым подвергся огню своего противника на том же самом расстоянии.</a:t>
            </a:r>
            <a:endParaRPr lang="ru-RU" sz="21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457200" algn="l"/>
              </a:tabLst>
            </a:pPr>
            <a:r>
              <a:rPr lang="ru-RU" sz="3400" dirty="0">
                <a:latin typeface="Times New Roman" panose="02020603050405020304" pitchFamily="18" charset="0"/>
                <a:ea typeface="Times New Roman" panose="02020603050405020304" pitchFamily="18" charset="0"/>
                <a:cs typeface="Times New Roman" panose="02020603050405020304" pitchFamily="18" charset="0"/>
              </a:rPr>
              <a:t>Когда обе стороны сделают по выстрелу, то в случае безрезультатности поединок возобновляется как бы в первый раз, противники ставятся на то же расстояние в 20 шагов, сохраняются те же барьеры и те же правила.</a:t>
            </a:r>
            <a:endParaRPr lang="ru-RU" sz="21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457200" algn="l"/>
              </a:tabLst>
            </a:pPr>
            <a:r>
              <a:rPr lang="ru-RU" sz="3400" dirty="0">
                <a:latin typeface="Times New Roman" panose="02020603050405020304" pitchFamily="18" charset="0"/>
                <a:ea typeface="Times New Roman" panose="02020603050405020304" pitchFamily="18" charset="0"/>
                <a:cs typeface="Times New Roman" panose="02020603050405020304" pitchFamily="18" charset="0"/>
              </a:rPr>
              <a:t>Секунданты являются непосредственными посредниками во всяком отношении между противниками на месте.</a:t>
            </a:r>
            <a:endParaRPr lang="ru-RU" sz="21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457200" algn="l"/>
              </a:tabLst>
            </a:pPr>
            <a:r>
              <a:rPr lang="ru-RU" sz="3400" dirty="0">
                <a:latin typeface="Times New Roman" panose="02020603050405020304" pitchFamily="18" charset="0"/>
                <a:ea typeface="Times New Roman" panose="02020603050405020304" pitchFamily="18" charset="0"/>
                <a:cs typeface="Times New Roman" panose="02020603050405020304" pitchFamily="18" charset="0"/>
              </a:rPr>
              <a:t>Секунданты, нижеподписавшиеся и облеченные всеми полномочиями, обеспечивают, каждый свою сторону, своей честью строгое соблюдение</a:t>
            </a:r>
            <a:endParaRPr lang="ru-RU" sz="21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Aft>
                <a:spcPts val="0"/>
              </a:spcAft>
              <a:buNone/>
            </a:pPr>
            <a:r>
              <a:rPr lang="ru-RU" sz="3400" dirty="0">
                <a:latin typeface="Times New Roman" panose="02020603050405020304" pitchFamily="18" charset="0"/>
                <a:ea typeface="Times New Roman" panose="02020603050405020304" pitchFamily="18" charset="0"/>
              </a:rPr>
              <a:t> </a:t>
            </a:r>
            <a:endParaRPr lang="ru-RU" sz="2100" dirty="0">
              <a:latin typeface="Times New Roman" panose="02020603050405020304" pitchFamily="18" charset="0"/>
              <a:ea typeface="Times New Roman" panose="02020603050405020304" pitchFamily="18" charset="0"/>
            </a:endParaRPr>
          </a:p>
          <a:p>
            <a:endParaRPr lang="ru-RU" sz="3400" dirty="0"/>
          </a:p>
        </p:txBody>
      </p:sp>
    </p:spTree>
    <p:extLst>
      <p:ext uri="{BB962C8B-B14F-4D97-AF65-F5344CB8AC3E}">
        <p14:creationId xmlns:p14="http://schemas.microsoft.com/office/powerpoint/2010/main" val="1511423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a:ln>
                  <a:noFill/>
                </a:ln>
                <a:solidFill>
                  <a:prstClr val="black">
                    <a:lumMod val="85000"/>
                    <a:lumOff val="15000"/>
                  </a:prstClr>
                </a:solidFill>
                <a:latin typeface="Times New Roman" panose="02020603050405020304" pitchFamily="18" charset="0"/>
                <a:ea typeface="Times New Roman" panose="02020603050405020304" pitchFamily="18" charset="0"/>
              </a:rPr>
              <a:t>Неписаный порядок проведения дуэли</a:t>
            </a:r>
            <a:endParaRPr lang="ru-RU" sz="8000" dirty="0"/>
          </a:p>
        </p:txBody>
      </p:sp>
      <p:sp>
        <p:nvSpPr>
          <p:cNvPr id="3" name="Объект 2"/>
          <p:cNvSpPr>
            <a:spLocks noGrp="1"/>
          </p:cNvSpPr>
          <p:nvPr>
            <p:ph idx="1"/>
          </p:nvPr>
        </p:nvSpPr>
        <p:spPr/>
        <p:txBody>
          <a:bodyPr>
            <a:normAutofit fontScale="62500" lnSpcReduction="20000"/>
          </a:bodyPr>
          <a:lstStyle/>
          <a:p>
            <a:pPr>
              <a:spcAft>
                <a:spcPts val="0"/>
              </a:spcAft>
            </a:pPr>
            <a:r>
              <a:rPr lang="ru-RU" dirty="0">
                <a:latin typeface="Times New Roman" panose="02020603050405020304" pitchFamily="18" charset="0"/>
                <a:ea typeface="Times New Roman" panose="02020603050405020304" pitchFamily="18" charset="0"/>
              </a:rPr>
              <a:t>Неписаный порядок проведения дуэли был следующим. В заранее условленное время (обычно утром) противники, секунданты и врач прибывали в назначенное место. Опоздание допускалось не свыше 15 минут; в противном случае опоздавший считался уклонившимся от дуэли. Поединок начинался обычно через 10 минут после прибытия всех. Противники и секунданты приветствовали друг друга поклоном. Избранный секундантами из своей среды распорядитель предлагал дуэлянтам в последний раз помириться (если суд чести признавал это возможным). В случае их отказа распорядитель излагал им условия поединка, секунданты обозначали барьеры и в присутствии противников заряжали пистолеты. При дуэли на саблях или шпагах противники раздевались выше пояса до рубашек. Из карманов полагалось вынимать все. Секунданты занимали места параллельно линии боя, врачи — позади них. Все действия противники совершали по команде распорядителя. Если в ходе поединка один из них ронял шпагу, либо она ломалась, либо дерущийся падал — его противник обязан был прервать дуэль по команде распорядителя, пока его оппонент не поднимется и не будет в состоянии продолжать дуэль. Как правило, дуэль на шпагах велась до тех пор, пока один из противников не терял полностью возможность продолжать ее — т. е. до тяжелого или смертельного ранения. Поэтому после каждого ранения поединок приостанавливался, и врач устанавливал характер раны, степень ее тяжести. Если в ходе такой дуэли один из противников, несмотря на предупреждения, трижды отступал за границу поля боя, такое поведение засчитывалось как уклонение или отказ от честного поединка. По окончании боя противники подавали друг другу руки.</a:t>
            </a:r>
            <a:endParaRPr lang="ru-RU" sz="14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305279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a:latin typeface="Times New Roman" panose="02020603050405020304" pitchFamily="18" charset="0"/>
                <a:ea typeface="Times New Roman" panose="02020603050405020304" pitchFamily="18" charset="0"/>
              </a:rPr>
              <a:t>Поединок  дуэли в «Капитанской дочке»  А.С</a:t>
            </a:r>
            <a:r>
              <a:rPr lang="ru-RU" sz="1800" dirty="0">
                <a:latin typeface="Times New Roman" panose="02020603050405020304" pitchFamily="18" charset="0"/>
                <a:ea typeface="Times New Roman" panose="02020603050405020304" pitchFamily="18" charset="0"/>
              </a:rPr>
              <a:t/>
            </a:r>
            <a:br>
              <a:rPr lang="ru-RU" sz="1800" dirty="0">
                <a:latin typeface="Times New Roman" panose="02020603050405020304" pitchFamily="18" charset="0"/>
                <a:ea typeface="Times New Roman" panose="02020603050405020304" pitchFamily="18" charset="0"/>
              </a:rPr>
            </a:br>
            <a:endParaRPr lang="ru-RU" sz="2800" dirty="0"/>
          </a:p>
        </p:txBody>
      </p:sp>
      <p:sp>
        <p:nvSpPr>
          <p:cNvPr id="3" name="Объект 2"/>
          <p:cNvSpPr>
            <a:spLocks noGrp="1"/>
          </p:cNvSpPr>
          <p:nvPr>
            <p:ph idx="1"/>
          </p:nvPr>
        </p:nvSpPr>
        <p:spPr/>
        <p:txBody>
          <a:bodyPr>
            <a:normAutofit fontScale="92500" lnSpcReduction="20000"/>
          </a:bodyPr>
          <a:lstStyle/>
          <a:p>
            <a:pPr marL="0" indent="0">
              <a:spcAft>
                <a:spcPts val="0"/>
              </a:spcAft>
              <a:buNone/>
            </a:pPr>
            <a:endParaRPr lang="ru-RU" sz="1400" dirty="0" smtClean="0">
              <a:latin typeface="Times New Roman" panose="02020603050405020304" pitchFamily="18" charset="0"/>
              <a:ea typeface="Times New Roman" panose="02020603050405020304" pitchFamily="18" charset="0"/>
            </a:endParaRPr>
          </a:p>
          <a:p>
            <a:pPr>
              <a:spcAft>
                <a:spcPts val="0"/>
              </a:spcAft>
            </a:pPr>
            <a:r>
              <a:rPr lang="ru-RU" dirty="0" smtClean="0">
                <a:latin typeface="Times New Roman" panose="02020603050405020304" pitchFamily="18" charset="0"/>
                <a:ea typeface="Times New Roman" panose="02020603050405020304" pitchFamily="18" charset="0"/>
              </a:rPr>
              <a:t>В «Капитанской дочке» дуэль изображен сугубо иронически. Хотя Гринёв дерётся за честь дамы, а Швабрин в самом деле заслуживает наказания. И эта сцена «переговоров с секундантом», и все дальнейшие выглядят как пародия на дуэль.</a:t>
            </a:r>
            <a:endParaRPr lang="ru-RU" sz="1400" dirty="0" smtClean="0">
              <a:latin typeface="Times New Roman" panose="02020603050405020304" pitchFamily="18" charset="0"/>
              <a:ea typeface="Times New Roman" panose="02020603050405020304" pitchFamily="18" charset="0"/>
            </a:endParaRPr>
          </a:p>
          <a:p>
            <a:pPr>
              <a:spcAft>
                <a:spcPts val="0"/>
              </a:spcAft>
            </a:pPr>
            <a:r>
              <a:rPr lang="ru-RU" dirty="0" smtClean="0">
                <a:latin typeface="Times New Roman" panose="02020603050405020304" pitchFamily="18" charset="0"/>
                <a:ea typeface="Times New Roman" panose="02020603050405020304" pitchFamily="18" charset="0"/>
              </a:rPr>
              <a:t>Иван </a:t>
            </a:r>
            <a:r>
              <a:rPr lang="ru-RU" dirty="0" err="1">
                <a:latin typeface="Times New Roman" panose="02020603050405020304" pitchFamily="18" charset="0"/>
                <a:ea typeface="Times New Roman" panose="02020603050405020304" pitchFamily="18" charset="0"/>
              </a:rPr>
              <a:t>Игнатьич</a:t>
            </a:r>
            <a:r>
              <a:rPr lang="ru-RU" dirty="0">
                <a:latin typeface="Times New Roman" panose="02020603050405020304" pitchFamily="18" charset="0"/>
                <a:ea typeface="Times New Roman" panose="02020603050405020304" pitchFamily="18" charset="0"/>
              </a:rPr>
              <a:t> подходит к дуэли с позиции здравого смысла. Для него он бессмыслен и неправеден, потому что дерутся свои. Поединок окончился бы купанием Швабрина в реке, куда загонял его побеждающий Гринёв, если бы не внезапное появление Савельича. И вот тут отсутствие секундантов позволило Швабрину нанести предательский удар.</a:t>
            </a:r>
            <a:endParaRPr lang="ru-RU" sz="1400" dirty="0">
              <a:latin typeface="Times New Roman" panose="02020603050405020304" pitchFamily="18" charset="0"/>
              <a:ea typeface="Times New Roman" panose="02020603050405020304" pitchFamily="18" charset="0"/>
            </a:endParaRPr>
          </a:p>
          <a:p>
            <a:pPr marL="0" indent="0">
              <a:spcAft>
                <a:spcPts val="0"/>
              </a:spcAft>
              <a:buNone/>
            </a:pPr>
            <a:r>
              <a:rPr lang="ru-RU" dirty="0">
                <a:latin typeface="Times New Roman" panose="02020603050405020304" pitchFamily="18" charset="0"/>
                <a:ea typeface="Times New Roman" panose="02020603050405020304" pitchFamily="18" charset="0"/>
              </a:rPr>
              <a:t> </a:t>
            </a:r>
            <a:endParaRPr lang="ru-RU" sz="14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952000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a:latin typeface="Times New Roman" panose="02020603050405020304" pitchFamily="18" charset="0"/>
                <a:ea typeface="Times New Roman" panose="02020603050405020304" pitchFamily="18" charset="0"/>
              </a:rPr>
              <a:t>Дуэль в произведении А.С Пушкина, «Выстрел»</a:t>
            </a:r>
            <a:endParaRPr lang="ru-RU" dirty="0"/>
          </a:p>
        </p:txBody>
      </p:sp>
      <p:sp>
        <p:nvSpPr>
          <p:cNvPr id="3" name="Объект 2"/>
          <p:cNvSpPr>
            <a:spLocks noGrp="1"/>
          </p:cNvSpPr>
          <p:nvPr>
            <p:ph idx="1"/>
          </p:nvPr>
        </p:nvSpPr>
        <p:spPr/>
        <p:txBody>
          <a:bodyPr>
            <a:normAutofit fontScale="85000" lnSpcReduction="20000"/>
          </a:bodyPr>
          <a:lstStyle/>
          <a:p>
            <a:pPr marL="0" indent="0" algn="just">
              <a:spcAft>
                <a:spcPts val="0"/>
              </a:spcAft>
              <a:buNone/>
            </a:pPr>
            <a:endParaRPr lang="ru-RU" sz="14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На дворе уже был 19 век, и правила дуэлей прочно вошли в сознания дворян. По этому когда Сильвио отклонился от дуэли с поручиком, который будучи пьяным , оскорбил хозяина дома, многие офицеры сочли это за трусость. Да это время было когда человек мог отклонить дуэль по каким либо своим причинам.</a:t>
            </a:r>
            <a:r>
              <a:rPr lang="ru-RU" i="1" dirty="0">
                <a:solidFill>
                  <a:srgbClr val="00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Сильвио отложил дуэль из-за того, что его противник не дорожил своей жизнью, а ожидая выстрела преспокойно ел черешни.</a:t>
            </a:r>
            <a:r>
              <a:rPr lang="ru-RU" i="1" dirty="0">
                <a:solidFill>
                  <a:srgbClr val="00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Сильвио жил шесть лет в ожидании мести, а когда наступил</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час расплаты, оказался морально выше, чем его обидчик. В этот раз не было</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никаких секундантов, но и честь и самолюбие офицера были удовлетворены.</a:t>
            </a:r>
            <a:r>
              <a:rPr lang="ru-RU" dirty="0">
                <a:solidFill>
                  <a:srgbClr val="00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Сильвио выстрелил в картину, чтобы оставить о себе память, как постоянное предупреждение том, что ничто в этом мире не остается безнаказанным.</a:t>
            </a:r>
            <a:endParaRPr lang="ru-RU" sz="1400" dirty="0">
              <a:latin typeface="Times New Roman" panose="02020603050405020304" pitchFamily="18" charset="0"/>
              <a:ea typeface="Times New Roman" panose="02020603050405020304" pitchFamily="18" charset="0"/>
            </a:endParaRPr>
          </a:p>
          <a:p>
            <a:pPr marL="0" indent="0">
              <a:spcAft>
                <a:spcPts val="0"/>
              </a:spcAft>
              <a:buNone/>
            </a:pPr>
            <a:r>
              <a:rPr lang="ru-RU" dirty="0">
                <a:latin typeface="Times New Roman" panose="02020603050405020304" pitchFamily="18" charset="0"/>
                <a:ea typeface="Times New Roman" panose="02020603050405020304" pitchFamily="18" charset="0"/>
              </a:rPr>
              <a:t> </a:t>
            </a:r>
            <a:endParaRPr lang="ru-RU" sz="1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97996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1246909"/>
            <a:ext cx="9601196" cy="1039090"/>
          </a:xfrm>
        </p:spPr>
        <p:txBody>
          <a:bodyPr>
            <a:normAutofit fontScale="90000"/>
          </a:bodyPr>
          <a:lstStyle/>
          <a:p>
            <a:pPr>
              <a:spcAft>
                <a:spcPts val="0"/>
              </a:spcAft>
            </a:pPr>
            <a:r>
              <a:rPr lang="ru-RU" sz="3100" b="1" dirty="0">
                <a:latin typeface="Times New Roman" panose="02020603050405020304" pitchFamily="18" charset="0"/>
                <a:ea typeface="Times New Roman" panose="02020603050405020304" pitchFamily="18" charset="0"/>
              </a:rPr>
              <a:t>«Евгений Онегин» А.С Пушкин.</a:t>
            </a:r>
            <a:r>
              <a:rPr lang="ru-RU" sz="2000" dirty="0">
                <a:latin typeface="Times New Roman" panose="02020603050405020304" pitchFamily="18" charset="0"/>
                <a:ea typeface="Times New Roman" panose="02020603050405020304" pitchFamily="18" charset="0"/>
              </a:rPr>
              <a:t/>
            </a:r>
            <a:br>
              <a:rPr lang="ru-RU" sz="2000" dirty="0">
                <a:latin typeface="Times New Roman" panose="02020603050405020304" pitchFamily="18" charset="0"/>
                <a:ea typeface="Times New Roman" panose="02020603050405020304" pitchFamily="18" charset="0"/>
              </a:rPr>
            </a:br>
            <a:r>
              <a:rPr lang="ru-RU" sz="31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
            </a:r>
            <a:br>
              <a:rPr lang="ru-RU" sz="2000" dirty="0">
                <a:latin typeface="Times New Roman" panose="02020603050405020304" pitchFamily="18" charset="0"/>
                <a:ea typeface="Times New Roman" panose="02020603050405020304" pitchFamily="18" charset="0"/>
              </a:rPr>
            </a:br>
            <a:endParaRPr lang="ru-RU" dirty="0"/>
          </a:p>
        </p:txBody>
      </p:sp>
      <p:sp>
        <p:nvSpPr>
          <p:cNvPr id="3" name="Объект 2"/>
          <p:cNvSpPr>
            <a:spLocks noGrp="1"/>
          </p:cNvSpPr>
          <p:nvPr>
            <p:ph idx="1"/>
          </p:nvPr>
        </p:nvSpPr>
        <p:spPr/>
        <p:txBody>
          <a:bodyPr>
            <a:normAutofit fontScale="70000" lnSpcReduction="20000"/>
          </a:bodyPr>
          <a:lstStyle/>
          <a:p>
            <a:pPr>
              <a:spcAft>
                <a:spcPts val="0"/>
              </a:spcAft>
            </a:pPr>
            <a:r>
              <a:rPr lang="ru-RU" dirty="0" smtClean="0">
                <a:latin typeface="Times New Roman" panose="02020603050405020304" pitchFamily="18" charset="0"/>
                <a:ea typeface="Times New Roman" panose="02020603050405020304" pitchFamily="18" charset="0"/>
              </a:rPr>
              <a:t>А </a:t>
            </a:r>
            <a:r>
              <a:rPr lang="ru-RU" dirty="0">
                <a:latin typeface="Times New Roman" panose="02020603050405020304" pitchFamily="18" charset="0"/>
                <a:ea typeface="Times New Roman" panose="02020603050405020304" pitchFamily="18" charset="0"/>
              </a:rPr>
              <a:t>в романе «Евгений Онегин» дуэль закончилась трагично</a:t>
            </a:r>
            <a:r>
              <a:rPr lang="ru-RU" i="1"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Онегин принял вызов — он </a:t>
            </a:r>
            <a:r>
              <a:rPr lang="ru-RU" dirty="0" err="1">
                <a:latin typeface="Times New Roman" panose="02020603050405020304" pitchFamily="18" charset="0"/>
                <a:ea typeface="Times New Roman" panose="02020603050405020304" pitchFamily="18" charset="0"/>
              </a:rPr>
              <a:t>немог</a:t>
            </a:r>
            <a:r>
              <a:rPr lang="ru-RU" dirty="0">
                <a:latin typeface="Times New Roman" panose="02020603050405020304" pitchFamily="18" charset="0"/>
                <a:ea typeface="Times New Roman" panose="02020603050405020304" pitchFamily="18" charset="0"/>
              </a:rPr>
              <a:t> рисковать своей честью — ведь секундант Ленского Зарецкий был</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известный болтун и сплетник. Он мог ославить отказавшегося от поединка</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трусом, чего не мог допустить щепетильный в понятиях чести Онегин. Но</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ведь и повод к дуэли дал сам Онегин. Вид страдающей Татьяны вызвал в нем</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досаду на Ленского за то, что тот позвал его на Ольгины именины</a:t>
            </a:r>
            <a:r>
              <a:rPr lang="ru-RU" i="1" dirty="0">
                <a:latin typeface="Times New Roman" panose="02020603050405020304" pitchFamily="18" charset="0"/>
                <a:ea typeface="Times New Roman" panose="02020603050405020304" pitchFamily="18" charset="0"/>
              </a:rPr>
              <a:t>.</a:t>
            </a:r>
            <a:r>
              <a:rPr lang="ru-RU" dirty="0">
                <a:latin typeface="Times New Roman" panose="02020603050405020304" pitchFamily="18" charset="0"/>
                <a:ea typeface="Times New Roman" panose="02020603050405020304" pitchFamily="18" charset="0"/>
              </a:rPr>
              <a:t> Онегин стал оказывать знаки внимания Ольге: приглашал ее на танцы, что-то шептал ей на ухо и так далее. Но ведь Ольга ему никогда и не нравилась ион понимал, что ранит сердце влюбленного, чистого душой Ленского. Я считаю его поступок подлым.</a:t>
            </a:r>
            <a:r>
              <a:rPr lang="ru-RU" i="1" dirty="0">
                <a:solidFill>
                  <a:srgbClr val="00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Если бы Онегин был настоящим мужчиной, честным, смелым, а нетщеславным, он обязательно извинился бы перед Ленским. И хотя потом Евгений мучился угрызеньями совести, эту дуэль я и автор считаем хладнокровным убийством, потому что никакое раскаяние не воскресит человека.</a:t>
            </a:r>
            <a:endParaRPr lang="ru-RU" sz="1400" dirty="0">
              <a:latin typeface="Times New Roman" panose="02020603050405020304" pitchFamily="18" charset="0"/>
              <a:ea typeface="Times New Roman" panose="02020603050405020304" pitchFamily="18" charset="0"/>
            </a:endParaRPr>
          </a:p>
          <a:p>
            <a:pPr marL="0" indent="0">
              <a:spcAft>
                <a:spcPts val="0"/>
              </a:spcAft>
              <a:buNone/>
            </a:pPr>
            <a:r>
              <a:rPr lang="ru-RU" dirty="0">
                <a:latin typeface="Times New Roman" panose="02020603050405020304" pitchFamily="18" charset="0"/>
                <a:ea typeface="Times New Roman" panose="02020603050405020304" pitchFamily="18" charset="0"/>
              </a:rPr>
              <a:t> </a:t>
            </a:r>
            <a:endParaRPr lang="ru-RU" sz="14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4275927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b="1" dirty="0">
                <a:latin typeface="Times New Roman" panose="02020603050405020304" pitchFamily="18" charset="0"/>
                <a:ea typeface="Times New Roman" panose="02020603050405020304" pitchFamily="18" charset="0"/>
              </a:rPr>
              <a:t>И.С. Тургенев «Отцы и дети»</a:t>
            </a:r>
            <a:endParaRPr lang="ru-RU" dirty="0"/>
          </a:p>
        </p:txBody>
      </p:sp>
      <p:sp>
        <p:nvSpPr>
          <p:cNvPr id="3" name="Объект 2"/>
          <p:cNvSpPr>
            <a:spLocks noGrp="1"/>
          </p:cNvSpPr>
          <p:nvPr>
            <p:ph idx="1"/>
          </p:nvPr>
        </p:nvSpPr>
        <p:spPr/>
        <p:txBody>
          <a:bodyPr>
            <a:normAutofit fontScale="62500" lnSpcReduction="20000"/>
          </a:bodyPr>
          <a:lstStyle/>
          <a:p>
            <a:pPr marL="0" indent="0">
              <a:spcAft>
                <a:spcPts val="0"/>
              </a:spcAft>
              <a:buNone/>
            </a:pP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ru-RU" sz="1400" dirty="0">
              <a:latin typeface="Times New Roman" panose="02020603050405020304" pitchFamily="18" charset="0"/>
              <a:ea typeface="Times New Roman" panose="02020603050405020304" pitchFamily="18" charset="0"/>
            </a:endParaRPr>
          </a:p>
          <a:p>
            <a:pPr>
              <a:spcAft>
                <a:spcPts val="0"/>
              </a:spcAft>
            </a:pPr>
            <a:r>
              <a:rPr lang="ru-RU" sz="2600" dirty="0">
                <a:latin typeface="Times New Roman" panose="02020603050405020304" pitchFamily="18" charset="0"/>
                <a:ea typeface="Times New Roman" panose="02020603050405020304" pitchFamily="18" charset="0"/>
              </a:rPr>
              <a:t>Произведение «Отцы и дети» было создано Тургеневым почти в конце </a:t>
            </a:r>
            <a:r>
              <a:rPr lang="ru-RU" sz="2600" dirty="0" smtClean="0">
                <a:latin typeface="Times New Roman" panose="02020603050405020304" pitchFamily="18" charset="0"/>
                <a:ea typeface="Times New Roman" panose="02020603050405020304" pitchFamily="18" charset="0"/>
              </a:rPr>
              <a:t>XIX века</a:t>
            </a:r>
            <a:r>
              <a:rPr lang="ru-RU" sz="2600" dirty="0">
                <a:latin typeface="Times New Roman" panose="02020603050405020304" pitchFamily="18" charset="0"/>
                <a:ea typeface="Times New Roman" panose="02020603050405020304" pitchFamily="18" charset="0"/>
              </a:rPr>
              <a:t>, когда понятие о дуэли уже не были так в чести у молодого </a:t>
            </a:r>
            <a:r>
              <a:rPr lang="ru-RU" sz="2600" dirty="0" smtClean="0">
                <a:latin typeface="Times New Roman" panose="02020603050405020304" pitchFamily="18" charset="0"/>
                <a:ea typeface="Times New Roman" panose="02020603050405020304" pitchFamily="18" charset="0"/>
              </a:rPr>
              <a:t>поколения. Тургенев </a:t>
            </a:r>
            <a:r>
              <a:rPr lang="ru-RU" sz="2600" dirty="0">
                <a:latin typeface="Times New Roman" panose="02020603050405020304" pitchFamily="18" charset="0"/>
                <a:ea typeface="Times New Roman" panose="02020603050405020304" pitchFamily="18" charset="0"/>
              </a:rPr>
              <a:t>описывает дуэль с некоторой долей иронии. Например, </a:t>
            </a:r>
            <a:r>
              <a:rPr lang="ru-RU" sz="2600" dirty="0" smtClean="0">
                <a:latin typeface="Times New Roman" panose="02020603050405020304" pitchFamily="18" charset="0"/>
                <a:ea typeface="Times New Roman" panose="02020603050405020304" pitchFamily="18" charset="0"/>
              </a:rPr>
              <a:t>когда мужик</a:t>
            </a:r>
            <a:r>
              <a:rPr lang="ru-RU" sz="2600" dirty="0">
                <a:latin typeface="Times New Roman" panose="02020603050405020304" pitchFamily="18" charset="0"/>
                <a:ea typeface="Times New Roman" panose="02020603050405020304" pitchFamily="18" charset="0"/>
              </a:rPr>
              <a:t>, гнавший двух лошадей, проходил мимо места дуэли, </a:t>
            </a:r>
            <a:r>
              <a:rPr lang="ru-RU" sz="2600" dirty="0" smtClean="0">
                <a:latin typeface="Times New Roman" panose="02020603050405020304" pitchFamily="18" charset="0"/>
                <a:ea typeface="Times New Roman" panose="02020603050405020304" pitchFamily="18" charset="0"/>
              </a:rPr>
              <a:t>Базаров подумал</a:t>
            </a:r>
            <a:r>
              <a:rPr lang="ru-RU" sz="2600" dirty="0">
                <a:latin typeface="Times New Roman" panose="02020603050405020304" pitchFamily="18" charset="0"/>
                <a:ea typeface="Times New Roman" panose="02020603050405020304" pitchFamily="18" charset="0"/>
              </a:rPr>
              <a:t>, что мужик встал рано по делу, не то, что господа. </a:t>
            </a:r>
            <a:r>
              <a:rPr lang="ru-RU" sz="2600" dirty="0" smtClean="0">
                <a:latin typeface="Times New Roman" panose="02020603050405020304" pitchFamily="18" charset="0"/>
                <a:ea typeface="Times New Roman" panose="02020603050405020304" pitchFamily="18" charset="0"/>
              </a:rPr>
              <a:t>Павел Петрович </a:t>
            </a:r>
            <a:r>
              <a:rPr lang="ru-RU" sz="2600" dirty="0">
                <a:latin typeface="Times New Roman" panose="02020603050405020304" pitchFamily="18" charset="0"/>
                <a:ea typeface="Times New Roman" panose="02020603050405020304" pitchFamily="18" charset="0"/>
              </a:rPr>
              <a:t>сам заряжал пистолеты, а Базаров отмеривал шаги. Он </a:t>
            </a:r>
            <a:r>
              <a:rPr lang="ru-RU" sz="2600" dirty="0" smtClean="0">
                <a:latin typeface="Times New Roman" panose="02020603050405020304" pitchFamily="18" charset="0"/>
                <a:ea typeface="Times New Roman" panose="02020603050405020304" pitchFamily="18" charset="0"/>
              </a:rPr>
              <a:t>вообще считал </a:t>
            </a:r>
            <a:r>
              <a:rPr lang="ru-RU" sz="2600" dirty="0">
                <a:latin typeface="Times New Roman" panose="02020603050405020304" pitchFamily="18" charset="0"/>
                <a:ea typeface="Times New Roman" panose="02020603050405020304" pitchFamily="18" charset="0"/>
              </a:rPr>
              <a:t>эту дуэль нелепостью. Ведь поводом послужил невинный поцелуй в</a:t>
            </a:r>
            <a:br>
              <a:rPr lang="ru-RU" sz="2600" dirty="0">
                <a:latin typeface="Times New Roman" panose="02020603050405020304" pitchFamily="18" charset="0"/>
                <a:ea typeface="Times New Roman" panose="02020603050405020304" pitchFamily="18" charset="0"/>
              </a:rPr>
            </a:br>
            <a:r>
              <a:rPr lang="ru-RU" sz="2600" dirty="0">
                <a:latin typeface="Times New Roman" panose="02020603050405020304" pitchFamily="18" charset="0"/>
                <a:ea typeface="Times New Roman" panose="02020603050405020304" pitchFamily="18" charset="0"/>
              </a:rPr>
              <a:t>беседке, свидетелем которого оказался Кирсанов. А так как ему </a:t>
            </a:r>
            <a:r>
              <a:rPr lang="ru-RU" sz="2600" dirty="0" smtClean="0">
                <a:latin typeface="Times New Roman" panose="02020603050405020304" pitchFamily="18" charset="0"/>
                <a:ea typeface="Times New Roman" panose="02020603050405020304" pitchFamily="18" charset="0"/>
              </a:rPr>
              <a:t>самому нравилась </a:t>
            </a:r>
            <a:r>
              <a:rPr lang="ru-RU" sz="2600" dirty="0" err="1">
                <a:latin typeface="Times New Roman" panose="02020603050405020304" pitchFamily="18" charset="0"/>
                <a:ea typeface="Times New Roman" panose="02020603050405020304" pitchFamily="18" charset="0"/>
              </a:rPr>
              <a:t>Фенечка</a:t>
            </a:r>
            <a:r>
              <a:rPr lang="ru-RU" sz="2600" dirty="0">
                <a:latin typeface="Times New Roman" panose="02020603050405020304" pitchFamily="18" charset="0"/>
                <a:ea typeface="Times New Roman" panose="02020603050405020304" pitchFamily="18" charset="0"/>
              </a:rPr>
              <a:t>, напоминавшая княгиню Р. в которую Павел </a:t>
            </a:r>
            <a:r>
              <a:rPr lang="ru-RU" sz="2600" dirty="0" smtClean="0">
                <a:latin typeface="Times New Roman" panose="02020603050405020304" pitchFamily="18" charset="0"/>
                <a:ea typeface="Times New Roman" panose="02020603050405020304" pitchFamily="18" charset="0"/>
              </a:rPr>
              <a:t>Петрович был </a:t>
            </a:r>
            <a:r>
              <a:rPr lang="ru-RU" sz="2600" dirty="0">
                <a:latin typeface="Times New Roman" panose="02020603050405020304" pitchFamily="18" charset="0"/>
                <a:ea typeface="Times New Roman" panose="02020603050405020304" pitchFamily="18" charset="0"/>
              </a:rPr>
              <a:t>странно влюблен в молодости, он и вызвал Базарова на дуэль. Сам </a:t>
            </a:r>
            <a:r>
              <a:rPr lang="ru-RU" sz="2600" dirty="0" smtClean="0">
                <a:latin typeface="Times New Roman" panose="02020603050405020304" pitchFamily="18" charset="0"/>
                <a:ea typeface="Times New Roman" panose="02020603050405020304" pitchFamily="18" charset="0"/>
              </a:rPr>
              <a:t>же Базаров </a:t>
            </a:r>
            <a:r>
              <a:rPr lang="ru-RU" sz="2600" dirty="0">
                <a:latin typeface="Times New Roman" panose="02020603050405020304" pitchFamily="18" charset="0"/>
                <a:ea typeface="Times New Roman" panose="02020603050405020304" pitchFamily="18" charset="0"/>
              </a:rPr>
              <a:t>вовремя этого поединка испытывал только досаду и хотел</a:t>
            </a:r>
            <a:br>
              <a:rPr lang="ru-RU" sz="2600" dirty="0">
                <a:latin typeface="Times New Roman" panose="02020603050405020304" pitchFamily="18" charset="0"/>
                <a:ea typeface="Times New Roman" panose="02020603050405020304" pitchFamily="18" charset="0"/>
              </a:rPr>
            </a:br>
            <a:r>
              <a:rPr lang="ru-RU" sz="2600" dirty="0">
                <a:latin typeface="Times New Roman" panose="02020603050405020304" pitchFamily="18" charset="0"/>
                <a:ea typeface="Times New Roman" panose="02020603050405020304" pitchFamily="18" charset="0"/>
              </a:rPr>
              <a:t>прекратить его, считая поведение двух взрослых глупостью. </a:t>
            </a:r>
            <a:r>
              <a:rPr lang="ru-RU" sz="2600" dirty="0" smtClean="0">
                <a:latin typeface="Times New Roman" panose="02020603050405020304" pitchFamily="18" charset="0"/>
                <a:ea typeface="Times New Roman" panose="02020603050405020304" pitchFamily="18" charset="0"/>
              </a:rPr>
              <a:t>Кирсанов стыдился </a:t>
            </a:r>
            <a:r>
              <a:rPr lang="ru-RU" sz="2600" dirty="0">
                <a:latin typeface="Times New Roman" panose="02020603050405020304" pitchFamily="18" charset="0"/>
                <a:ea typeface="Times New Roman" panose="02020603050405020304" pitchFamily="18" charset="0"/>
              </a:rPr>
              <a:t>своего поступка: «своей заносчивости, своей неудачи, стыдился</a:t>
            </a:r>
            <a:endParaRPr lang="ru-RU" sz="1600" dirty="0">
              <a:latin typeface="Times New Roman" panose="02020603050405020304" pitchFamily="18" charset="0"/>
              <a:ea typeface="Times New Roman" panose="02020603050405020304" pitchFamily="18" charset="0"/>
            </a:endParaRPr>
          </a:p>
          <a:p>
            <a:pPr marL="0" indent="0">
              <a:spcAft>
                <a:spcPts val="0"/>
              </a:spcAft>
              <a:buNone/>
            </a:pPr>
            <a:r>
              <a:rPr lang="ru-RU" sz="2600" dirty="0">
                <a:latin typeface="Times New Roman" panose="02020603050405020304" pitchFamily="18" charset="0"/>
                <a:ea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endParaRPr>
          </a:p>
          <a:p>
            <a:pPr>
              <a:spcAft>
                <a:spcPts val="0"/>
              </a:spcAft>
            </a:pPr>
            <a:endParaRPr lang="ru-RU" sz="14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3325448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831274"/>
            <a:ext cx="9601196" cy="1454726"/>
          </a:xfrm>
        </p:spPr>
        <p:txBody>
          <a:bodyPr>
            <a:normAutofit fontScale="90000"/>
          </a:bodyPr>
          <a:lstStyle/>
          <a:p>
            <a:pPr>
              <a:spcAft>
                <a:spcPts val="0"/>
              </a:spcAft>
            </a:pPr>
            <a:r>
              <a:rPr lang="ru-RU" sz="4000" dirty="0">
                <a:latin typeface="Times New Roman" panose="02020603050405020304" pitchFamily="18" charset="0"/>
                <a:ea typeface="Times New Roman" panose="02020603050405020304" pitchFamily="18" charset="0"/>
              </a:rPr>
              <a:t> Список литературы.</a:t>
            </a:r>
            <a:r>
              <a:rPr lang="ru-RU" sz="2200" dirty="0">
                <a:latin typeface="Times New Roman" panose="02020603050405020304" pitchFamily="18" charset="0"/>
                <a:ea typeface="Times New Roman" panose="02020603050405020304" pitchFamily="18" charset="0"/>
              </a:rPr>
              <a:t/>
            </a:r>
            <a:br>
              <a:rPr lang="ru-RU" sz="2200" dirty="0">
                <a:latin typeface="Times New Roman" panose="02020603050405020304" pitchFamily="18" charset="0"/>
                <a:ea typeface="Times New Roman" panose="02020603050405020304" pitchFamily="18" charset="0"/>
              </a:rPr>
            </a:br>
            <a:r>
              <a:rPr lang="ru-RU" sz="4000" dirty="0">
                <a:latin typeface="Times New Roman" panose="02020603050405020304" pitchFamily="18" charset="0"/>
                <a:ea typeface="Times New Roman" panose="02020603050405020304" pitchFamily="18" charset="0"/>
              </a:rPr>
              <a:t> </a:t>
            </a:r>
            <a:r>
              <a:rPr lang="ru-RU" sz="2200" dirty="0">
                <a:latin typeface="Times New Roman" panose="02020603050405020304" pitchFamily="18" charset="0"/>
                <a:ea typeface="Times New Roman" panose="02020603050405020304" pitchFamily="18" charset="0"/>
              </a:rPr>
              <a:t/>
            </a:r>
            <a:br>
              <a:rPr lang="ru-RU" sz="2200" dirty="0">
                <a:latin typeface="Times New Roman" panose="02020603050405020304" pitchFamily="18" charset="0"/>
                <a:ea typeface="Times New Roman" panose="02020603050405020304" pitchFamily="18" charset="0"/>
              </a:rPr>
            </a:br>
            <a:endParaRPr lang="ru-RU" dirty="0"/>
          </a:p>
        </p:txBody>
      </p:sp>
      <p:sp>
        <p:nvSpPr>
          <p:cNvPr id="3" name="Объект 2"/>
          <p:cNvSpPr>
            <a:spLocks noGrp="1"/>
          </p:cNvSpPr>
          <p:nvPr>
            <p:ph idx="1"/>
          </p:nvPr>
        </p:nvSpPr>
        <p:spPr>
          <a:xfrm>
            <a:off x="1070264" y="1672936"/>
            <a:ext cx="9826333" cy="4202932"/>
          </a:xfrm>
        </p:spPr>
        <p:txBody>
          <a:bodyPr>
            <a:normAutofit fontScale="47500" lnSpcReduction="20000"/>
          </a:bodyPr>
          <a:lstStyle/>
          <a:p>
            <a:pPr marL="0" indent="0">
              <a:spcAft>
                <a:spcPts val="0"/>
              </a:spcAft>
              <a:buNone/>
            </a:pPr>
            <a:r>
              <a:rPr lang="ru-RU" dirty="0">
                <a:latin typeface="Times New Roman" panose="02020603050405020304" pitchFamily="18" charset="0"/>
                <a:ea typeface="Times New Roman" panose="02020603050405020304" pitchFamily="18" charset="0"/>
              </a:rPr>
              <a:t> </a:t>
            </a:r>
            <a:endParaRPr lang="ru-RU" sz="1400" dirty="0">
              <a:latin typeface="Times New Roman" panose="02020603050405020304" pitchFamily="18" charset="0"/>
              <a:ea typeface="Times New Roman" panose="02020603050405020304" pitchFamily="18" charset="0"/>
            </a:endParaRPr>
          </a:p>
          <a:p>
            <a:pPr marL="0" indent="0">
              <a:spcAft>
                <a:spcPts val="0"/>
              </a:spcAft>
              <a:buNone/>
            </a:pPr>
            <a:r>
              <a:rPr lang="ru-RU" dirty="0">
                <a:latin typeface="Times New Roman" panose="02020603050405020304" pitchFamily="18" charset="0"/>
                <a:ea typeface="Times New Roman" panose="02020603050405020304" pitchFamily="18" charset="0"/>
              </a:rPr>
              <a:t> </a:t>
            </a:r>
            <a:r>
              <a:rPr lang="ru-RU" sz="2800" dirty="0">
                <a:latin typeface="Times New Roman" panose="02020603050405020304" pitchFamily="18" charset="0"/>
                <a:ea typeface="Times New Roman" panose="02020603050405020304" pitchFamily="18" charset="0"/>
              </a:rPr>
              <a:t>Востриков А.В. «</a:t>
            </a:r>
            <a:r>
              <a:rPr lang="ru-RU" sz="2800" dirty="0" err="1">
                <a:latin typeface="Times New Roman" panose="02020603050405020304" pitchFamily="18" charset="0"/>
                <a:ea typeface="Times New Roman" panose="02020603050405020304" pitchFamily="18" charset="0"/>
              </a:rPr>
              <a:t>Мифо</a:t>
            </a:r>
            <a:r>
              <a:rPr lang="ru-RU" sz="2800" dirty="0">
                <a:latin typeface="Times New Roman" panose="02020603050405020304" pitchFamily="18" charset="0"/>
                <a:ea typeface="Times New Roman" panose="02020603050405020304" pitchFamily="18" charset="0"/>
              </a:rPr>
              <a:t> - логика дуэли»,  Историко-краеведческий сборник,   </a:t>
            </a:r>
          </a:p>
          <a:p>
            <a:pPr marL="0" indent="0">
              <a:spcAft>
                <a:spcPts val="0"/>
              </a:spcAft>
              <a:buNone/>
            </a:pPr>
            <a:r>
              <a:rPr lang="ru-RU" sz="2800" dirty="0">
                <a:latin typeface="Times New Roman" panose="02020603050405020304" pitchFamily="18" charset="0"/>
                <a:ea typeface="Times New Roman" panose="02020603050405020304" pitchFamily="18" charset="0"/>
              </a:rPr>
              <a:t> Москва -  Санкт-Петербург, 1993г.</a:t>
            </a:r>
          </a:p>
          <a:p>
            <a:pPr marL="0" indent="0">
              <a:spcAft>
                <a:spcPts val="0"/>
              </a:spcAft>
              <a:buNone/>
            </a:pPr>
            <a:r>
              <a:rPr lang="ru-RU" sz="2800" dirty="0">
                <a:latin typeface="Times New Roman" panose="02020603050405020304" pitchFamily="18" charset="0"/>
                <a:ea typeface="Times New Roman" panose="02020603050405020304" pitchFamily="18" charset="0"/>
              </a:rPr>
              <a:t> </a:t>
            </a:r>
          </a:p>
          <a:p>
            <a:pPr marL="0" indent="0">
              <a:spcAft>
                <a:spcPts val="0"/>
              </a:spcAft>
              <a:buNone/>
            </a:pPr>
            <a:r>
              <a:rPr lang="ru-RU" sz="2800" dirty="0" err="1">
                <a:latin typeface="Times New Roman" panose="02020603050405020304" pitchFamily="18" charset="0"/>
                <a:ea typeface="Times New Roman" panose="02020603050405020304" pitchFamily="18" charset="0"/>
              </a:rPr>
              <a:t>Гордин</a:t>
            </a:r>
            <a:r>
              <a:rPr lang="ru-RU" sz="2800" dirty="0">
                <a:latin typeface="Times New Roman" panose="02020603050405020304" pitchFamily="18" charset="0"/>
                <a:ea typeface="Times New Roman" panose="02020603050405020304" pitchFamily="18" charset="0"/>
              </a:rPr>
              <a:t> Я.С. « Дуэли и дуэлянты», Санкт-Петербург,  «Пушкинский фонд», </a:t>
            </a:r>
          </a:p>
          <a:p>
            <a:pPr marL="0" indent="0">
              <a:spcAft>
                <a:spcPts val="0"/>
              </a:spcAft>
              <a:buNone/>
            </a:pPr>
            <a:endParaRPr lang="ru-RU" sz="2800" dirty="0">
              <a:latin typeface="Times New Roman" panose="02020603050405020304" pitchFamily="18" charset="0"/>
              <a:ea typeface="Times New Roman" panose="02020603050405020304" pitchFamily="18" charset="0"/>
            </a:endParaRPr>
          </a:p>
          <a:p>
            <a:pPr marL="0" indent="0">
              <a:spcAft>
                <a:spcPts val="0"/>
              </a:spcAft>
              <a:buNone/>
            </a:pPr>
            <a:r>
              <a:rPr lang="ru-RU" sz="2800" dirty="0">
                <a:latin typeface="Times New Roman" panose="02020603050405020304" pitchFamily="18" charset="0"/>
                <a:ea typeface="Times New Roman" panose="02020603050405020304" pitchFamily="18" charset="0"/>
              </a:rPr>
              <a:t>Лермонтов М.Ю. «Герой нашего времени», Мурманск, «Мурманское     книжное издательство»,   1972г.  </a:t>
            </a:r>
          </a:p>
          <a:p>
            <a:pPr marL="0" indent="0">
              <a:spcAft>
                <a:spcPts val="0"/>
              </a:spcAft>
              <a:buNone/>
            </a:pPr>
            <a:endParaRPr lang="ru-RU" sz="2800" dirty="0">
              <a:latin typeface="Times New Roman" panose="02020603050405020304" pitchFamily="18" charset="0"/>
              <a:ea typeface="Times New Roman" panose="02020603050405020304" pitchFamily="18" charset="0"/>
            </a:endParaRPr>
          </a:p>
          <a:p>
            <a:pPr marL="0" indent="0">
              <a:spcAft>
                <a:spcPts val="0"/>
              </a:spcAft>
              <a:buNone/>
            </a:pPr>
            <a:r>
              <a:rPr lang="ru-RU" sz="2800" dirty="0">
                <a:latin typeface="Times New Roman" panose="02020603050405020304" pitchFamily="18" charset="0"/>
                <a:ea typeface="Times New Roman" panose="02020603050405020304" pitchFamily="18" charset="0"/>
              </a:rPr>
              <a:t>Лермонтов М.Ю. «Избранное», Ленинград, «</a:t>
            </a:r>
            <a:r>
              <a:rPr lang="ru-RU" sz="2800" dirty="0" err="1">
                <a:latin typeface="Times New Roman" panose="02020603050405020304" pitchFamily="18" charset="0"/>
                <a:ea typeface="Times New Roman" panose="02020603050405020304" pitchFamily="18" charset="0"/>
              </a:rPr>
              <a:t>Лениздат</a:t>
            </a:r>
            <a:r>
              <a:rPr lang="ru-RU" sz="2800" dirty="0">
                <a:latin typeface="Times New Roman" panose="02020603050405020304" pitchFamily="18" charset="0"/>
                <a:ea typeface="Times New Roman" panose="02020603050405020304" pitchFamily="18" charset="0"/>
              </a:rPr>
              <a:t>», 1969г</a:t>
            </a:r>
          </a:p>
          <a:p>
            <a:pPr marL="0" indent="0">
              <a:spcAft>
                <a:spcPts val="0"/>
              </a:spcAft>
              <a:buNone/>
            </a:pPr>
            <a:r>
              <a:rPr lang="ru-RU" sz="2800" dirty="0">
                <a:latin typeface="Times New Roman" panose="02020603050405020304" pitchFamily="18" charset="0"/>
                <a:ea typeface="Times New Roman" panose="02020603050405020304" pitchFamily="18" charset="0"/>
              </a:rPr>
              <a:t> </a:t>
            </a:r>
          </a:p>
          <a:p>
            <a:pPr marL="0" indent="0">
              <a:spcAft>
                <a:spcPts val="0"/>
              </a:spcAft>
              <a:buNone/>
            </a:pPr>
            <a:r>
              <a:rPr lang="ru-RU" sz="2800" dirty="0">
                <a:latin typeface="Times New Roman" panose="02020603050405020304" pitchFamily="18" charset="0"/>
                <a:ea typeface="Times New Roman" panose="02020603050405020304" pitchFamily="18" charset="0"/>
              </a:rPr>
              <a:t>Лотман Ю.М. «Беседы о русской культуре»,  Санкт-Петербург, «Искусство  СПб.», 1994г.</a:t>
            </a:r>
          </a:p>
          <a:p>
            <a:pPr marL="0" indent="0">
              <a:spcAft>
                <a:spcPts val="0"/>
              </a:spcAft>
              <a:buNone/>
            </a:pPr>
            <a:endParaRPr lang="ru-RU" sz="2800" dirty="0">
              <a:latin typeface="Times New Roman" panose="02020603050405020304" pitchFamily="18" charset="0"/>
              <a:ea typeface="Times New Roman" panose="02020603050405020304" pitchFamily="18" charset="0"/>
            </a:endParaRPr>
          </a:p>
          <a:p>
            <a:pPr marL="0" indent="0">
              <a:spcAft>
                <a:spcPts val="0"/>
              </a:spcAft>
              <a:buNone/>
            </a:pPr>
            <a:r>
              <a:rPr lang="ru-RU" sz="2800" dirty="0">
                <a:latin typeface="Times New Roman" panose="02020603050405020304" pitchFamily="18" charset="0"/>
                <a:ea typeface="Times New Roman" panose="02020603050405020304" pitchFamily="18" charset="0"/>
              </a:rPr>
              <a:t>Толстой  Л.Н. «Война и мир» 1 и 2тт., Самара, «Самарский дом печати», 1996г.</a:t>
            </a:r>
          </a:p>
          <a:p>
            <a:pPr marL="0" indent="0">
              <a:spcAft>
                <a:spcPts val="0"/>
              </a:spcAft>
              <a:buNone/>
            </a:pPr>
            <a:endParaRPr lang="ru-RU" sz="2800" dirty="0">
              <a:latin typeface="Times New Roman" panose="02020603050405020304" pitchFamily="18" charset="0"/>
              <a:ea typeface="Times New Roman" panose="02020603050405020304" pitchFamily="18" charset="0"/>
            </a:endParaRPr>
          </a:p>
          <a:p>
            <a:pPr marL="0" indent="0">
              <a:spcAft>
                <a:spcPts val="0"/>
              </a:spcAft>
              <a:buNone/>
            </a:pPr>
            <a:r>
              <a:rPr lang="ru-RU" sz="2800" dirty="0">
                <a:latin typeface="Times New Roman" panose="02020603050405020304" pitchFamily="18" charset="0"/>
                <a:ea typeface="Times New Roman" panose="02020603050405020304" pitchFamily="18" charset="0"/>
              </a:rPr>
              <a:t>http://www.docme.ru/doc/357162/due-li-vo-vremena-pushkina-due-l._</a:t>
            </a:r>
          </a:p>
          <a:p>
            <a:pPr marL="0" indent="0">
              <a:spcAft>
                <a:spcPts val="0"/>
              </a:spcAft>
              <a:buNone/>
            </a:pPr>
            <a:endParaRPr lang="ru-RU" sz="2800" dirty="0">
              <a:latin typeface="Times New Roman" panose="02020603050405020304" pitchFamily="18" charset="0"/>
              <a:ea typeface="Times New Roman" panose="02020603050405020304" pitchFamily="18" charset="0"/>
            </a:endParaRPr>
          </a:p>
          <a:p>
            <a:pPr marL="0" indent="0">
              <a:spcAft>
                <a:spcPts val="0"/>
              </a:spcAft>
              <a:buNone/>
            </a:pPr>
            <a:r>
              <a:rPr lang="ru-RU" sz="2800" dirty="0">
                <a:latin typeface="Times New Roman" panose="02020603050405020304" pitchFamily="18" charset="0"/>
                <a:ea typeface="Times New Roman" panose="02020603050405020304" pitchFamily="18" charset="0"/>
              </a:rPr>
              <a:t>http://infourok.ru/material.html?mid=79207</a:t>
            </a:r>
          </a:p>
          <a:p>
            <a:pPr marL="0" indent="0">
              <a:spcAft>
                <a:spcPts val="0"/>
              </a:spcAft>
              <a:buNone/>
            </a:pPr>
            <a:endParaRPr lang="ru-RU" sz="2800" dirty="0">
              <a:latin typeface="Times New Roman" panose="02020603050405020304" pitchFamily="18" charset="0"/>
              <a:ea typeface="Times New Roman" panose="02020603050405020304" pitchFamily="18" charset="0"/>
            </a:endParaRPr>
          </a:p>
          <a:p>
            <a:pPr marL="0" indent="0">
              <a:spcAft>
                <a:spcPts val="0"/>
              </a:spcAft>
              <a:buNone/>
            </a:pPr>
            <a:r>
              <a:rPr lang="ru-RU" sz="2800" dirty="0">
                <a:latin typeface="Times New Roman" panose="02020603050405020304" pitchFamily="18" charset="0"/>
                <a:ea typeface="Times New Roman" panose="02020603050405020304" pitchFamily="18" charset="0"/>
              </a:rPr>
              <a:t>https://ru.wikipedia.org/wiki/Дуэль.</a:t>
            </a:r>
          </a:p>
          <a:p>
            <a:pPr marL="0" indent="0">
              <a:spcAft>
                <a:spcPts val="0"/>
              </a:spcAft>
              <a:buNone/>
            </a:pPr>
            <a:endParaRPr lang="ru-RU" dirty="0">
              <a:latin typeface="Times New Roman" panose="02020603050405020304" pitchFamily="18" charset="0"/>
              <a:ea typeface="Times New Roman" panose="02020603050405020304" pitchFamily="18" charset="0"/>
            </a:endParaRPr>
          </a:p>
          <a:p>
            <a:pPr marL="0" indent="0">
              <a:spcAft>
                <a:spcPts val="0"/>
              </a:spcAft>
              <a:buNone/>
            </a:pPr>
            <a:endParaRPr lang="ru-RU" dirty="0">
              <a:latin typeface="Times New Roman" panose="02020603050405020304" pitchFamily="18" charset="0"/>
              <a:ea typeface="Times New Roman" panose="02020603050405020304" pitchFamily="18" charset="0"/>
            </a:endParaRPr>
          </a:p>
          <a:p>
            <a:pPr marL="0" indent="0">
              <a:spcAft>
                <a:spcPts val="0"/>
              </a:spcAft>
              <a:buNone/>
            </a:pPr>
            <a:endParaRPr lang="ru-RU" dirty="0">
              <a:latin typeface="Times New Roman" panose="02020603050405020304" pitchFamily="18" charset="0"/>
              <a:ea typeface="Times New Roman" panose="02020603050405020304" pitchFamily="18" charset="0"/>
            </a:endParaRPr>
          </a:p>
          <a:p>
            <a:pPr marL="0" indent="0">
              <a:spcAft>
                <a:spcPts val="0"/>
              </a:spcAft>
              <a:buNone/>
            </a:pPr>
            <a:endParaRPr lang="ru-RU" sz="1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8362929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20</TotalTime>
  <Words>568</Words>
  <Application>Microsoft Office PowerPoint</Application>
  <PresentationFormat>Широкоэкранный</PresentationFormat>
  <Paragraphs>55</Paragraphs>
  <Slides>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Arial</vt:lpstr>
      <vt:lpstr>Constantia</vt:lpstr>
      <vt:lpstr>Garamond</vt:lpstr>
      <vt:lpstr>Times New Roman</vt:lpstr>
      <vt:lpstr>Натуральные материалы</vt:lpstr>
      <vt:lpstr>Дуэли в литературе.</vt:lpstr>
      <vt:lpstr>Дуэли.</vt:lpstr>
      <vt:lpstr>Правила в дуэлях </vt:lpstr>
      <vt:lpstr>Неписаный порядок проведения дуэли</vt:lpstr>
      <vt:lpstr>Поединок  дуэли в «Капитанской дочке»  А.С </vt:lpstr>
      <vt:lpstr>Дуэль в произведении А.С Пушкина, «Выстрел»</vt:lpstr>
      <vt:lpstr>«Евгений Онегин» А.С Пушкин.   </vt:lpstr>
      <vt:lpstr>И.С. Тургенев «Отцы и дети»</vt:lpstr>
      <vt:lpstr> Список литературы.   </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Дуэли в литературе.</dc:title>
  <dc:creator>User</dc:creator>
  <cp:lastModifiedBy>User</cp:lastModifiedBy>
  <cp:revision>2</cp:revision>
  <dcterms:created xsi:type="dcterms:W3CDTF">2016-02-09T15:56:59Z</dcterms:created>
  <dcterms:modified xsi:type="dcterms:W3CDTF">2016-02-09T16:17:55Z</dcterms:modified>
</cp:coreProperties>
</file>