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3"/>
  </p:notesMasterIdLst>
  <p:sldIdLst>
    <p:sldId id="256" r:id="rId2"/>
    <p:sldId id="258" r:id="rId3"/>
    <p:sldId id="263" r:id="rId4"/>
    <p:sldId id="259" r:id="rId5"/>
    <p:sldId id="260" r:id="rId6"/>
    <p:sldId id="264" r:id="rId7"/>
    <p:sldId id="265" r:id="rId8"/>
    <p:sldId id="266" r:id="rId9"/>
    <p:sldId id="267" r:id="rId10"/>
    <p:sldId id="268" r:id="rId11"/>
    <p:sldId id="270" r:id="rId12"/>
    <p:sldId id="271" r:id="rId13"/>
    <p:sldId id="272" r:id="rId14"/>
    <p:sldId id="273" r:id="rId15"/>
    <p:sldId id="281" r:id="rId16"/>
    <p:sldId id="274" r:id="rId17"/>
    <p:sldId id="275" r:id="rId18"/>
    <p:sldId id="276" r:id="rId19"/>
    <p:sldId id="277" r:id="rId20"/>
    <p:sldId id="279" r:id="rId21"/>
    <p:sldId id="280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B73ED3-7261-4423-B300-E782E49E67E4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E372B9F-1F60-4B4F-81F7-33FAACDEBD6F}">
      <dgm:prSet phldrT="[Текст]" custT="1"/>
      <dgm:spPr/>
      <dgm:t>
        <a:bodyPr/>
        <a:lstStyle/>
        <a:p>
          <a:r>
            <a:rPr lang="uk-UA" sz="2400" b="1" dirty="0" err="1" smtClean="0"/>
            <a:t>Найчисленіша</a:t>
          </a:r>
          <a:r>
            <a:rPr lang="uk-UA" sz="2400" b="1" dirty="0" smtClean="0"/>
            <a:t> група дітей з відхиленнями у розвитку,які можуть заважати успішному навчанню та успішній реалізації особистості </a:t>
          </a:r>
          <a:r>
            <a:rPr lang="uk-UA" sz="2400" b="1" dirty="0" err="1" smtClean="0"/>
            <a:t>–діти</a:t>
          </a:r>
          <a:r>
            <a:rPr lang="uk-UA" sz="2400" b="1" dirty="0" smtClean="0"/>
            <a:t> з мовленнєвими порушеннями /45-60%/. </a:t>
          </a:r>
          <a:endParaRPr lang="ru-RU" sz="2400" b="1" dirty="0"/>
        </a:p>
      </dgm:t>
    </dgm:pt>
    <dgm:pt modelId="{8506BC0F-3DD4-4DC6-B882-AFC42323B1AE}" type="parTrans" cxnId="{6EE57B64-2B53-424F-90B8-0337F887D66B}">
      <dgm:prSet/>
      <dgm:spPr/>
      <dgm:t>
        <a:bodyPr/>
        <a:lstStyle/>
        <a:p>
          <a:endParaRPr lang="ru-RU"/>
        </a:p>
      </dgm:t>
    </dgm:pt>
    <dgm:pt modelId="{6F3F2F70-9E9D-4D32-A876-8E651D66E299}" type="sibTrans" cxnId="{6EE57B64-2B53-424F-90B8-0337F887D66B}">
      <dgm:prSet/>
      <dgm:spPr/>
      <dgm:t>
        <a:bodyPr/>
        <a:lstStyle/>
        <a:p>
          <a:endParaRPr lang="ru-RU"/>
        </a:p>
      </dgm:t>
    </dgm:pt>
    <dgm:pt modelId="{CEEAEAE1-59F5-4AFB-8349-8E3EF17D6340}">
      <dgm:prSet phldrT="[Текст]" custT="1"/>
      <dgm:spPr/>
      <dgm:t>
        <a:bodyPr/>
        <a:lstStyle/>
        <a:p>
          <a:r>
            <a:rPr lang="uk-UA" sz="2400" b="1" dirty="0" smtClean="0"/>
            <a:t>Зростає кількість мовленнєвих порушень спричинених органічним ураженням нервової системи дитини дією</a:t>
          </a:r>
          <a:r>
            <a:rPr lang="uk-UA" sz="2400" dirty="0" smtClean="0"/>
            <a:t> </a:t>
          </a:r>
          <a:r>
            <a:rPr lang="uk-UA" sz="2400" b="1" dirty="0" smtClean="0"/>
            <a:t>на неї шкідливих чинників,</a:t>
          </a:r>
          <a:endParaRPr lang="ru-RU" sz="2400" b="1" dirty="0"/>
        </a:p>
      </dgm:t>
    </dgm:pt>
    <dgm:pt modelId="{C829DD92-7E73-4C6E-92E8-776832834844}" type="parTrans" cxnId="{0FCCAA3D-27EF-4DE0-AFCC-B2C83A84BB7D}">
      <dgm:prSet/>
      <dgm:spPr/>
      <dgm:t>
        <a:bodyPr/>
        <a:lstStyle/>
        <a:p>
          <a:endParaRPr lang="ru-RU"/>
        </a:p>
      </dgm:t>
    </dgm:pt>
    <dgm:pt modelId="{2B45767F-3C6E-41AB-8247-5A5A85BC6AA3}" type="sibTrans" cxnId="{0FCCAA3D-27EF-4DE0-AFCC-B2C83A84BB7D}">
      <dgm:prSet/>
      <dgm:spPr/>
      <dgm:t>
        <a:bodyPr/>
        <a:lstStyle/>
        <a:p>
          <a:endParaRPr lang="ru-RU"/>
        </a:p>
      </dgm:t>
    </dgm:pt>
    <dgm:pt modelId="{E893DD9C-7540-432F-93AD-4F7548A0A4F2}">
      <dgm:prSet phldrT="[Текст]" custT="1"/>
      <dgm:spPr/>
      <dgm:t>
        <a:bodyPr/>
        <a:lstStyle/>
        <a:p>
          <a:r>
            <a:rPr lang="uk-UA" sz="2400" b="1" dirty="0" smtClean="0"/>
            <a:t>внаслідок якої порушується </a:t>
          </a:r>
          <a:r>
            <a:rPr lang="uk-UA" sz="2400" b="1" dirty="0" err="1" smtClean="0"/>
            <a:t>інервація</a:t>
          </a:r>
          <a:r>
            <a:rPr lang="uk-UA" sz="2400" b="1" dirty="0" smtClean="0"/>
            <a:t> мовленнєвого апарату. </a:t>
          </a:r>
        </a:p>
        <a:p>
          <a:r>
            <a:rPr lang="uk-UA" sz="2400" b="1" dirty="0" smtClean="0"/>
            <a:t>Виникають </a:t>
          </a:r>
          <a:r>
            <a:rPr lang="uk-UA" sz="2400" b="1" dirty="0" err="1" smtClean="0">
              <a:solidFill>
                <a:schemeClr val="tx1"/>
              </a:solidFill>
            </a:rPr>
            <a:t>дизартричні</a:t>
          </a:r>
          <a:r>
            <a:rPr lang="uk-UA" sz="2400" b="1" dirty="0" smtClean="0">
              <a:solidFill>
                <a:schemeClr val="tx1"/>
              </a:solidFill>
            </a:rPr>
            <a:t> порушення</a:t>
          </a:r>
          <a:r>
            <a:rPr lang="uk-UA" sz="2400" b="1" dirty="0" smtClean="0"/>
            <a:t> /дизартрія/</a:t>
          </a:r>
          <a:endParaRPr lang="ru-RU" sz="2400" b="1" dirty="0"/>
        </a:p>
      </dgm:t>
    </dgm:pt>
    <dgm:pt modelId="{5D6C0E86-2C56-45BA-88D4-093B61293F56}" type="parTrans" cxnId="{BE423C7D-CB72-4307-B010-483749A04715}">
      <dgm:prSet/>
      <dgm:spPr/>
      <dgm:t>
        <a:bodyPr/>
        <a:lstStyle/>
        <a:p>
          <a:endParaRPr lang="ru-RU"/>
        </a:p>
      </dgm:t>
    </dgm:pt>
    <dgm:pt modelId="{8521625C-BBD7-4CFC-9694-48F4FA739F03}" type="sibTrans" cxnId="{BE423C7D-CB72-4307-B010-483749A04715}">
      <dgm:prSet/>
      <dgm:spPr/>
      <dgm:t>
        <a:bodyPr/>
        <a:lstStyle/>
        <a:p>
          <a:endParaRPr lang="ru-RU"/>
        </a:p>
      </dgm:t>
    </dgm:pt>
    <dgm:pt modelId="{A0152C11-CFFD-49DE-9C2C-919CDA5EC587}" type="pres">
      <dgm:prSet presAssocID="{92B73ED3-7261-4423-B300-E782E49E67E4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39754A4-1ADC-4DA8-BB7D-FF5BC206F595}" type="pres">
      <dgm:prSet presAssocID="{92B73ED3-7261-4423-B300-E782E49E67E4}" presName="dummyMaxCanvas" presStyleCnt="0">
        <dgm:presLayoutVars/>
      </dgm:prSet>
      <dgm:spPr/>
    </dgm:pt>
    <dgm:pt modelId="{EE7537BA-90D0-472A-9D40-FDE8C7C13C62}" type="pres">
      <dgm:prSet presAssocID="{92B73ED3-7261-4423-B300-E782E49E67E4}" presName="ThreeNodes_1" presStyleLbl="node1" presStyleIdx="0" presStyleCnt="3" custScaleX="117647" custScaleY="153333" custLinFactNeighborX="-220" custLinFactNeighborY="93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67415C-B5F2-43EE-997B-657F177B8C39}" type="pres">
      <dgm:prSet presAssocID="{92B73ED3-7261-4423-B300-E782E49E67E4}" presName="ThreeNodes_2" presStyleLbl="node1" presStyleIdx="1" presStyleCnt="3" custScaleX="117647" custScaleY="120316" custLinFactNeighborX="-5384" custLinFactNeighborY="111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AD4613-5F09-413B-BCB1-2A42C3E6D5A3}" type="pres">
      <dgm:prSet presAssocID="{92B73ED3-7261-4423-B300-E782E49E67E4}" presName="ThreeNodes_3" presStyleLbl="node1" presStyleIdx="2" presStyleCnt="3" custScaleY="113016" custLinFactNeighborX="-8118" custLinFactNeighborY="-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59653E-0335-4BA6-A4D6-02CF3A5D7FFE}" type="pres">
      <dgm:prSet presAssocID="{92B73ED3-7261-4423-B300-E782E49E67E4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FBFA73-FB2A-4306-A7E9-5E44D91208B4}" type="pres">
      <dgm:prSet presAssocID="{92B73ED3-7261-4423-B300-E782E49E67E4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006827-B8A1-40D0-A330-5D0144E855FD}" type="pres">
      <dgm:prSet presAssocID="{92B73ED3-7261-4423-B300-E782E49E67E4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A5DB92-2129-4412-A562-D956AE4E33E8}" type="pres">
      <dgm:prSet presAssocID="{92B73ED3-7261-4423-B300-E782E49E67E4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971D77-97D8-480A-B6D3-9E76B9195CAB}" type="pres">
      <dgm:prSet presAssocID="{92B73ED3-7261-4423-B300-E782E49E67E4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FCCAA3D-27EF-4DE0-AFCC-B2C83A84BB7D}" srcId="{92B73ED3-7261-4423-B300-E782E49E67E4}" destId="{CEEAEAE1-59F5-4AFB-8349-8E3EF17D6340}" srcOrd="1" destOrd="0" parTransId="{C829DD92-7E73-4C6E-92E8-776832834844}" sibTransId="{2B45767F-3C6E-41AB-8247-5A5A85BC6AA3}"/>
    <dgm:cxn modelId="{58E10493-DEBB-40DA-8D81-0ACF197B686E}" type="presOf" srcId="{2E372B9F-1F60-4B4F-81F7-33FAACDEBD6F}" destId="{EE7537BA-90D0-472A-9D40-FDE8C7C13C62}" srcOrd="0" destOrd="0" presId="urn:microsoft.com/office/officeart/2005/8/layout/vProcess5"/>
    <dgm:cxn modelId="{33711BF8-07E9-44E6-970A-1D4214054067}" type="presOf" srcId="{E893DD9C-7540-432F-93AD-4F7548A0A4F2}" destId="{90AD4613-5F09-413B-BCB1-2A42C3E6D5A3}" srcOrd="0" destOrd="0" presId="urn:microsoft.com/office/officeart/2005/8/layout/vProcess5"/>
    <dgm:cxn modelId="{6EE57B64-2B53-424F-90B8-0337F887D66B}" srcId="{92B73ED3-7261-4423-B300-E782E49E67E4}" destId="{2E372B9F-1F60-4B4F-81F7-33FAACDEBD6F}" srcOrd="0" destOrd="0" parTransId="{8506BC0F-3DD4-4DC6-B882-AFC42323B1AE}" sibTransId="{6F3F2F70-9E9D-4D32-A876-8E651D66E299}"/>
    <dgm:cxn modelId="{7A8C638A-C0A5-4E44-B6EF-EF53ECF42B57}" type="presOf" srcId="{92B73ED3-7261-4423-B300-E782E49E67E4}" destId="{A0152C11-CFFD-49DE-9C2C-919CDA5EC587}" srcOrd="0" destOrd="0" presId="urn:microsoft.com/office/officeart/2005/8/layout/vProcess5"/>
    <dgm:cxn modelId="{34690BCD-2A63-4DDE-9758-8962831F8BAC}" type="presOf" srcId="{2E372B9F-1F60-4B4F-81F7-33FAACDEBD6F}" destId="{6E006827-B8A1-40D0-A330-5D0144E855FD}" srcOrd="1" destOrd="0" presId="urn:microsoft.com/office/officeart/2005/8/layout/vProcess5"/>
    <dgm:cxn modelId="{9EC6784B-3A17-46A6-880D-3900ED05B969}" type="presOf" srcId="{E893DD9C-7540-432F-93AD-4F7548A0A4F2}" destId="{5E971D77-97D8-480A-B6D3-9E76B9195CAB}" srcOrd="1" destOrd="0" presId="urn:microsoft.com/office/officeart/2005/8/layout/vProcess5"/>
    <dgm:cxn modelId="{5D10CE04-F91A-4D50-B5A5-FA7383DBAC52}" type="presOf" srcId="{CEEAEAE1-59F5-4AFB-8349-8E3EF17D6340}" destId="{D867415C-B5F2-43EE-997B-657F177B8C39}" srcOrd="0" destOrd="0" presId="urn:microsoft.com/office/officeart/2005/8/layout/vProcess5"/>
    <dgm:cxn modelId="{DA3CBB6E-BDEA-491A-9269-21B4900AE5E0}" type="presOf" srcId="{6F3F2F70-9E9D-4D32-A876-8E651D66E299}" destId="{4C59653E-0335-4BA6-A4D6-02CF3A5D7FFE}" srcOrd="0" destOrd="0" presId="urn:microsoft.com/office/officeart/2005/8/layout/vProcess5"/>
    <dgm:cxn modelId="{642D7868-9E3C-4CA4-9BC3-7595A7C0F048}" type="presOf" srcId="{2B45767F-3C6E-41AB-8247-5A5A85BC6AA3}" destId="{CAFBFA73-FB2A-4306-A7E9-5E44D91208B4}" srcOrd="0" destOrd="0" presId="urn:microsoft.com/office/officeart/2005/8/layout/vProcess5"/>
    <dgm:cxn modelId="{BE423C7D-CB72-4307-B010-483749A04715}" srcId="{92B73ED3-7261-4423-B300-E782E49E67E4}" destId="{E893DD9C-7540-432F-93AD-4F7548A0A4F2}" srcOrd="2" destOrd="0" parTransId="{5D6C0E86-2C56-45BA-88D4-093B61293F56}" sibTransId="{8521625C-BBD7-4CFC-9694-48F4FA739F03}"/>
    <dgm:cxn modelId="{B8657FE5-B8B4-437E-BAC2-839EA2FDA29C}" type="presOf" srcId="{CEEAEAE1-59F5-4AFB-8349-8E3EF17D6340}" destId="{A6A5DB92-2129-4412-A562-D956AE4E33E8}" srcOrd="1" destOrd="0" presId="urn:microsoft.com/office/officeart/2005/8/layout/vProcess5"/>
    <dgm:cxn modelId="{5FE39F69-495B-465C-9353-AAE53D88A99B}" type="presParOf" srcId="{A0152C11-CFFD-49DE-9C2C-919CDA5EC587}" destId="{839754A4-1ADC-4DA8-BB7D-FF5BC206F595}" srcOrd="0" destOrd="0" presId="urn:microsoft.com/office/officeart/2005/8/layout/vProcess5"/>
    <dgm:cxn modelId="{D711ECF7-31F9-4D35-B48E-D977814C9386}" type="presParOf" srcId="{A0152C11-CFFD-49DE-9C2C-919CDA5EC587}" destId="{EE7537BA-90D0-472A-9D40-FDE8C7C13C62}" srcOrd="1" destOrd="0" presId="urn:microsoft.com/office/officeart/2005/8/layout/vProcess5"/>
    <dgm:cxn modelId="{24309031-E196-458E-A079-25C2A48A0EDA}" type="presParOf" srcId="{A0152C11-CFFD-49DE-9C2C-919CDA5EC587}" destId="{D867415C-B5F2-43EE-997B-657F177B8C39}" srcOrd="2" destOrd="0" presId="urn:microsoft.com/office/officeart/2005/8/layout/vProcess5"/>
    <dgm:cxn modelId="{C9334738-DD37-4C42-943C-2D34E4A28D45}" type="presParOf" srcId="{A0152C11-CFFD-49DE-9C2C-919CDA5EC587}" destId="{90AD4613-5F09-413B-BCB1-2A42C3E6D5A3}" srcOrd="3" destOrd="0" presId="urn:microsoft.com/office/officeart/2005/8/layout/vProcess5"/>
    <dgm:cxn modelId="{A7D04968-AF9B-4906-9729-549A57B9667A}" type="presParOf" srcId="{A0152C11-CFFD-49DE-9C2C-919CDA5EC587}" destId="{4C59653E-0335-4BA6-A4D6-02CF3A5D7FFE}" srcOrd="4" destOrd="0" presId="urn:microsoft.com/office/officeart/2005/8/layout/vProcess5"/>
    <dgm:cxn modelId="{E4AC3559-3B35-4F7D-8AB8-81EB1344D722}" type="presParOf" srcId="{A0152C11-CFFD-49DE-9C2C-919CDA5EC587}" destId="{CAFBFA73-FB2A-4306-A7E9-5E44D91208B4}" srcOrd="5" destOrd="0" presId="urn:microsoft.com/office/officeart/2005/8/layout/vProcess5"/>
    <dgm:cxn modelId="{495E6185-DB7F-429A-A982-1385EAF1259B}" type="presParOf" srcId="{A0152C11-CFFD-49DE-9C2C-919CDA5EC587}" destId="{6E006827-B8A1-40D0-A330-5D0144E855FD}" srcOrd="6" destOrd="0" presId="urn:microsoft.com/office/officeart/2005/8/layout/vProcess5"/>
    <dgm:cxn modelId="{84A18DF4-581A-44D2-9CAC-22A95C3145C8}" type="presParOf" srcId="{A0152C11-CFFD-49DE-9C2C-919CDA5EC587}" destId="{A6A5DB92-2129-4412-A562-D956AE4E33E8}" srcOrd="7" destOrd="0" presId="urn:microsoft.com/office/officeart/2005/8/layout/vProcess5"/>
    <dgm:cxn modelId="{F7EF1491-961A-43C0-BB06-5FF0760C5DD2}" type="presParOf" srcId="{A0152C11-CFFD-49DE-9C2C-919CDA5EC587}" destId="{5E971D77-97D8-480A-B6D3-9E76B9195CAB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48535E-6C75-4481-BBA1-41DDBAAAAE3C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01BB3EA-7DDA-4890-881A-CFF686D2D9DD}">
      <dgm:prSet phldrT="[Текст]" custT="1"/>
      <dgm:spPr/>
      <dgm:t>
        <a:bodyPr/>
        <a:lstStyle/>
        <a:p>
          <a:r>
            <a:rPr lang="uk-UA" sz="2400" dirty="0" smtClean="0"/>
            <a:t>м</a:t>
          </a:r>
          <a:r>
            <a:rPr lang="en-US" sz="2400" dirty="0" smtClean="0"/>
            <a:t>’</a:t>
          </a:r>
          <a:r>
            <a:rPr lang="uk-UA" sz="2400" dirty="0" err="1" smtClean="0"/>
            <a:t>язева</a:t>
          </a:r>
          <a:r>
            <a:rPr lang="uk-UA" sz="2400" dirty="0" smtClean="0"/>
            <a:t> та моторна недостатність</a:t>
          </a:r>
        </a:p>
        <a:p>
          <a:r>
            <a:rPr lang="uk-UA" sz="2400" dirty="0" smtClean="0"/>
            <a:t>органів </a:t>
          </a:r>
          <a:r>
            <a:rPr lang="uk-UA" sz="2400" dirty="0" err="1" smtClean="0"/>
            <a:t>артикуляційно-</a:t>
          </a:r>
          <a:r>
            <a:rPr lang="uk-UA" sz="2400" dirty="0" smtClean="0"/>
            <a:t> </a:t>
          </a:r>
          <a:r>
            <a:rPr lang="uk-UA" sz="2400" dirty="0" err="1" smtClean="0"/>
            <a:t>го</a:t>
          </a:r>
          <a:r>
            <a:rPr lang="uk-UA" sz="2400" dirty="0" smtClean="0"/>
            <a:t> апарату</a:t>
          </a:r>
          <a:endParaRPr lang="ru-RU" sz="2400" dirty="0"/>
        </a:p>
      </dgm:t>
    </dgm:pt>
    <dgm:pt modelId="{CCD8F28E-C1BE-494F-89D1-91E6CE6A5799}" type="parTrans" cxnId="{FA0DFDC8-7B7C-464C-8390-542461E83834}">
      <dgm:prSet/>
      <dgm:spPr/>
      <dgm:t>
        <a:bodyPr/>
        <a:lstStyle/>
        <a:p>
          <a:endParaRPr lang="ru-RU"/>
        </a:p>
      </dgm:t>
    </dgm:pt>
    <dgm:pt modelId="{2C77AD8C-7825-47E4-BB88-06A9A75DF19A}" type="sibTrans" cxnId="{FA0DFDC8-7B7C-464C-8390-542461E83834}">
      <dgm:prSet/>
      <dgm:spPr/>
      <dgm:t>
        <a:bodyPr/>
        <a:lstStyle/>
        <a:p>
          <a:endParaRPr lang="ru-RU"/>
        </a:p>
      </dgm:t>
    </dgm:pt>
    <dgm:pt modelId="{C7EBCB5D-7395-4E77-ABF5-605BDE1B7E49}">
      <dgm:prSet phldrT="[Текст]" custT="1"/>
      <dgm:spPr/>
      <dgm:t>
        <a:bodyPr/>
        <a:lstStyle/>
        <a:p>
          <a:r>
            <a:rPr lang="uk-UA" sz="2400" dirty="0" smtClean="0"/>
            <a:t>порушення </a:t>
          </a:r>
          <a:r>
            <a:rPr lang="uk-UA" sz="2400" dirty="0" err="1" smtClean="0"/>
            <a:t>звуковимови</a:t>
          </a:r>
          <a:endParaRPr lang="ru-RU" sz="2400" dirty="0"/>
        </a:p>
      </dgm:t>
    </dgm:pt>
    <dgm:pt modelId="{B4679F35-5671-452F-850A-C0E5E257EA26}" type="parTrans" cxnId="{FAD6B95F-27F5-45D5-8F6A-3C8D88DD6FA0}">
      <dgm:prSet/>
      <dgm:spPr/>
      <dgm:t>
        <a:bodyPr/>
        <a:lstStyle/>
        <a:p>
          <a:endParaRPr lang="ru-RU"/>
        </a:p>
      </dgm:t>
    </dgm:pt>
    <dgm:pt modelId="{861F49E4-97AD-4311-8EED-444358D4DB3E}" type="sibTrans" cxnId="{FAD6B95F-27F5-45D5-8F6A-3C8D88DD6FA0}">
      <dgm:prSet/>
      <dgm:spPr/>
      <dgm:t>
        <a:bodyPr/>
        <a:lstStyle/>
        <a:p>
          <a:endParaRPr lang="ru-RU"/>
        </a:p>
      </dgm:t>
    </dgm:pt>
    <dgm:pt modelId="{97881B52-E544-4665-A528-B65D0DCC5883}">
      <dgm:prSet phldrT="[Текст]" custT="1"/>
      <dgm:spPr/>
      <dgm:t>
        <a:bodyPr/>
        <a:lstStyle/>
        <a:p>
          <a:r>
            <a:rPr lang="uk-UA" sz="2400" dirty="0" smtClean="0"/>
            <a:t>загальна моторна незграбність, порушення розвитку дрібної моторики</a:t>
          </a:r>
          <a:endParaRPr lang="ru-RU" sz="2400" dirty="0"/>
        </a:p>
      </dgm:t>
    </dgm:pt>
    <dgm:pt modelId="{640DFECA-EA6B-48F8-89EB-EEE125C0E4D0}" type="parTrans" cxnId="{615ABCD7-8349-47A7-BA9F-E2F54A59270B}">
      <dgm:prSet/>
      <dgm:spPr/>
      <dgm:t>
        <a:bodyPr/>
        <a:lstStyle/>
        <a:p>
          <a:endParaRPr lang="ru-RU"/>
        </a:p>
      </dgm:t>
    </dgm:pt>
    <dgm:pt modelId="{07DBB173-8367-4668-AAA6-B3A4A4B05873}" type="sibTrans" cxnId="{615ABCD7-8349-47A7-BA9F-E2F54A59270B}">
      <dgm:prSet/>
      <dgm:spPr/>
      <dgm:t>
        <a:bodyPr/>
        <a:lstStyle/>
        <a:p>
          <a:endParaRPr lang="ru-RU"/>
        </a:p>
      </dgm:t>
    </dgm:pt>
    <dgm:pt modelId="{A3DAD90B-3136-4E6A-8A79-DAC68E4897DA}">
      <dgm:prSet phldrT="[Текст]" custT="1"/>
      <dgm:spPr/>
      <dgm:t>
        <a:bodyPr/>
        <a:lstStyle/>
        <a:p>
          <a:r>
            <a:rPr lang="uk-UA" sz="2400" dirty="0" smtClean="0"/>
            <a:t>недосконалість мовленнєвого дихання,</a:t>
          </a:r>
          <a:r>
            <a:rPr lang="uk-UA" sz="2400" dirty="0" err="1" smtClean="0"/>
            <a:t>просодики</a:t>
          </a:r>
          <a:r>
            <a:rPr lang="uk-UA" sz="2400" dirty="0" smtClean="0"/>
            <a:t> мовлення</a:t>
          </a:r>
          <a:endParaRPr lang="ru-RU" sz="2400" dirty="0"/>
        </a:p>
      </dgm:t>
    </dgm:pt>
    <dgm:pt modelId="{264FB2EF-3C82-43D9-9B05-4384F1E8A2D2}" type="parTrans" cxnId="{C7270F6A-439E-4864-8DF8-D6FC3A7D6EB4}">
      <dgm:prSet/>
      <dgm:spPr/>
      <dgm:t>
        <a:bodyPr/>
        <a:lstStyle/>
        <a:p>
          <a:endParaRPr lang="ru-RU"/>
        </a:p>
      </dgm:t>
    </dgm:pt>
    <dgm:pt modelId="{56FECE4F-0F11-4788-B72F-527FAACE9999}" type="sibTrans" cxnId="{C7270F6A-439E-4864-8DF8-D6FC3A7D6EB4}">
      <dgm:prSet/>
      <dgm:spPr/>
      <dgm:t>
        <a:bodyPr/>
        <a:lstStyle/>
        <a:p>
          <a:endParaRPr lang="ru-RU"/>
        </a:p>
      </dgm:t>
    </dgm:pt>
    <dgm:pt modelId="{C6665B3F-CA9A-492B-9C94-D3AAB11AC35C}">
      <dgm:prSet phldrT="[Текст]" custT="1"/>
      <dgm:spPr/>
      <dgm:t>
        <a:bodyPr/>
        <a:lstStyle/>
        <a:p>
          <a:r>
            <a:rPr lang="uk-UA" sz="2400" dirty="0" smtClean="0"/>
            <a:t>різний рівень загального мовленнєвого розвитку та розвитку психічних процесів</a:t>
          </a:r>
          <a:endParaRPr lang="ru-RU" sz="2400" dirty="0"/>
        </a:p>
      </dgm:t>
    </dgm:pt>
    <dgm:pt modelId="{9D805FB5-7A92-4630-8497-243DC56547E5}" type="parTrans" cxnId="{61334D64-3CCD-4FB1-97C4-102B714F4D53}">
      <dgm:prSet/>
      <dgm:spPr/>
      <dgm:t>
        <a:bodyPr/>
        <a:lstStyle/>
        <a:p>
          <a:endParaRPr lang="ru-RU"/>
        </a:p>
      </dgm:t>
    </dgm:pt>
    <dgm:pt modelId="{C6D1CC03-B665-4102-8ED9-4A6B0D011361}" type="sibTrans" cxnId="{61334D64-3CCD-4FB1-97C4-102B714F4D53}">
      <dgm:prSet/>
      <dgm:spPr/>
      <dgm:t>
        <a:bodyPr/>
        <a:lstStyle/>
        <a:p>
          <a:endParaRPr lang="ru-RU"/>
        </a:p>
      </dgm:t>
    </dgm:pt>
    <dgm:pt modelId="{DBD0E2EB-54C5-4536-B414-B7B0EC18C5B2}" type="pres">
      <dgm:prSet presAssocID="{3448535E-6C75-4481-BBA1-41DDBAAAAE3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FE0D917-5989-40AD-A0FB-D98E908C1B03}" type="pres">
      <dgm:prSet presAssocID="{F01BB3EA-7DDA-4890-881A-CFF686D2D9DD}" presName="node" presStyleLbl="node1" presStyleIdx="0" presStyleCnt="5" custScaleX="116213" custScaleY="1751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428B4D-2A4A-468D-A8A6-D7CD99C093C0}" type="pres">
      <dgm:prSet presAssocID="{2C77AD8C-7825-47E4-BB88-06A9A75DF19A}" presName="sibTrans" presStyleCnt="0"/>
      <dgm:spPr/>
    </dgm:pt>
    <dgm:pt modelId="{5508F82F-3631-4CA3-8B52-A9F5D32F7EC0}" type="pres">
      <dgm:prSet presAssocID="{C7EBCB5D-7395-4E77-ABF5-605BDE1B7E49}" presName="node" presStyleLbl="node1" presStyleIdx="1" presStyleCnt="5" custScaleY="1751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CF155A-F298-4CDC-98DC-A26DF806036B}" type="pres">
      <dgm:prSet presAssocID="{861F49E4-97AD-4311-8EED-444358D4DB3E}" presName="sibTrans" presStyleCnt="0"/>
      <dgm:spPr/>
    </dgm:pt>
    <dgm:pt modelId="{8A1FB31C-BD13-478F-880E-45F96D481C36}" type="pres">
      <dgm:prSet presAssocID="{97881B52-E544-4665-A528-B65D0DCC5883}" presName="node" presStyleLbl="node1" presStyleIdx="2" presStyleCnt="5" custScaleY="1738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C818DE-09A5-4604-9300-DEFC14FD5008}" type="pres">
      <dgm:prSet presAssocID="{07DBB173-8367-4668-AAA6-B3A4A4B05873}" presName="sibTrans" presStyleCnt="0"/>
      <dgm:spPr/>
    </dgm:pt>
    <dgm:pt modelId="{E37BDFC4-C0D3-4D06-BCC7-2DB8BA7336FB}" type="pres">
      <dgm:prSet presAssocID="{A3DAD90B-3136-4E6A-8A79-DAC68E4897DA}" presName="node" presStyleLbl="node1" presStyleIdx="3" presStyleCnt="5" custScaleX="152164" custScaleY="140515" custLinFactNeighborX="7239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0FFDFD-4BF4-40FE-A4BB-37F76506E26C}" type="pres">
      <dgm:prSet presAssocID="{56FECE4F-0F11-4788-B72F-527FAACE9999}" presName="sibTrans" presStyleCnt="0"/>
      <dgm:spPr/>
    </dgm:pt>
    <dgm:pt modelId="{F0720570-F527-4CF9-9F54-DDFA3E0D18FA}" type="pres">
      <dgm:prSet presAssocID="{C6665B3F-CA9A-492B-9C94-D3AAB11AC35C}" presName="node" presStyleLbl="node1" presStyleIdx="4" presStyleCnt="5" custScaleX="144842" custScaleY="1405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AD6B95F-27F5-45D5-8F6A-3C8D88DD6FA0}" srcId="{3448535E-6C75-4481-BBA1-41DDBAAAAE3C}" destId="{C7EBCB5D-7395-4E77-ABF5-605BDE1B7E49}" srcOrd="1" destOrd="0" parTransId="{B4679F35-5671-452F-850A-C0E5E257EA26}" sibTransId="{861F49E4-97AD-4311-8EED-444358D4DB3E}"/>
    <dgm:cxn modelId="{D6686320-21CA-4E51-BE2A-83DFFAA662B0}" type="presOf" srcId="{C7EBCB5D-7395-4E77-ABF5-605BDE1B7E49}" destId="{5508F82F-3631-4CA3-8B52-A9F5D32F7EC0}" srcOrd="0" destOrd="0" presId="urn:microsoft.com/office/officeart/2005/8/layout/default#1"/>
    <dgm:cxn modelId="{0ADAC624-735E-4C11-A618-84968580864A}" type="presOf" srcId="{97881B52-E544-4665-A528-B65D0DCC5883}" destId="{8A1FB31C-BD13-478F-880E-45F96D481C36}" srcOrd="0" destOrd="0" presId="urn:microsoft.com/office/officeart/2005/8/layout/default#1"/>
    <dgm:cxn modelId="{CECA556E-235F-47D9-B07A-F040C2E9A232}" type="presOf" srcId="{F01BB3EA-7DDA-4890-881A-CFF686D2D9DD}" destId="{FFE0D917-5989-40AD-A0FB-D98E908C1B03}" srcOrd="0" destOrd="0" presId="urn:microsoft.com/office/officeart/2005/8/layout/default#1"/>
    <dgm:cxn modelId="{C7270F6A-439E-4864-8DF8-D6FC3A7D6EB4}" srcId="{3448535E-6C75-4481-BBA1-41DDBAAAAE3C}" destId="{A3DAD90B-3136-4E6A-8A79-DAC68E4897DA}" srcOrd="3" destOrd="0" parTransId="{264FB2EF-3C82-43D9-9B05-4384F1E8A2D2}" sibTransId="{56FECE4F-0F11-4788-B72F-527FAACE9999}"/>
    <dgm:cxn modelId="{61334D64-3CCD-4FB1-97C4-102B714F4D53}" srcId="{3448535E-6C75-4481-BBA1-41DDBAAAAE3C}" destId="{C6665B3F-CA9A-492B-9C94-D3AAB11AC35C}" srcOrd="4" destOrd="0" parTransId="{9D805FB5-7A92-4630-8497-243DC56547E5}" sibTransId="{C6D1CC03-B665-4102-8ED9-4A6B0D011361}"/>
    <dgm:cxn modelId="{615ABCD7-8349-47A7-BA9F-E2F54A59270B}" srcId="{3448535E-6C75-4481-BBA1-41DDBAAAAE3C}" destId="{97881B52-E544-4665-A528-B65D0DCC5883}" srcOrd="2" destOrd="0" parTransId="{640DFECA-EA6B-48F8-89EB-EEE125C0E4D0}" sibTransId="{07DBB173-8367-4668-AAA6-B3A4A4B05873}"/>
    <dgm:cxn modelId="{FA0DFDC8-7B7C-464C-8390-542461E83834}" srcId="{3448535E-6C75-4481-BBA1-41DDBAAAAE3C}" destId="{F01BB3EA-7DDA-4890-881A-CFF686D2D9DD}" srcOrd="0" destOrd="0" parTransId="{CCD8F28E-C1BE-494F-89D1-91E6CE6A5799}" sibTransId="{2C77AD8C-7825-47E4-BB88-06A9A75DF19A}"/>
    <dgm:cxn modelId="{B0391EC5-CFAD-4C6E-8130-2BF8E703998B}" type="presOf" srcId="{3448535E-6C75-4481-BBA1-41DDBAAAAE3C}" destId="{DBD0E2EB-54C5-4536-B414-B7B0EC18C5B2}" srcOrd="0" destOrd="0" presId="urn:microsoft.com/office/officeart/2005/8/layout/default#1"/>
    <dgm:cxn modelId="{3F72F1DE-9C7E-4E73-80DF-380C00FAB92C}" type="presOf" srcId="{A3DAD90B-3136-4E6A-8A79-DAC68E4897DA}" destId="{E37BDFC4-C0D3-4D06-BCC7-2DB8BA7336FB}" srcOrd="0" destOrd="0" presId="urn:microsoft.com/office/officeart/2005/8/layout/default#1"/>
    <dgm:cxn modelId="{5CD1B1A5-6E5C-4BAB-A97A-5D33337BC768}" type="presOf" srcId="{C6665B3F-CA9A-492B-9C94-D3AAB11AC35C}" destId="{F0720570-F527-4CF9-9F54-DDFA3E0D18FA}" srcOrd="0" destOrd="0" presId="urn:microsoft.com/office/officeart/2005/8/layout/default#1"/>
    <dgm:cxn modelId="{2F0349D1-8BC8-4B3F-ADF5-BFF58B4AE731}" type="presParOf" srcId="{DBD0E2EB-54C5-4536-B414-B7B0EC18C5B2}" destId="{FFE0D917-5989-40AD-A0FB-D98E908C1B03}" srcOrd="0" destOrd="0" presId="urn:microsoft.com/office/officeart/2005/8/layout/default#1"/>
    <dgm:cxn modelId="{F6F19B7E-D683-4C91-9394-00FEEC29380E}" type="presParOf" srcId="{DBD0E2EB-54C5-4536-B414-B7B0EC18C5B2}" destId="{73428B4D-2A4A-468D-A8A6-D7CD99C093C0}" srcOrd="1" destOrd="0" presId="urn:microsoft.com/office/officeart/2005/8/layout/default#1"/>
    <dgm:cxn modelId="{BB1AF8E9-7CEE-4AF6-AB6B-157FB8DDCB0C}" type="presParOf" srcId="{DBD0E2EB-54C5-4536-B414-B7B0EC18C5B2}" destId="{5508F82F-3631-4CA3-8B52-A9F5D32F7EC0}" srcOrd="2" destOrd="0" presId="urn:microsoft.com/office/officeart/2005/8/layout/default#1"/>
    <dgm:cxn modelId="{7501206D-6EC1-4E3A-89AE-CA6B7D049FBF}" type="presParOf" srcId="{DBD0E2EB-54C5-4536-B414-B7B0EC18C5B2}" destId="{9DCF155A-F298-4CDC-98DC-A26DF806036B}" srcOrd="3" destOrd="0" presId="urn:microsoft.com/office/officeart/2005/8/layout/default#1"/>
    <dgm:cxn modelId="{EBBBFBA7-2927-4E71-85D3-98BCA82FDA51}" type="presParOf" srcId="{DBD0E2EB-54C5-4536-B414-B7B0EC18C5B2}" destId="{8A1FB31C-BD13-478F-880E-45F96D481C36}" srcOrd="4" destOrd="0" presId="urn:microsoft.com/office/officeart/2005/8/layout/default#1"/>
    <dgm:cxn modelId="{31C284C9-6AE6-43CD-A43C-A111D3538042}" type="presParOf" srcId="{DBD0E2EB-54C5-4536-B414-B7B0EC18C5B2}" destId="{03C818DE-09A5-4604-9300-DEFC14FD5008}" srcOrd="5" destOrd="0" presId="urn:microsoft.com/office/officeart/2005/8/layout/default#1"/>
    <dgm:cxn modelId="{9F9AF22B-12E8-4884-B47F-ECAED0AFBF72}" type="presParOf" srcId="{DBD0E2EB-54C5-4536-B414-B7B0EC18C5B2}" destId="{E37BDFC4-C0D3-4D06-BCC7-2DB8BA7336FB}" srcOrd="6" destOrd="0" presId="urn:microsoft.com/office/officeart/2005/8/layout/default#1"/>
    <dgm:cxn modelId="{70291CE1-F7CB-4617-AD45-BB3B022E0FC6}" type="presParOf" srcId="{DBD0E2EB-54C5-4536-B414-B7B0EC18C5B2}" destId="{B00FFDFD-4BF4-40FE-A4BB-37F76506E26C}" srcOrd="7" destOrd="0" presId="urn:microsoft.com/office/officeart/2005/8/layout/default#1"/>
    <dgm:cxn modelId="{78FA1B58-97AD-474B-9638-13C45ECEAC85}" type="presParOf" srcId="{DBD0E2EB-54C5-4536-B414-B7B0EC18C5B2}" destId="{F0720570-F527-4CF9-9F54-DDFA3E0D18FA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02802D6-0132-470A-BF9D-0414122DE90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F225DBB-21F3-4F2B-AC1E-7A0A96B6D76B}">
      <dgm:prSet phldrT="[Текст]" custT="1"/>
      <dgm:spPr/>
      <dgm:t>
        <a:bodyPr/>
        <a:lstStyle/>
        <a:p>
          <a:r>
            <a:rPr lang="uk-UA" sz="2400" b="1" dirty="0" smtClean="0"/>
            <a:t>Чітко спланована комплексна система роботи з корекції всіх розладів,що мають місце при дизартрії з використанням адекватних форм і методів,обладнання; різноманітного мовленнєвого матеріалу </a:t>
          </a:r>
          <a:endParaRPr lang="ru-RU" sz="2400" b="1" dirty="0"/>
        </a:p>
      </dgm:t>
    </dgm:pt>
    <dgm:pt modelId="{92B1C964-4D5E-4BE3-8302-7E20DAD252D5}" type="parTrans" cxnId="{19AADB6C-7CDC-4CBA-9752-8623FCBE008B}">
      <dgm:prSet/>
      <dgm:spPr/>
      <dgm:t>
        <a:bodyPr/>
        <a:lstStyle/>
        <a:p>
          <a:endParaRPr lang="ru-RU"/>
        </a:p>
      </dgm:t>
    </dgm:pt>
    <dgm:pt modelId="{9060BEFC-5B1F-487B-AA3D-2EC507FAEDEA}" type="sibTrans" cxnId="{19AADB6C-7CDC-4CBA-9752-8623FCBE008B}">
      <dgm:prSet/>
      <dgm:spPr/>
      <dgm:t>
        <a:bodyPr/>
        <a:lstStyle/>
        <a:p>
          <a:endParaRPr lang="ru-RU"/>
        </a:p>
      </dgm:t>
    </dgm:pt>
    <dgm:pt modelId="{7A0F90D5-EC01-4773-B690-F822EB870A9A}">
      <dgm:prSet phldrT="[Текст]" custT="1"/>
      <dgm:spPr/>
      <dgm:t>
        <a:bodyPr/>
        <a:lstStyle/>
        <a:p>
          <a:r>
            <a:rPr lang="uk-UA" sz="2400" b="1" dirty="0" smtClean="0"/>
            <a:t>Участь батьків у </a:t>
          </a:r>
          <a:r>
            <a:rPr lang="uk-UA" sz="2400" b="1" dirty="0" err="1" smtClean="0"/>
            <a:t>корекційному</a:t>
          </a:r>
          <a:r>
            <a:rPr lang="uk-UA" sz="2400" b="1" dirty="0" smtClean="0"/>
            <a:t> процесі</a:t>
          </a:r>
          <a:endParaRPr lang="ru-RU" sz="2400" b="1" dirty="0"/>
        </a:p>
      </dgm:t>
    </dgm:pt>
    <dgm:pt modelId="{EB574412-4C76-4E69-A3A3-CE1A0831BA20}" type="parTrans" cxnId="{984C9CB6-BB3D-4899-94C4-3A388E8C078B}">
      <dgm:prSet/>
      <dgm:spPr/>
      <dgm:t>
        <a:bodyPr/>
        <a:lstStyle/>
        <a:p>
          <a:endParaRPr lang="ru-RU"/>
        </a:p>
      </dgm:t>
    </dgm:pt>
    <dgm:pt modelId="{8D0131AF-28AA-4662-8DA7-A9C64489B7F7}" type="sibTrans" cxnId="{984C9CB6-BB3D-4899-94C4-3A388E8C078B}">
      <dgm:prSet/>
      <dgm:spPr/>
      <dgm:t>
        <a:bodyPr/>
        <a:lstStyle/>
        <a:p>
          <a:endParaRPr lang="ru-RU"/>
        </a:p>
      </dgm:t>
    </dgm:pt>
    <dgm:pt modelId="{09B608A0-988C-4A7A-869F-82C3481F92BA}">
      <dgm:prSet phldrT="[Текст]" custT="1"/>
      <dgm:spPr/>
      <dgm:t>
        <a:bodyPr/>
        <a:lstStyle/>
        <a:p>
          <a:r>
            <a:rPr lang="uk-UA" sz="2400" b="1" dirty="0" smtClean="0"/>
            <a:t>Співпраця з вчителями.</a:t>
          </a:r>
          <a:endParaRPr lang="ru-RU" sz="2400" b="1" dirty="0"/>
        </a:p>
      </dgm:t>
    </dgm:pt>
    <dgm:pt modelId="{7A524D3E-30E3-49EB-8923-4C612C879A6B}" type="parTrans" cxnId="{3803CDFD-DCA7-456A-87C2-F374E2392411}">
      <dgm:prSet/>
      <dgm:spPr/>
      <dgm:t>
        <a:bodyPr/>
        <a:lstStyle/>
        <a:p>
          <a:endParaRPr lang="ru-RU"/>
        </a:p>
      </dgm:t>
    </dgm:pt>
    <dgm:pt modelId="{5FE99EC9-1EFC-4188-9820-9E7654D1A1C3}" type="sibTrans" cxnId="{3803CDFD-DCA7-456A-87C2-F374E2392411}">
      <dgm:prSet/>
      <dgm:spPr/>
      <dgm:t>
        <a:bodyPr/>
        <a:lstStyle/>
        <a:p>
          <a:endParaRPr lang="ru-RU"/>
        </a:p>
      </dgm:t>
    </dgm:pt>
    <dgm:pt modelId="{55998B48-2607-4DBB-B48B-46A52EAD0921}" type="pres">
      <dgm:prSet presAssocID="{602802D6-0132-470A-BF9D-0414122DE90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8E5449F-ECA5-4DE2-A93B-0035F714CC84}" type="pres">
      <dgm:prSet presAssocID="{9F225DBB-21F3-4F2B-AC1E-7A0A96B6D76B}" presName="parentLin" presStyleCnt="0"/>
      <dgm:spPr/>
    </dgm:pt>
    <dgm:pt modelId="{D212932D-D511-4E06-A975-400FD3A17405}" type="pres">
      <dgm:prSet presAssocID="{9F225DBB-21F3-4F2B-AC1E-7A0A96B6D76B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0E08BDE8-3BF0-40A3-B06F-E78046652599}" type="pres">
      <dgm:prSet presAssocID="{9F225DBB-21F3-4F2B-AC1E-7A0A96B6D76B}" presName="parentText" presStyleLbl="node1" presStyleIdx="0" presStyleCnt="3" custScaleX="142857" custScaleY="36688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690694-0DF6-41F5-976A-35D9F88492D5}" type="pres">
      <dgm:prSet presAssocID="{9F225DBB-21F3-4F2B-AC1E-7A0A96B6D76B}" presName="negativeSpace" presStyleCnt="0"/>
      <dgm:spPr/>
    </dgm:pt>
    <dgm:pt modelId="{9F67835C-EF9A-435B-A591-C4A635ECC2BF}" type="pres">
      <dgm:prSet presAssocID="{9F225DBB-21F3-4F2B-AC1E-7A0A96B6D76B}" presName="childText" presStyleLbl="conFgAcc1" presStyleIdx="0" presStyleCnt="3">
        <dgm:presLayoutVars>
          <dgm:bulletEnabled val="1"/>
        </dgm:presLayoutVars>
      </dgm:prSet>
      <dgm:spPr/>
    </dgm:pt>
    <dgm:pt modelId="{D38387D0-B098-43EC-991B-6C8A479B3BF0}" type="pres">
      <dgm:prSet presAssocID="{9060BEFC-5B1F-487B-AA3D-2EC507FAEDEA}" presName="spaceBetweenRectangles" presStyleCnt="0"/>
      <dgm:spPr/>
    </dgm:pt>
    <dgm:pt modelId="{588EBC9F-CE3F-41DF-8A52-8EC5F8543250}" type="pres">
      <dgm:prSet presAssocID="{7A0F90D5-EC01-4773-B690-F822EB870A9A}" presName="parentLin" presStyleCnt="0"/>
      <dgm:spPr/>
    </dgm:pt>
    <dgm:pt modelId="{22986B0D-374D-4556-9C35-DDA9F36BFECF}" type="pres">
      <dgm:prSet presAssocID="{7A0F90D5-EC01-4773-B690-F822EB870A9A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FCD90044-7A19-4AA2-B375-D9D72557F99A}" type="pres">
      <dgm:prSet presAssocID="{7A0F90D5-EC01-4773-B690-F822EB870A9A}" presName="parentText" presStyleLbl="node1" presStyleIdx="1" presStyleCnt="3" custScaleX="142857" custLinFactNeighborX="-20735" custLinFactNeighborY="-2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0DC99B-B97C-4E96-98C0-CDB3D1C6BC15}" type="pres">
      <dgm:prSet presAssocID="{7A0F90D5-EC01-4773-B690-F822EB870A9A}" presName="negativeSpace" presStyleCnt="0"/>
      <dgm:spPr/>
    </dgm:pt>
    <dgm:pt modelId="{DFDB779E-E08B-4BD5-BF21-7C6B4DE2FDF3}" type="pres">
      <dgm:prSet presAssocID="{7A0F90D5-EC01-4773-B690-F822EB870A9A}" presName="childText" presStyleLbl="conFgAcc1" presStyleIdx="1" presStyleCnt="3">
        <dgm:presLayoutVars>
          <dgm:bulletEnabled val="1"/>
        </dgm:presLayoutVars>
      </dgm:prSet>
      <dgm:spPr/>
    </dgm:pt>
    <dgm:pt modelId="{4A8AB6EF-37BB-4A68-A92C-1B3794031950}" type="pres">
      <dgm:prSet presAssocID="{8D0131AF-28AA-4662-8DA7-A9C64489B7F7}" presName="spaceBetweenRectangles" presStyleCnt="0"/>
      <dgm:spPr/>
    </dgm:pt>
    <dgm:pt modelId="{7FC38162-5096-4D67-8D65-B03D3BB3977F}" type="pres">
      <dgm:prSet presAssocID="{09B608A0-988C-4A7A-869F-82C3481F92BA}" presName="parentLin" presStyleCnt="0"/>
      <dgm:spPr/>
    </dgm:pt>
    <dgm:pt modelId="{D4C36FDE-EB72-4097-95FF-A5284655548B}" type="pres">
      <dgm:prSet presAssocID="{09B608A0-988C-4A7A-869F-82C3481F92BA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2ECC5B40-B858-4F5F-A8EB-114CD549DA54}" type="pres">
      <dgm:prSet presAssocID="{09B608A0-988C-4A7A-869F-82C3481F92BA}" presName="parentText" presStyleLbl="node1" presStyleIdx="2" presStyleCnt="3" custScaleX="142857" custLinFactNeighborX="-919" custLinFactNeighborY="-1716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9053FB-C80E-4F32-986C-C5736A5A3F29}" type="pres">
      <dgm:prSet presAssocID="{09B608A0-988C-4A7A-869F-82C3481F92BA}" presName="negativeSpace" presStyleCnt="0"/>
      <dgm:spPr/>
    </dgm:pt>
    <dgm:pt modelId="{1BF0B921-D98D-4808-8C36-A8023329A01D}" type="pres">
      <dgm:prSet presAssocID="{09B608A0-988C-4A7A-869F-82C3481F92BA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29469C96-D242-4ACA-9A7A-5099C13AE041}" type="presOf" srcId="{9F225DBB-21F3-4F2B-AC1E-7A0A96B6D76B}" destId="{D212932D-D511-4E06-A975-400FD3A17405}" srcOrd="0" destOrd="0" presId="urn:microsoft.com/office/officeart/2005/8/layout/list1"/>
    <dgm:cxn modelId="{3803CDFD-DCA7-456A-87C2-F374E2392411}" srcId="{602802D6-0132-470A-BF9D-0414122DE901}" destId="{09B608A0-988C-4A7A-869F-82C3481F92BA}" srcOrd="2" destOrd="0" parTransId="{7A524D3E-30E3-49EB-8923-4C612C879A6B}" sibTransId="{5FE99EC9-1EFC-4188-9820-9E7654D1A1C3}"/>
    <dgm:cxn modelId="{C5933722-2EC4-4435-B302-96EF8F36E2B2}" type="presOf" srcId="{7A0F90D5-EC01-4773-B690-F822EB870A9A}" destId="{FCD90044-7A19-4AA2-B375-D9D72557F99A}" srcOrd="1" destOrd="0" presId="urn:microsoft.com/office/officeart/2005/8/layout/list1"/>
    <dgm:cxn modelId="{05AC8F26-C9E8-46CC-A28A-3DFAAA3535A3}" type="presOf" srcId="{09B608A0-988C-4A7A-869F-82C3481F92BA}" destId="{D4C36FDE-EB72-4097-95FF-A5284655548B}" srcOrd="0" destOrd="0" presId="urn:microsoft.com/office/officeart/2005/8/layout/list1"/>
    <dgm:cxn modelId="{19AADB6C-7CDC-4CBA-9752-8623FCBE008B}" srcId="{602802D6-0132-470A-BF9D-0414122DE901}" destId="{9F225DBB-21F3-4F2B-AC1E-7A0A96B6D76B}" srcOrd="0" destOrd="0" parTransId="{92B1C964-4D5E-4BE3-8302-7E20DAD252D5}" sibTransId="{9060BEFC-5B1F-487B-AA3D-2EC507FAEDEA}"/>
    <dgm:cxn modelId="{B7AC574B-F078-4ED1-AD99-1403A504E5BA}" type="presOf" srcId="{9F225DBB-21F3-4F2B-AC1E-7A0A96B6D76B}" destId="{0E08BDE8-3BF0-40A3-B06F-E78046652599}" srcOrd="1" destOrd="0" presId="urn:microsoft.com/office/officeart/2005/8/layout/list1"/>
    <dgm:cxn modelId="{EEA21172-376D-4D99-B50F-361A0B6C3DE3}" type="presOf" srcId="{09B608A0-988C-4A7A-869F-82C3481F92BA}" destId="{2ECC5B40-B858-4F5F-A8EB-114CD549DA54}" srcOrd="1" destOrd="0" presId="urn:microsoft.com/office/officeart/2005/8/layout/list1"/>
    <dgm:cxn modelId="{984C9CB6-BB3D-4899-94C4-3A388E8C078B}" srcId="{602802D6-0132-470A-BF9D-0414122DE901}" destId="{7A0F90D5-EC01-4773-B690-F822EB870A9A}" srcOrd="1" destOrd="0" parTransId="{EB574412-4C76-4E69-A3A3-CE1A0831BA20}" sibTransId="{8D0131AF-28AA-4662-8DA7-A9C64489B7F7}"/>
    <dgm:cxn modelId="{D7D04C30-51E3-4B2B-A8C3-A9B8CB69E5C7}" type="presOf" srcId="{7A0F90D5-EC01-4773-B690-F822EB870A9A}" destId="{22986B0D-374D-4556-9C35-DDA9F36BFECF}" srcOrd="0" destOrd="0" presId="urn:microsoft.com/office/officeart/2005/8/layout/list1"/>
    <dgm:cxn modelId="{788D4F23-6588-43A0-8362-F6B43269ADDE}" type="presOf" srcId="{602802D6-0132-470A-BF9D-0414122DE901}" destId="{55998B48-2607-4DBB-B48B-46A52EAD0921}" srcOrd="0" destOrd="0" presId="urn:microsoft.com/office/officeart/2005/8/layout/list1"/>
    <dgm:cxn modelId="{65B691C7-9945-4F7A-9BEB-E7E4BBBAB4C8}" type="presParOf" srcId="{55998B48-2607-4DBB-B48B-46A52EAD0921}" destId="{C8E5449F-ECA5-4DE2-A93B-0035F714CC84}" srcOrd="0" destOrd="0" presId="urn:microsoft.com/office/officeart/2005/8/layout/list1"/>
    <dgm:cxn modelId="{357CF459-F5D5-4727-8780-510F773D7926}" type="presParOf" srcId="{C8E5449F-ECA5-4DE2-A93B-0035F714CC84}" destId="{D212932D-D511-4E06-A975-400FD3A17405}" srcOrd="0" destOrd="0" presId="urn:microsoft.com/office/officeart/2005/8/layout/list1"/>
    <dgm:cxn modelId="{0A99D628-816E-4A5A-BC24-8266CA172331}" type="presParOf" srcId="{C8E5449F-ECA5-4DE2-A93B-0035F714CC84}" destId="{0E08BDE8-3BF0-40A3-B06F-E78046652599}" srcOrd="1" destOrd="0" presId="urn:microsoft.com/office/officeart/2005/8/layout/list1"/>
    <dgm:cxn modelId="{07B44356-8A2B-4EF9-B827-6942A935E72A}" type="presParOf" srcId="{55998B48-2607-4DBB-B48B-46A52EAD0921}" destId="{18690694-0DF6-41F5-976A-35D9F88492D5}" srcOrd="1" destOrd="0" presId="urn:microsoft.com/office/officeart/2005/8/layout/list1"/>
    <dgm:cxn modelId="{BE7791C9-EBE1-4F32-800D-DD9575B5C242}" type="presParOf" srcId="{55998B48-2607-4DBB-B48B-46A52EAD0921}" destId="{9F67835C-EF9A-435B-A591-C4A635ECC2BF}" srcOrd="2" destOrd="0" presId="urn:microsoft.com/office/officeart/2005/8/layout/list1"/>
    <dgm:cxn modelId="{83717264-557B-4ECF-A9C8-8D58F35036BE}" type="presParOf" srcId="{55998B48-2607-4DBB-B48B-46A52EAD0921}" destId="{D38387D0-B098-43EC-991B-6C8A479B3BF0}" srcOrd="3" destOrd="0" presId="urn:microsoft.com/office/officeart/2005/8/layout/list1"/>
    <dgm:cxn modelId="{54996ABC-E732-45BB-8EEF-8D2D0F16A2C0}" type="presParOf" srcId="{55998B48-2607-4DBB-B48B-46A52EAD0921}" destId="{588EBC9F-CE3F-41DF-8A52-8EC5F8543250}" srcOrd="4" destOrd="0" presId="urn:microsoft.com/office/officeart/2005/8/layout/list1"/>
    <dgm:cxn modelId="{98D5F1BB-F881-471D-8A4D-C238513670EF}" type="presParOf" srcId="{588EBC9F-CE3F-41DF-8A52-8EC5F8543250}" destId="{22986B0D-374D-4556-9C35-DDA9F36BFECF}" srcOrd="0" destOrd="0" presId="urn:microsoft.com/office/officeart/2005/8/layout/list1"/>
    <dgm:cxn modelId="{670678C5-AE81-48B9-98BE-5366078A1CDB}" type="presParOf" srcId="{588EBC9F-CE3F-41DF-8A52-8EC5F8543250}" destId="{FCD90044-7A19-4AA2-B375-D9D72557F99A}" srcOrd="1" destOrd="0" presId="urn:microsoft.com/office/officeart/2005/8/layout/list1"/>
    <dgm:cxn modelId="{7D54D5A9-EE5D-4E71-BA3D-C8C132DE5657}" type="presParOf" srcId="{55998B48-2607-4DBB-B48B-46A52EAD0921}" destId="{8F0DC99B-B97C-4E96-98C0-CDB3D1C6BC15}" srcOrd="5" destOrd="0" presId="urn:microsoft.com/office/officeart/2005/8/layout/list1"/>
    <dgm:cxn modelId="{3F0630E1-5B12-4DDA-9CDB-2BC54F28DBED}" type="presParOf" srcId="{55998B48-2607-4DBB-B48B-46A52EAD0921}" destId="{DFDB779E-E08B-4BD5-BF21-7C6B4DE2FDF3}" srcOrd="6" destOrd="0" presId="urn:microsoft.com/office/officeart/2005/8/layout/list1"/>
    <dgm:cxn modelId="{0CD2AC36-D0BD-413C-80B6-53F18E153C1B}" type="presParOf" srcId="{55998B48-2607-4DBB-B48B-46A52EAD0921}" destId="{4A8AB6EF-37BB-4A68-A92C-1B3794031950}" srcOrd="7" destOrd="0" presId="urn:microsoft.com/office/officeart/2005/8/layout/list1"/>
    <dgm:cxn modelId="{8DC5A480-A37C-44C7-AB27-7D9A4C50D5E8}" type="presParOf" srcId="{55998B48-2607-4DBB-B48B-46A52EAD0921}" destId="{7FC38162-5096-4D67-8D65-B03D3BB3977F}" srcOrd="8" destOrd="0" presId="urn:microsoft.com/office/officeart/2005/8/layout/list1"/>
    <dgm:cxn modelId="{CCAB902E-C67A-4B55-9AF1-72EDD99E1E73}" type="presParOf" srcId="{7FC38162-5096-4D67-8D65-B03D3BB3977F}" destId="{D4C36FDE-EB72-4097-95FF-A5284655548B}" srcOrd="0" destOrd="0" presId="urn:microsoft.com/office/officeart/2005/8/layout/list1"/>
    <dgm:cxn modelId="{DFAF95B3-024E-4291-BA1E-0C66E7C32408}" type="presParOf" srcId="{7FC38162-5096-4D67-8D65-B03D3BB3977F}" destId="{2ECC5B40-B858-4F5F-A8EB-114CD549DA54}" srcOrd="1" destOrd="0" presId="urn:microsoft.com/office/officeart/2005/8/layout/list1"/>
    <dgm:cxn modelId="{DB15C7B9-3628-4744-9262-AFC8E7E736B3}" type="presParOf" srcId="{55998B48-2607-4DBB-B48B-46A52EAD0921}" destId="{F59053FB-C80E-4F32-986C-C5736A5A3F29}" srcOrd="9" destOrd="0" presId="urn:microsoft.com/office/officeart/2005/8/layout/list1"/>
    <dgm:cxn modelId="{18C40EE3-87DD-4C81-9E0E-AD5A50C9B5F0}" type="presParOf" srcId="{55998B48-2607-4DBB-B48B-46A52EAD0921}" destId="{1BF0B921-D98D-4808-8C36-A8023329A01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7537BA-90D0-472A-9D40-FDE8C7C13C62}">
      <dsp:nvSpPr>
        <dsp:cNvPr id="0" name=""/>
        <dsp:cNvSpPr/>
      </dsp:nvSpPr>
      <dsp:spPr>
        <a:xfrm>
          <a:off x="-340222" y="-130017"/>
          <a:ext cx="9072621" cy="27603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err="1" smtClean="0"/>
            <a:t>Найчисленіша</a:t>
          </a:r>
          <a:r>
            <a:rPr lang="uk-UA" sz="2400" b="1" kern="1200" dirty="0" smtClean="0"/>
            <a:t> група дітей з відхиленнями у розвитку,які можуть заважати успішному навчанню та успішній реалізації особистості </a:t>
          </a:r>
          <a:r>
            <a:rPr lang="uk-UA" sz="2400" b="1" kern="1200" dirty="0" err="1" smtClean="0"/>
            <a:t>–діти</a:t>
          </a:r>
          <a:r>
            <a:rPr lang="uk-UA" sz="2400" b="1" kern="1200" dirty="0" smtClean="0"/>
            <a:t> з мовленнєвими порушеннями /45-60%/. </a:t>
          </a:r>
          <a:endParaRPr lang="ru-RU" sz="2400" b="1" kern="1200" dirty="0"/>
        </a:p>
      </dsp:txBody>
      <dsp:txXfrm>
        <a:off x="-259374" y="-49169"/>
        <a:ext cx="6749591" cy="2598651"/>
      </dsp:txXfrm>
    </dsp:sp>
    <dsp:sp modelId="{D867415C-B5F2-43EE-997B-657F177B8C39}">
      <dsp:nvSpPr>
        <dsp:cNvPr id="0" name=""/>
        <dsp:cNvSpPr/>
      </dsp:nvSpPr>
      <dsp:spPr>
        <a:xfrm>
          <a:off x="0" y="2298874"/>
          <a:ext cx="9072621" cy="21659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/>
            <a:t>Зростає кількість мовленнєвих порушень спричинених органічним ураженням нервової системи дитини дією</a:t>
          </a:r>
          <a:r>
            <a:rPr lang="uk-UA" sz="2400" kern="1200" dirty="0" smtClean="0"/>
            <a:t> </a:t>
          </a:r>
          <a:r>
            <a:rPr lang="uk-UA" sz="2400" b="1" kern="1200" dirty="0" smtClean="0"/>
            <a:t>на неї шкідливих чинників,</a:t>
          </a:r>
          <a:endParaRPr lang="ru-RU" sz="2400" b="1" kern="1200" dirty="0"/>
        </a:p>
      </dsp:txBody>
      <dsp:txXfrm>
        <a:off x="63439" y="2362313"/>
        <a:ext cx="6768571" cy="2039087"/>
      </dsp:txXfrm>
    </dsp:sp>
    <dsp:sp modelId="{90AD4613-5F09-413B-BCB1-2A42C3E6D5A3}">
      <dsp:nvSpPr>
        <dsp:cNvPr id="0" name=""/>
        <dsp:cNvSpPr/>
      </dsp:nvSpPr>
      <dsp:spPr>
        <a:xfrm>
          <a:off x="1075077" y="4084823"/>
          <a:ext cx="7711732" cy="20345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/>
            <a:t>внаслідок якої порушується </a:t>
          </a:r>
          <a:r>
            <a:rPr lang="uk-UA" sz="2400" b="1" kern="1200" dirty="0" err="1" smtClean="0"/>
            <a:t>інервація</a:t>
          </a:r>
          <a:r>
            <a:rPr lang="uk-UA" sz="2400" b="1" kern="1200" dirty="0" smtClean="0"/>
            <a:t> мовленнєвого апарату.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/>
            <a:t>Виникають </a:t>
          </a:r>
          <a:r>
            <a:rPr lang="uk-UA" sz="2400" b="1" kern="1200" dirty="0" err="1" smtClean="0">
              <a:solidFill>
                <a:schemeClr val="tx1"/>
              </a:solidFill>
            </a:rPr>
            <a:t>дизартричні</a:t>
          </a:r>
          <a:r>
            <a:rPr lang="uk-UA" sz="2400" b="1" kern="1200" dirty="0" smtClean="0">
              <a:solidFill>
                <a:schemeClr val="tx1"/>
              </a:solidFill>
            </a:rPr>
            <a:t> порушення</a:t>
          </a:r>
          <a:r>
            <a:rPr lang="uk-UA" sz="2400" b="1" kern="1200" dirty="0" smtClean="0"/>
            <a:t> /дизартрія/</a:t>
          </a:r>
          <a:endParaRPr lang="ru-RU" sz="2400" b="1" kern="1200" dirty="0"/>
        </a:p>
      </dsp:txBody>
      <dsp:txXfrm>
        <a:off x="1134667" y="4144413"/>
        <a:ext cx="5741955" cy="1915368"/>
      </dsp:txXfrm>
    </dsp:sp>
    <dsp:sp modelId="{4C59653E-0335-4BA6-A4D6-02CF3A5D7FFE}">
      <dsp:nvSpPr>
        <dsp:cNvPr id="0" name=""/>
        <dsp:cNvSpPr/>
      </dsp:nvSpPr>
      <dsp:spPr>
        <a:xfrm>
          <a:off x="6881804" y="1546624"/>
          <a:ext cx="1170149" cy="117014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7145088" y="1546624"/>
        <a:ext cx="643581" cy="880537"/>
      </dsp:txXfrm>
    </dsp:sp>
    <dsp:sp modelId="{CAFBFA73-FB2A-4306-A7E9-5E44D91208B4}">
      <dsp:nvSpPr>
        <dsp:cNvPr id="0" name=""/>
        <dsp:cNvSpPr/>
      </dsp:nvSpPr>
      <dsp:spPr>
        <a:xfrm>
          <a:off x="7562251" y="3634891"/>
          <a:ext cx="1170149" cy="117014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7825535" y="3634891"/>
        <a:ext cx="643581" cy="8805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E0D917-5989-40AD-A0FB-D98E908C1B03}">
      <dsp:nvSpPr>
        <dsp:cNvPr id="0" name=""/>
        <dsp:cNvSpPr/>
      </dsp:nvSpPr>
      <dsp:spPr>
        <a:xfrm>
          <a:off x="920" y="29982"/>
          <a:ext cx="2814337" cy="25456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м</a:t>
          </a:r>
          <a:r>
            <a:rPr lang="en-US" sz="2400" kern="1200" dirty="0" smtClean="0"/>
            <a:t>’</a:t>
          </a:r>
          <a:r>
            <a:rPr lang="uk-UA" sz="2400" kern="1200" dirty="0" err="1" smtClean="0"/>
            <a:t>язева</a:t>
          </a:r>
          <a:r>
            <a:rPr lang="uk-UA" sz="2400" kern="1200" dirty="0" smtClean="0"/>
            <a:t> та моторна недостатність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органів </a:t>
          </a:r>
          <a:r>
            <a:rPr lang="uk-UA" sz="2400" kern="1200" dirty="0" err="1" smtClean="0"/>
            <a:t>артикуляційно-</a:t>
          </a:r>
          <a:r>
            <a:rPr lang="uk-UA" sz="2400" kern="1200" dirty="0" smtClean="0"/>
            <a:t> </a:t>
          </a:r>
          <a:r>
            <a:rPr lang="uk-UA" sz="2400" kern="1200" dirty="0" err="1" smtClean="0"/>
            <a:t>го</a:t>
          </a:r>
          <a:r>
            <a:rPr lang="uk-UA" sz="2400" kern="1200" dirty="0" smtClean="0"/>
            <a:t> апарату</a:t>
          </a:r>
          <a:endParaRPr lang="ru-RU" sz="2400" kern="1200" dirty="0"/>
        </a:p>
      </dsp:txBody>
      <dsp:txXfrm>
        <a:off x="920" y="29982"/>
        <a:ext cx="2814337" cy="2545668"/>
      </dsp:txXfrm>
    </dsp:sp>
    <dsp:sp modelId="{5508F82F-3631-4CA3-8B52-A9F5D32F7EC0}">
      <dsp:nvSpPr>
        <dsp:cNvPr id="0" name=""/>
        <dsp:cNvSpPr/>
      </dsp:nvSpPr>
      <dsp:spPr>
        <a:xfrm>
          <a:off x="3057428" y="29982"/>
          <a:ext cx="2421706" cy="25456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порушення </a:t>
          </a:r>
          <a:r>
            <a:rPr lang="uk-UA" sz="2400" kern="1200" dirty="0" err="1" smtClean="0"/>
            <a:t>звуковимови</a:t>
          </a:r>
          <a:endParaRPr lang="ru-RU" sz="2400" kern="1200" dirty="0"/>
        </a:p>
      </dsp:txBody>
      <dsp:txXfrm>
        <a:off x="3057428" y="29982"/>
        <a:ext cx="2421706" cy="2545668"/>
      </dsp:txXfrm>
    </dsp:sp>
    <dsp:sp modelId="{8A1FB31C-BD13-478F-880E-45F96D481C36}">
      <dsp:nvSpPr>
        <dsp:cNvPr id="0" name=""/>
        <dsp:cNvSpPr/>
      </dsp:nvSpPr>
      <dsp:spPr>
        <a:xfrm>
          <a:off x="5721305" y="40037"/>
          <a:ext cx="2421706" cy="25255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загальна моторна незграбність, порушення розвитку дрібної моторики</a:t>
          </a:r>
          <a:endParaRPr lang="ru-RU" sz="2400" kern="1200" dirty="0"/>
        </a:p>
      </dsp:txBody>
      <dsp:txXfrm>
        <a:off x="5721305" y="40037"/>
        <a:ext cx="2421706" cy="2525558"/>
      </dsp:txXfrm>
    </dsp:sp>
    <dsp:sp modelId="{E37BDFC4-C0D3-4D06-BCC7-2DB8BA7336FB}">
      <dsp:nvSpPr>
        <dsp:cNvPr id="0" name=""/>
        <dsp:cNvSpPr/>
      </dsp:nvSpPr>
      <dsp:spPr>
        <a:xfrm>
          <a:off x="529881" y="2817821"/>
          <a:ext cx="3684965" cy="20417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недосконалість мовленнєвого дихання,</a:t>
          </a:r>
          <a:r>
            <a:rPr lang="uk-UA" sz="2400" kern="1200" dirty="0" err="1" smtClean="0"/>
            <a:t>просодики</a:t>
          </a:r>
          <a:r>
            <a:rPr lang="uk-UA" sz="2400" kern="1200" dirty="0" smtClean="0"/>
            <a:t> мовлення</a:t>
          </a:r>
          <a:endParaRPr lang="ru-RU" sz="2400" kern="1200" dirty="0"/>
        </a:p>
      </dsp:txBody>
      <dsp:txXfrm>
        <a:off x="529881" y="2817821"/>
        <a:ext cx="3684965" cy="2041716"/>
      </dsp:txXfrm>
    </dsp:sp>
    <dsp:sp modelId="{F0720570-F527-4CF9-9F54-DDFA3E0D18FA}">
      <dsp:nvSpPr>
        <dsp:cNvPr id="0" name=""/>
        <dsp:cNvSpPr/>
      </dsp:nvSpPr>
      <dsp:spPr>
        <a:xfrm>
          <a:off x="4281709" y="2817821"/>
          <a:ext cx="3507647" cy="20417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різний рівень загального мовленнєвого розвитку та розвитку психічних процесів</a:t>
          </a:r>
          <a:endParaRPr lang="ru-RU" sz="2400" kern="1200" dirty="0"/>
        </a:p>
      </dsp:txBody>
      <dsp:txXfrm>
        <a:off x="4281709" y="2817821"/>
        <a:ext cx="3507647" cy="20417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B12217-94C4-4EDF-B214-5DBD205AF1C3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16D0AA-1E64-468C-BF5B-4DD6F1C360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537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D0AA-1E64-468C-BF5B-4DD6F1C360E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9CA209-DF24-42AD-B421-AF71600E0714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8DD1F9-7F9C-4258-A074-B8D744EB76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9CA209-DF24-42AD-B421-AF71600E0714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8DD1F9-7F9C-4258-A074-B8D744EB76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9CA209-DF24-42AD-B421-AF71600E0714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8DD1F9-7F9C-4258-A074-B8D744EB76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9CA209-DF24-42AD-B421-AF71600E0714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8DD1F9-7F9C-4258-A074-B8D744EB76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9CA209-DF24-42AD-B421-AF71600E0714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8DD1F9-7F9C-4258-A074-B8D744EB76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9CA209-DF24-42AD-B421-AF71600E0714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8DD1F9-7F9C-4258-A074-B8D744EB76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9CA209-DF24-42AD-B421-AF71600E0714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8DD1F9-7F9C-4258-A074-B8D744EB76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9CA209-DF24-42AD-B421-AF71600E0714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8DD1F9-7F9C-4258-A074-B8D744EB76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9CA209-DF24-42AD-B421-AF71600E0714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8DD1F9-7F9C-4258-A074-B8D744EB76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9CA209-DF24-42AD-B421-AF71600E0714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8DD1F9-7F9C-4258-A074-B8D744EB76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9CA209-DF24-42AD-B421-AF71600E0714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8DD1F9-7F9C-4258-A074-B8D744EB76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C9CA209-DF24-42AD-B421-AF71600E0714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F8DD1F9-7F9C-4258-A074-B8D744EB76C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All%20Users\&#1044;&#1086;&#1082;&#1091;&#1084;&#1077;&#1085;&#1090;&#1099;\&#1052;&#1086;&#1103;%20&#1084;&#1091;&#1079;&#1099;&#1082;&#1072;\&#1054;&#1073;&#1088;&#1072;&#1079;&#1094;&#1099;%20&#1084;&#1091;&#1079;&#1099;&#1082;&#1080;\&#1055;&#1088;&#1077;&#1079;&#1077;&#1085;&#1090;&#1072;&#1094;&#1080;&#1103;1256.wav" TargetMode="Externa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gif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571480"/>
            <a:ext cx="7986714" cy="1857388"/>
          </a:xfrm>
        </p:spPr>
        <p:txBody>
          <a:bodyPr/>
          <a:lstStyle/>
          <a:p>
            <a:r>
              <a:rPr lang="ru-RU" dirty="0" smtClean="0"/>
              <a:t>				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86050" y="3571876"/>
            <a:ext cx="5857916" cy="2786082"/>
          </a:xfrm>
        </p:spPr>
        <p:txBody>
          <a:bodyPr>
            <a:normAutofit fontScale="70000" lnSpcReduction="20000"/>
          </a:bodyPr>
          <a:lstStyle/>
          <a:p>
            <a:r>
              <a:rPr lang="uk-UA" sz="2900" b="1" dirty="0" smtClean="0"/>
              <a:t>Презентація</a:t>
            </a:r>
          </a:p>
          <a:p>
            <a:r>
              <a:rPr lang="uk-UA" sz="3300" b="1" dirty="0" err="1" smtClean="0"/>
              <a:t>Пієвої</a:t>
            </a:r>
            <a:r>
              <a:rPr lang="uk-UA" sz="3300" b="1" dirty="0" smtClean="0"/>
              <a:t> Катерини Іванівни,</a:t>
            </a:r>
          </a:p>
          <a:p>
            <a:endParaRPr lang="en-US" b="1" dirty="0" smtClean="0"/>
          </a:p>
          <a:p>
            <a:r>
              <a:rPr lang="uk-UA" sz="2400" b="1" dirty="0" smtClean="0"/>
              <a:t>вчителя-логопеда</a:t>
            </a:r>
            <a:r>
              <a:rPr lang="uk-UA" b="1" dirty="0" smtClean="0"/>
              <a:t> </a:t>
            </a:r>
          </a:p>
          <a:p>
            <a:r>
              <a:rPr lang="uk-UA" b="1" dirty="0" smtClean="0"/>
              <a:t>шкільного логопедичного пункту </a:t>
            </a:r>
          </a:p>
          <a:p>
            <a:r>
              <a:rPr lang="uk-UA" b="1" dirty="0" smtClean="0"/>
              <a:t>/ЧНВК ,,</a:t>
            </a:r>
            <a:r>
              <a:rPr lang="uk-UA" b="1" dirty="0" err="1" smtClean="0"/>
              <a:t>Сш-колегіум</a:t>
            </a:r>
            <a:r>
              <a:rPr lang="en-US" b="1" dirty="0" smtClean="0"/>
              <a:t>’’</a:t>
            </a:r>
            <a:r>
              <a:rPr lang="uk-UA" b="1" dirty="0" smtClean="0"/>
              <a:t> №3,ЧЗШ № 9/,</a:t>
            </a:r>
          </a:p>
          <a:p>
            <a:endParaRPr lang="en-US" b="1" dirty="0" smtClean="0"/>
          </a:p>
          <a:p>
            <a:r>
              <a:rPr lang="uk-UA" b="1" dirty="0" smtClean="0"/>
              <a:t>кваліфікація ,,спеціаліст вищої категорії</a:t>
            </a:r>
            <a:r>
              <a:rPr lang="en-US" b="1" dirty="0" smtClean="0"/>
              <a:t>’’</a:t>
            </a:r>
          </a:p>
          <a:p>
            <a:endParaRPr lang="uk-UA" b="1" dirty="0" smtClean="0"/>
          </a:p>
          <a:p>
            <a:endParaRPr lang="uk-UA" b="1" dirty="0" smtClean="0"/>
          </a:p>
          <a:p>
            <a:endParaRPr lang="uk-UA" b="1" dirty="0" smtClean="0"/>
          </a:p>
          <a:p>
            <a:endParaRPr lang="uk-UA" b="1" dirty="0" smtClean="0"/>
          </a:p>
          <a:p>
            <a:r>
              <a:rPr lang="uk-UA" b="1" smtClean="0"/>
              <a:t>м.Червоноград. </a:t>
            </a:r>
            <a:endParaRPr lang="ru-RU" b="1" dirty="0" smtClean="0"/>
          </a:p>
          <a:p>
            <a:endParaRPr lang="uk-UA" b="1" dirty="0" smtClean="0"/>
          </a:p>
        </p:txBody>
      </p:sp>
      <p:pic>
        <p:nvPicPr>
          <p:cNvPr id="4" name="Рисунок 3" descr="P1140087.JPG"/>
          <p:cNvPicPr>
            <a:picLocks noChangeAspect="1"/>
          </p:cNvPicPr>
          <p:nvPr/>
        </p:nvPicPr>
        <p:blipFill>
          <a:blip r:embed="rId2" cstate="print"/>
          <a:srcRect r="20254"/>
          <a:stretch>
            <a:fillRect/>
          </a:stretch>
        </p:blipFill>
        <p:spPr>
          <a:xfrm>
            <a:off x="285720" y="3571876"/>
            <a:ext cx="2857520" cy="2889000"/>
          </a:xfrm>
          <a:prstGeom prst="flowChartPunchedTap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500034" y="500042"/>
            <a:ext cx="7929617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28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pPr algn="ctr"/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,,</a:t>
            </a:r>
            <a:r>
              <a:rPr lang="ru-RU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Подолання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дизартричних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порушень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у </a:t>
            </a:r>
            <a:r>
              <a:rPr lang="ru-RU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учнів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’’</a:t>
            </a:r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85720" y="500042"/>
            <a:ext cx="8643998" cy="6500858"/>
          </a:xfrm>
        </p:spPr>
        <p:txBody>
          <a:bodyPr>
            <a:noAutofit/>
          </a:bodyPr>
          <a:lstStyle/>
          <a:p>
            <a:endParaRPr lang="uk-UA" b="1" dirty="0" smtClean="0"/>
          </a:p>
          <a:p>
            <a:pPr>
              <a:buNone/>
            </a:pPr>
            <a:endParaRPr lang="uk-UA" sz="2400" b="1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2205967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500034" y="107145"/>
            <a:ext cx="82868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Актуальність проблеми </a:t>
            </a:r>
            <a:endParaRPr lang="ru-RU" sz="3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graphicFrame>
        <p:nvGraphicFramePr>
          <p:cNvPr id="8" name="Схема 7"/>
          <p:cNvGraphicFramePr/>
          <p:nvPr/>
        </p:nvGraphicFramePr>
        <p:xfrm>
          <a:off x="357158" y="857232"/>
          <a:ext cx="9072626" cy="6000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0" y="785813"/>
            <a:ext cx="9144000" cy="5715021"/>
          </a:xfrm>
        </p:spPr>
        <p:txBody>
          <a:bodyPr>
            <a:normAutofit/>
          </a:bodyPr>
          <a:lstStyle/>
          <a:p>
            <a:pPr>
              <a:buNone/>
            </a:pPr>
            <a:endParaRPr lang="uk-UA" sz="4500" b="1" dirty="0" smtClean="0"/>
          </a:p>
          <a:p>
            <a:endParaRPr lang="uk-UA" sz="3500" dirty="0" smtClean="0"/>
          </a:p>
          <a:p>
            <a:pPr lvl="4"/>
            <a:endParaRPr lang="uk-UA" sz="2700" dirty="0" smtClean="0"/>
          </a:p>
          <a:p>
            <a:endParaRPr lang="ru-RU" dirty="0"/>
          </a:p>
        </p:txBody>
      </p:sp>
      <p:pic>
        <p:nvPicPr>
          <p:cNvPr id="6" name="Рисунок 5" descr="IMG_5967.jpg"/>
          <p:cNvPicPr>
            <a:picLocks noGrp="1" noChangeAspect="1"/>
          </p:cNvPicPr>
          <p:nvPr>
            <p:ph type="pic" idx="4294967295"/>
          </p:nvPr>
        </p:nvPicPr>
        <p:blipFill>
          <a:blip r:embed="rId2" cstate="print"/>
          <a:srcRect l="5316" r="5316"/>
          <a:stretch>
            <a:fillRect/>
          </a:stretch>
        </p:blipFill>
        <p:spPr>
          <a:xfrm>
            <a:off x="357158" y="714356"/>
            <a:ext cx="4386140" cy="3168000"/>
          </a:xfr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57290" y="1"/>
            <a:ext cx="5929354" cy="571480"/>
          </a:xfrm>
        </p:spPr>
        <p:txBody>
          <a:bodyPr>
            <a:normAutofit fontScale="90000"/>
          </a:bodyPr>
          <a:lstStyle/>
          <a:p>
            <a:r>
              <a:rPr lang="uk-UA" sz="3600" dirty="0" smtClean="0">
                <a:solidFill>
                  <a:srgbClr val="FF0000"/>
                </a:solidFill>
              </a:rPr>
              <a:t>	 </a:t>
            </a:r>
            <a:r>
              <a:rPr lang="uk-UA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Обстеження</a:t>
            </a:r>
            <a:r>
              <a:rPr lang="uk-UA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4876" y="571480"/>
            <a:ext cx="4214842" cy="3508653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ru-RU" b="1" dirty="0" err="1" smtClean="0"/>
              <a:t>Обстежується</a:t>
            </a:r>
            <a:r>
              <a:rPr lang="ru-RU" b="1" dirty="0" smtClean="0"/>
              <a:t>:</a:t>
            </a:r>
          </a:p>
          <a:p>
            <a:pPr>
              <a:buFont typeface="Wingdings" pitchFamily="2" charset="2"/>
              <a:buChar char="§"/>
            </a:pPr>
            <a:r>
              <a:rPr lang="uk-UA" b="1" dirty="0" smtClean="0"/>
              <a:t>артикуляційна,дрібна,загальна моторика;</a:t>
            </a:r>
          </a:p>
          <a:p>
            <a:pPr>
              <a:buFont typeface="Wingdings" pitchFamily="2" charset="2"/>
              <a:buChar char="§"/>
            </a:pPr>
            <a:r>
              <a:rPr lang="uk-UA" b="1" dirty="0" smtClean="0"/>
              <a:t>стан звукової системи;</a:t>
            </a:r>
          </a:p>
          <a:p>
            <a:pPr>
              <a:buFont typeface="Wingdings" pitchFamily="2" charset="2"/>
              <a:buChar char="§"/>
            </a:pPr>
            <a:r>
              <a:rPr lang="uk-UA" b="1" dirty="0" smtClean="0"/>
              <a:t> рівень розвитку пізнавальних процесів та комунікативних вмінь.</a:t>
            </a:r>
          </a:p>
          <a:p>
            <a:pPr>
              <a:buFont typeface="Wingdings" pitchFamily="2" charset="2"/>
              <a:buChar char="Ø"/>
            </a:pPr>
            <a:r>
              <a:rPr lang="uk-UA" b="1" dirty="0" smtClean="0"/>
              <a:t>Досліджується мовленнєвий анамнез та загальний анамнез для виявлення чинників,що викликають </a:t>
            </a:r>
            <a:r>
              <a:rPr lang="uk-UA" sz="2400" b="1" dirty="0" smtClean="0">
                <a:solidFill>
                  <a:srgbClr val="FF0000"/>
                </a:solidFill>
              </a:rPr>
              <a:t>дизартрію: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720" y="4143380"/>
            <a:ext cx="2428892" cy="2500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відхилення у </a:t>
            </a:r>
            <a:r>
              <a:rPr lang="uk-UA" b="1" dirty="0" err="1" smtClean="0"/>
              <a:t>внутрішньоутро-бному</a:t>
            </a:r>
            <a:r>
              <a:rPr lang="uk-UA" b="1" dirty="0" smtClean="0"/>
              <a:t> розвитку спричинені токсикозами,</a:t>
            </a:r>
            <a:r>
              <a:rPr lang="uk-UA" b="1" dirty="0" err="1" smtClean="0"/>
              <a:t>гі-пертонією</a:t>
            </a:r>
            <a:r>
              <a:rPr lang="uk-UA" b="1" dirty="0" smtClean="0"/>
              <a:t>,</a:t>
            </a:r>
          </a:p>
          <a:p>
            <a:pPr algn="ctr"/>
            <a:r>
              <a:rPr lang="uk-UA" b="1" dirty="0" smtClean="0"/>
              <a:t>нефропатією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357554" y="4143380"/>
            <a:ext cx="1785950" cy="2500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інфекційні захворювання матері під час вагітності</a:t>
            </a:r>
            <a:endParaRPr lang="ru-RU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000760" y="4143380"/>
            <a:ext cx="2214578" cy="2500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асфіксія </a:t>
            </a:r>
            <a:r>
              <a:rPr lang="uk-UA" b="1" dirty="0" err="1" smtClean="0"/>
              <a:t>новонародже-них</a:t>
            </a:r>
            <a:r>
              <a:rPr lang="uk-UA" b="1" dirty="0" smtClean="0"/>
              <a:t>, стрімкі,або затяжні пологи,</a:t>
            </a:r>
          </a:p>
          <a:p>
            <a:pPr algn="ctr"/>
            <a:r>
              <a:rPr lang="uk-UA" b="1" dirty="0" smtClean="0"/>
              <a:t>інше</a:t>
            </a:r>
            <a:endParaRPr lang="ru-RU" b="1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 rot="10800000" flipV="1">
            <a:off x="2000232" y="3857628"/>
            <a:ext cx="5500726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0800000" flipV="1">
            <a:off x="4857752" y="3857628"/>
            <a:ext cx="2357454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10800000" flipV="1">
            <a:off x="6072198" y="3929066"/>
            <a:ext cx="1214446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 animBg="1"/>
      <p:bldP spid="11" grpId="0" build="allAtOnce" animBg="1"/>
      <p:bldP spid="12" grpId="0" build="allAtOnce" animBg="1"/>
      <p:bldP spid="13" grpId="0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5720" y="357166"/>
            <a:ext cx="8429684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Прояви </a:t>
            </a:r>
            <a:r>
              <a:rPr lang="uk-UA" sz="32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дизартричних</a:t>
            </a:r>
            <a:r>
              <a:rPr lang="uk-UA" sz="3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порушень у учнів</a:t>
            </a:r>
            <a:endParaRPr lang="ru-RU" sz="32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500034" y="1397000"/>
          <a:ext cx="8143932" cy="4889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FE0D917-5989-40AD-A0FB-D98E908C1B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FFE0D917-5989-40AD-A0FB-D98E908C1B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508F82F-3631-4CA3-8B52-A9F5D32F7E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5508F82F-3631-4CA3-8B52-A9F5D32F7E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A1FB31C-BD13-478F-880E-45F96D481C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8A1FB31C-BD13-478F-880E-45F96D481C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7BDFC4-C0D3-4D06-BCC7-2DB8BA7336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dgm id="{E37BDFC4-C0D3-4D06-BCC7-2DB8BA7336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0720570-F527-4CF9-9F54-DDFA3E0D18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F0720570-F527-4CF9-9F54-DDFA3E0D18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428992" y="2143116"/>
            <a:ext cx="2786082" cy="22145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Система роботи з подолання дизартрії у учнів</a:t>
            </a:r>
            <a:endParaRPr lang="ru-RU" b="1" dirty="0"/>
          </a:p>
        </p:txBody>
      </p:sp>
      <p:sp>
        <p:nvSpPr>
          <p:cNvPr id="5" name="Блок-схема: узел 4"/>
          <p:cNvSpPr/>
          <p:nvPr/>
        </p:nvSpPr>
        <p:spPr>
          <a:xfrm>
            <a:off x="428596" y="357166"/>
            <a:ext cx="2214578" cy="178595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 smtClean="0"/>
              <a:t>логопеди-чний</a:t>
            </a:r>
            <a:r>
              <a:rPr lang="uk-UA" b="1" dirty="0" smtClean="0"/>
              <a:t> масаж</a:t>
            </a:r>
            <a:endParaRPr lang="ru-RU" b="1" dirty="0"/>
          </a:p>
        </p:txBody>
      </p:sp>
      <p:sp>
        <p:nvSpPr>
          <p:cNvPr id="6" name="Блок-схема: узел 5"/>
          <p:cNvSpPr/>
          <p:nvPr/>
        </p:nvSpPr>
        <p:spPr>
          <a:xfrm>
            <a:off x="6143636" y="0"/>
            <a:ext cx="2643206" cy="178595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постановка та </a:t>
            </a:r>
            <a:r>
              <a:rPr lang="uk-UA" b="1" dirty="0" err="1" smtClean="0"/>
              <a:t>автоматиза-ція</a:t>
            </a:r>
            <a:r>
              <a:rPr lang="uk-UA" b="1" dirty="0" smtClean="0"/>
              <a:t> звуків</a:t>
            </a:r>
            <a:endParaRPr lang="ru-RU" b="1" dirty="0"/>
          </a:p>
        </p:txBody>
      </p:sp>
      <p:sp>
        <p:nvSpPr>
          <p:cNvPr id="7" name="Блок-схема: узел 6"/>
          <p:cNvSpPr/>
          <p:nvPr/>
        </p:nvSpPr>
        <p:spPr>
          <a:xfrm>
            <a:off x="3357554" y="214290"/>
            <a:ext cx="2500330" cy="164307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 smtClean="0"/>
              <a:t>артикуля-</a:t>
            </a:r>
            <a:endParaRPr lang="uk-UA" b="1" dirty="0" smtClean="0"/>
          </a:p>
          <a:p>
            <a:pPr algn="ctr"/>
            <a:r>
              <a:rPr lang="uk-UA" b="1" dirty="0" err="1" smtClean="0"/>
              <a:t>ційна</a:t>
            </a:r>
            <a:r>
              <a:rPr lang="uk-UA" b="1" dirty="0" smtClean="0"/>
              <a:t> гімнастика</a:t>
            </a:r>
            <a:endParaRPr lang="ru-RU" b="1" dirty="0"/>
          </a:p>
        </p:txBody>
      </p:sp>
      <p:sp>
        <p:nvSpPr>
          <p:cNvPr id="8" name="Блок-схема: узел 7"/>
          <p:cNvSpPr/>
          <p:nvPr/>
        </p:nvSpPr>
        <p:spPr>
          <a:xfrm>
            <a:off x="0" y="2357430"/>
            <a:ext cx="3214710" cy="178595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розвиток дрібної моторики,</a:t>
            </a:r>
            <a:r>
              <a:rPr lang="uk-UA" b="1" dirty="0" err="1" smtClean="0"/>
              <a:t>удо-сконалення</a:t>
            </a:r>
            <a:r>
              <a:rPr lang="uk-UA" b="1" dirty="0" smtClean="0"/>
              <a:t> </a:t>
            </a:r>
            <a:r>
              <a:rPr lang="uk-UA" b="1" dirty="0" err="1" smtClean="0"/>
              <a:t>графомоторних</a:t>
            </a:r>
            <a:r>
              <a:rPr lang="uk-UA" b="1" dirty="0" smtClean="0"/>
              <a:t> </a:t>
            </a:r>
            <a:r>
              <a:rPr lang="uk-UA" b="1" dirty="0" err="1" smtClean="0"/>
              <a:t>навичків</a:t>
            </a:r>
            <a:endParaRPr lang="ru-RU" b="1" dirty="0"/>
          </a:p>
        </p:txBody>
      </p:sp>
      <p:sp>
        <p:nvSpPr>
          <p:cNvPr id="9" name="Блок-схема: узел 8"/>
          <p:cNvSpPr/>
          <p:nvPr/>
        </p:nvSpPr>
        <p:spPr>
          <a:xfrm>
            <a:off x="357158" y="4429132"/>
            <a:ext cx="3357586" cy="192882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розвиток мовленнєвого дихання,голосу,</a:t>
            </a:r>
            <a:r>
              <a:rPr lang="uk-UA" b="1" dirty="0" err="1" smtClean="0"/>
              <a:t>просодики</a:t>
            </a:r>
            <a:endParaRPr lang="ru-RU" b="1" dirty="0"/>
          </a:p>
        </p:txBody>
      </p:sp>
      <p:sp>
        <p:nvSpPr>
          <p:cNvPr id="10" name="Блок-схема: узел 9"/>
          <p:cNvSpPr/>
          <p:nvPr/>
        </p:nvSpPr>
        <p:spPr>
          <a:xfrm>
            <a:off x="6572264" y="2143116"/>
            <a:ext cx="2714644" cy="171451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розвиток </a:t>
            </a:r>
            <a:r>
              <a:rPr lang="uk-UA" b="1" dirty="0" err="1" smtClean="0"/>
              <a:t>фонематич-них</a:t>
            </a:r>
            <a:r>
              <a:rPr lang="uk-UA" b="1" dirty="0" smtClean="0"/>
              <a:t> процесів</a:t>
            </a:r>
            <a:endParaRPr lang="ru-RU" b="1" dirty="0"/>
          </a:p>
        </p:txBody>
      </p:sp>
      <p:sp>
        <p:nvSpPr>
          <p:cNvPr id="11" name="Блок-схема: узел 10"/>
          <p:cNvSpPr/>
          <p:nvPr/>
        </p:nvSpPr>
        <p:spPr>
          <a:xfrm>
            <a:off x="5214942" y="4500570"/>
            <a:ext cx="3214710" cy="1857388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розвиток пізнавальних процесів,</a:t>
            </a:r>
            <a:r>
              <a:rPr lang="uk-UA" b="1" dirty="0" err="1" smtClean="0"/>
              <a:t>кому-нікативних</a:t>
            </a:r>
            <a:r>
              <a:rPr lang="uk-UA" b="1" dirty="0" smtClean="0"/>
              <a:t> вмінь</a:t>
            </a:r>
            <a:endParaRPr lang="ru-RU" b="1" dirty="0"/>
          </a:p>
        </p:txBody>
      </p:sp>
      <p:cxnSp>
        <p:nvCxnSpPr>
          <p:cNvPr id="18" name="Прямая со стрелкой 17"/>
          <p:cNvCxnSpPr>
            <a:stCxn id="4" idx="7"/>
          </p:cNvCxnSpPr>
          <p:nvPr/>
        </p:nvCxnSpPr>
        <p:spPr>
          <a:xfrm rot="5400000" flipH="1" flipV="1">
            <a:off x="5813190" y="1565484"/>
            <a:ext cx="895821" cy="9080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5643570" y="3429000"/>
            <a:ext cx="1428760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16200000" flipH="1">
            <a:off x="5107785" y="4393413"/>
            <a:ext cx="571504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4" idx="3"/>
          </p:cNvCxnSpPr>
          <p:nvPr/>
        </p:nvCxnSpPr>
        <p:spPr>
          <a:xfrm rot="5400000">
            <a:off x="2935056" y="3955810"/>
            <a:ext cx="824383" cy="9795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4" idx="2"/>
            <a:endCxn id="8" idx="6"/>
          </p:cNvCxnSpPr>
          <p:nvPr/>
        </p:nvCxnSpPr>
        <p:spPr>
          <a:xfrm rot="10800000">
            <a:off x="3214710" y="3250405"/>
            <a:ext cx="21428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10800000">
            <a:off x="2571736" y="1571612"/>
            <a:ext cx="1214446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4" idx="0"/>
            <a:endCxn id="7" idx="4"/>
          </p:cNvCxnSpPr>
          <p:nvPr/>
        </p:nvCxnSpPr>
        <p:spPr>
          <a:xfrm rot="16200000" flipV="1">
            <a:off x="4572000" y="1893083"/>
            <a:ext cx="285752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build="p" animBg="1"/>
      <p:bldP spid="6" grpId="0" build="p" animBg="1"/>
      <p:bldP spid="7" grpId="0" build="p" animBg="1"/>
      <p:bldP spid="8" grpId="0" build="p" animBg="1"/>
      <p:bldP spid="9" grpId="0" build="p" animBg="1"/>
      <p:bldP spid="10" grpId="0" build="p" animBg="1"/>
      <p:bldP spid="11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357166"/>
            <a:ext cx="4028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Логопедичний масаж</a:t>
            </a:r>
            <a:endParaRPr lang="ru-RU" sz="2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Рисунок 2" descr="фото павл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785794"/>
            <a:ext cx="3143272" cy="2357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57158" y="3286124"/>
            <a:ext cx="48766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Артикуляційна гімнастика</a:t>
            </a:r>
            <a:endParaRPr lang="ru-RU" sz="2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Рисунок 4" descr="павло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3714752"/>
            <a:ext cx="3214710" cy="2357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929059" y="857232"/>
            <a:ext cx="5000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 smtClean="0"/>
          </a:p>
          <a:p>
            <a:endParaRPr lang="ru-RU" b="1" dirty="0" smtClean="0"/>
          </a:p>
        </p:txBody>
      </p:sp>
      <p:sp>
        <p:nvSpPr>
          <p:cNvPr id="8" name="Пятиугольник 7"/>
          <p:cNvSpPr/>
          <p:nvPr/>
        </p:nvSpPr>
        <p:spPr>
          <a:xfrm>
            <a:off x="3786182" y="785794"/>
            <a:ext cx="4500594" cy="64294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 smtClean="0">
                <a:solidFill>
                  <a:schemeClr val="tx1"/>
                </a:solidFill>
              </a:rPr>
              <a:t>Зондовий-</a:t>
            </a:r>
            <a:r>
              <a:rPr lang="uk-UA" b="1" dirty="0" smtClean="0">
                <a:solidFill>
                  <a:schemeClr val="tx1"/>
                </a:solidFill>
              </a:rPr>
              <a:t> виконується тільки вчителем-логопедом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Пятиугольник 8"/>
          <p:cNvSpPr/>
          <p:nvPr/>
        </p:nvSpPr>
        <p:spPr>
          <a:xfrm>
            <a:off x="3786182" y="1571612"/>
            <a:ext cx="4572032" cy="85725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Точковий – вчителем-логопедом та батьками після консультації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Пятиугольник 9"/>
          <p:cNvSpPr/>
          <p:nvPr/>
        </p:nvSpPr>
        <p:spPr>
          <a:xfrm>
            <a:off x="3786182" y="2571744"/>
            <a:ext cx="4572032" cy="571504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Самомасаж </a:t>
            </a:r>
            <a:r>
              <a:rPr lang="uk-UA" b="1" dirty="0" err="1" smtClean="0">
                <a:solidFill>
                  <a:schemeClr val="tx1"/>
                </a:solidFill>
              </a:rPr>
              <a:t>–самостійно</a:t>
            </a:r>
            <a:r>
              <a:rPr lang="uk-UA" b="1" dirty="0" smtClean="0">
                <a:solidFill>
                  <a:schemeClr val="tx1"/>
                </a:solidFill>
              </a:rPr>
              <a:t> дитиною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Блок-схема: карточка 10"/>
          <p:cNvSpPr/>
          <p:nvPr/>
        </p:nvSpPr>
        <p:spPr>
          <a:xfrm>
            <a:off x="3786182" y="3714752"/>
            <a:ext cx="4786346" cy="2786082"/>
          </a:xfrm>
          <a:prstGeom prst="flowChartPunchedCar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tx1"/>
                </a:solidFill>
              </a:rPr>
              <a:t>Вправи пропонуються дітям в ігровій </a:t>
            </a:r>
            <a:r>
              <a:rPr lang="uk-UA" sz="2000" b="1" dirty="0" err="1" smtClean="0">
                <a:solidFill>
                  <a:schemeClr val="tx1"/>
                </a:solidFill>
              </a:rPr>
              <a:t>формі.Супроводжуються</a:t>
            </a:r>
            <a:r>
              <a:rPr lang="uk-UA" sz="2000" b="1" dirty="0" smtClean="0">
                <a:solidFill>
                  <a:schemeClr val="tx1"/>
                </a:solidFill>
              </a:rPr>
              <a:t> віршами відповідно до мети та </a:t>
            </a:r>
            <a:r>
              <a:rPr lang="uk-UA" sz="2000" b="1" dirty="0" err="1" smtClean="0">
                <a:solidFill>
                  <a:schemeClr val="tx1"/>
                </a:solidFill>
              </a:rPr>
              <a:t>виконання.Використовую</a:t>
            </a:r>
            <a:r>
              <a:rPr lang="uk-UA" sz="2000" b="1" dirty="0" smtClean="0">
                <a:solidFill>
                  <a:schemeClr val="tx1"/>
                </a:solidFill>
              </a:rPr>
              <a:t> </a:t>
            </a:r>
            <a:r>
              <a:rPr lang="uk-UA" sz="2000" b="1" dirty="0" err="1" smtClean="0">
                <a:solidFill>
                  <a:schemeClr val="tx1"/>
                </a:solidFill>
              </a:rPr>
              <a:t>власностворену</a:t>
            </a:r>
            <a:r>
              <a:rPr lang="uk-UA" sz="2000" b="1" dirty="0" smtClean="0">
                <a:solidFill>
                  <a:schemeClr val="tx1"/>
                </a:solidFill>
              </a:rPr>
              <a:t> презентацію ,,Казочка про Язичок</a:t>
            </a:r>
            <a:r>
              <a:rPr lang="en-US" sz="2000" b="1" dirty="0" smtClean="0">
                <a:solidFill>
                  <a:schemeClr val="tx1"/>
                </a:solidFill>
              </a:rPr>
              <a:t>’’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animBg="1"/>
      <p:bldP spid="9" grpId="0" build="allAtOnce" animBg="1"/>
      <p:bldP spid="10" grpId="0" build="allAtOnce" animBg="1"/>
      <p:bldP spid="11" grpId="0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5720" y="285750"/>
            <a:ext cx="6715172" cy="1470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dirty="0" smtClean="0">
                <a:solidFill>
                  <a:schemeClr val="accent2"/>
                </a:solidFill>
              </a:rPr>
              <a:t>КАЗОЧКА ПРО ЯЗИЧОК</a:t>
            </a:r>
            <a:br>
              <a:rPr lang="ru-RU" sz="4000" b="1" dirty="0" smtClean="0">
                <a:solidFill>
                  <a:schemeClr val="accent2"/>
                </a:solidFill>
              </a:rPr>
            </a:br>
            <a:r>
              <a:rPr lang="ru-RU" sz="2800" b="1" dirty="0" smtClean="0">
                <a:solidFill>
                  <a:schemeClr val="hlink"/>
                </a:solidFill>
              </a:rPr>
              <a:t>АРТИКУЛЯЦІЙНА ГІМНАСТИКА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4000" b="1" dirty="0" smtClean="0">
              <a:solidFill>
                <a:schemeClr val="bg2"/>
              </a:solidFill>
            </a:endParaRPr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type="subTitle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214563" y="1357313"/>
            <a:ext cx="4608512" cy="4164012"/>
          </a:xfrm>
          <a:noFill/>
        </p:spPr>
      </p:pic>
      <p:pic>
        <p:nvPicPr>
          <p:cNvPr id="2054" name="Презентация1256.wav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661400" y="6375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642910" y="5786438"/>
            <a:ext cx="757240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dirty="0"/>
              <a:t>  </a:t>
            </a:r>
            <a:r>
              <a:rPr lang="uk-UA" b="1" i="1" dirty="0" smtClean="0"/>
              <a:t>Презентацію </a:t>
            </a:r>
            <a:r>
              <a:rPr lang="uk-UA" b="1" i="1" dirty="0"/>
              <a:t>підготувала вчитель-логопед </a:t>
            </a:r>
            <a:r>
              <a:rPr lang="uk-UA" b="1" i="1" dirty="0" err="1"/>
              <a:t>Пієва</a:t>
            </a:r>
            <a:r>
              <a:rPr lang="uk-UA" b="1" i="1" dirty="0"/>
              <a:t> К.І.</a:t>
            </a:r>
            <a:endParaRPr lang="ru-RU" b="1" i="1" dirty="0"/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8162" y="428604"/>
            <a:ext cx="8605838" cy="2889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1600" b="1" i="1" dirty="0" smtClean="0">
                <a:solidFill>
                  <a:srgbClr val="FF0000"/>
                </a:solidFill>
              </a:rPr>
              <a:t>ВПРАВА ,,МЛИНЦІ</a:t>
            </a:r>
            <a:r>
              <a:rPr lang="en-US" sz="1600" b="1" i="1" dirty="0" smtClean="0">
                <a:solidFill>
                  <a:srgbClr val="FF0000"/>
                </a:solidFill>
              </a:rPr>
              <a:t>’’</a:t>
            </a:r>
            <a:endParaRPr lang="ru-RU" sz="1600" b="1" i="1" dirty="0" smtClean="0">
              <a:solidFill>
                <a:srgbClr val="FF0000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620713"/>
            <a:ext cx="8229600" cy="45259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1600" b="1" dirty="0" err="1" smtClean="0">
                <a:solidFill>
                  <a:srgbClr val="009900"/>
                </a:solidFill>
              </a:rPr>
              <a:t>Вирішив</a:t>
            </a:r>
            <a:r>
              <a:rPr lang="ru-RU" sz="1600" b="1" dirty="0" smtClean="0">
                <a:solidFill>
                  <a:srgbClr val="009900"/>
                </a:solidFill>
              </a:rPr>
              <a:t> </a:t>
            </a:r>
            <a:r>
              <a:rPr lang="ru-RU" sz="1600" b="1" dirty="0" err="1" smtClean="0">
                <a:solidFill>
                  <a:srgbClr val="009900"/>
                </a:solidFill>
              </a:rPr>
              <a:t>Язичок</a:t>
            </a:r>
            <a:r>
              <a:rPr lang="ru-RU" sz="1600" b="1" dirty="0" smtClean="0">
                <a:solidFill>
                  <a:srgbClr val="009900"/>
                </a:solidFill>
              </a:rPr>
              <a:t> </a:t>
            </a:r>
            <a:r>
              <a:rPr lang="ru-RU" sz="1600" b="1" dirty="0" err="1" smtClean="0">
                <a:solidFill>
                  <a:srgbClr val="009900"/>
                </a:solidFill>
              </a:rPr>
              <a:t>напекти</a:t>
            </a:r>
            <a:r>
              <a:rPr lang="ru-RU" sz="1600" b="1" dirty="0" smtClean="0">
                <a:solidFill>
                  <a:srgbClr val="009900"/>
                </a:solidFill>
              </a:rPr>
              <a:t> </a:t>
            </a:r>
            <a:r>
              <a:rPr lang="ru-RU" sz="1600" b="1" dirty="0" err="1" smtClean="0">
                <a:solidFill>
                  <a:srgbClr val="009900"/>
                </a:solidFill>
              </a:rPr>
              <a:t>млинців.Допоможемо</a:t>
            </a:r>
            <a:r>
              <a:rPr lang="ru-RU" sz="1600" b="1" dirty="0" smtClean="0">
                <a:solidFill>
                  <a:srgbClr val="009900"/>
                </a:solidFill>
              </a:rPr>
              <a:t> </a:t>
            </a:r>
            <a:r>
              <a:rPr lang="ru-RU" sz="1600" b="1" dirty="0" err="1" smtClean="0">
                <a:solidFill>
                  <a:srgbClr val="009900"/>
                </a:solidFill>
              </a:rPr>
              <a:t>язичкові.У</a:t>
            </a:r>
            <a:r>
              <a:rPr lang="ru-RU" sz="1600" b="1" dirty="0" smtClean="0">
                <a:solidFill>
                  <a:srgbClr val="009900"/>
                </a:solidFill>
              </a:rPr>
              <a:t> кого </a:t>
            </a:r>
            <a:r>
              <a:rPr lang="ru-RU" sz="1600" b="1" dirty="0" err="1" smtClean="0">
                <a:solidFill>
                  <a:srgbClr val="009900"/>
                </a:solidFill>
              </a:rPr>
              <a:t>вийде</a:t>
            </a:r>
            <a:r>
              <a:rPr lang="ru-RU" sz="1600" b="1" dirty="0" smtClean="0">
                <a:solidFill>
                  <a:srgbClr val="009900"/>
                </a:solidFill>
              </a:rPr>
              <a:t> </a:t>
            </a:r>
            <a:r>
              <a:rPr lang="ru-RU" sz="1600" b="1" dirty="0" err="1" smtClean="0">
                <a:solidFill>
                  <a:srgbClr val="009900"/>
                </a:solidFill>
              </a:rPr>
              <a:t>найкращий</a:t>
            </a:r>
            <a:r>
              <a:rPr lang="ru-RU" sz="1600" b="1" dirty="0" smtClean="0">
                <a:solidFill>
                  <a:srgbClr val="009900"/>
                </a:solidFill>
              </a:rPr>
              <a:t> </a:t>
            </a:r>
            <a:r>
              <a:rPr lang="ru-RU" sz="1600" b="1" dirty="0" err="1" smtClean="0">
                <a:solidFill>
                  <a:srgbClr val="009900"/>
                </a:solidFill>
              </a:rPr>
              <a:t>млинець</a:t>
            </a:r>
            <a:r>
              <a:rPr lang="ru-RU" sz="1600" b="1" dirty="0" smtClean="0">
                <a:solidFill>
                  <a:srgbClr val="009900"/>
                </a:solidFill>
              </a:rPr>
              <a:t>?                    </a:t>
            </a:r>
          </a:p>
          <a:p>
            <a:pPr eaLnBrk="1" hangingPunct="1">
              <a:buFontTx/>
              <a:buNone/>
            </a:pPr>
            <a:r>
              <a:rPr lang="ru-RU" sz="1600" b="1" dirty="0" smtClean="0">
                <a:solidFill>
                  <a:srgbClr val="009900"/>
                </a:solidFill>
              </a:rPr>
              <a:t>                                                                            </a:t>
            </a:r>
            <a:r>
              <a:rPr lang="ru-RU" sz="1400" b="1" dirty="0" err="1" smtClean="0">
                <a:solidFill>
                  <a:srgbClr val="FF0000"/>
                </a:solidFill>
              </a:rPr>
              <a:t>Виконання</a:t>
            </a:r>
            <a:r>
              <a:rPr lang="ru-RU" sz="1400" b="1" dirty="0" smtClean="0">
                <a:solidFill>
                  <a:srgbClr val="FF0000"/>
                </a:solidFill>
              </a:rPr>
              <a:t> </a:t>
            </a:r>
            <a:r>
              <a:rPr lang="ru-RU" sz="1400" b="1" dirty="0" err="1" smtClean="0">
                <a:solidFill>
                  <a:srgbClr val="FF0000"/>
                </a:solidFill>
              </a:rPr>
              <a:t>вправи</a:t>
            </a:r>
            <a:r>
              <a:rPr lang="ru-RU" sz="1400" b="1" dirty="0" smtClean="0">
                <a:solidFill>
                  <a:srgbClr val="FF0000"/>
                </a:solidFill>
              </a:rPr>
              <a:t>: </a:t>
            </a:r>
          </a:p>
          <a:p>
            <a:pPr eaLnBrk="1" hangingPunct="1">
              <a:buFontTx/>
              <a:buNone/>
            </a:pPr>
            <a:r>
              <a:rPr lang="ru-RU" sz="1400" b="1" dirty="0" smtClean="0">
                <a:solidFill>
                  <a:srgbClr val="009900"/>
                </a:solidFill>
              </a:rPr>
              <a:t>                                                                              </a:t>
            </a:r>
            <a:r>
              <a:rPr lang="ru-RU" sz="1400" b="1" dirty="0" err="1" smtClean="0">
                <a:solidFill>
                  <a:srgbClr val="009900"/>
                </a:solidFill>
              </a:rPr>
              <a:t>Посміхнутись</a:t>
            </a:r>
            <a:r>
              <a:rPr lang="ru-RU" sz="1400" b="1" dirty="0" smtClean="0">
                <a:solidFill>
                  <a:srgbClr val="009900"/>
                </a:solidFill>
              </a:rPr>
              <a:t>, </a:t>
            </a:r>
            <a:r>
              <a:rPr lang="ru-RU" sz="1400" b="1" dirty="0" err="1" smtClean="0">
                <a:solidFill>
                  <a:srgbClr val="009900"/>
                </a:solidFill>
              </a:rPr>
              <a:t>відкрити</a:t>
            </a:r>
            <a:r>
              <a:rPr lang="ru-RU" sz="1400" b="1" dirty="0" smtClean="0">
                <a:solidFill>
                  <a:srgbClr val="009900"/>
                </a:solidFill>
              </a:rPr>
              <a:t> рот.</a:t>
            </a:r>
          </a:p>
          <a:p>
            <a:pPr eaLnBrk="1" hangingPunct="1">
              <a:buFontTx/>
              <a:buNone/>
            </a:pPr>
            <a:r>
              <a:rPr lang="ru-RU" sz="1400" b="1" dirty="0" smtClean="0">
                <a:solidFill>
                  <a:srgbClr val="009900"/>
                </a:solidFill>
              </a:rPr>
              <a:t>                                                                              </a:t>
            </a:r>
            <a:r>
              <a:rPr lang="ru-RU" sz="1400" b="1" dirty="0" err="1" smtClean="0">
                <a:solidFill>
                  <a:srgbClr val="009900"/>
                </a:solidFill>
              </a:rPr>
              <a:t>Покласти</a:t>
            </a:r>
            <a:r>
              <a:rPr lang="ru-RU" sz="1400" b="1" dirty="0" smtClean="0">
                <a:solidFill>
                  <a:srgbClr val="009900"/>
                </a:solidFill>
              </a:rPr>
              <a:t> широкий </a:t>
            </a:r>
            <a:r>
              <a:rPr lang="ru-RU" sz="1400" b="1" dirty="0" err="1" smtClean="0">
                <a:solidFill>
                  <a:srgbClr val="009900"/>
                </a:solidFill>
              </a:rPr>
              <a:t>язик</a:t>
            </a:r>
            <a:r>
              <a:rPr lang="ru-RU" sz="1400" b="1" dirty="0" smtClean="0">
                <a:solidFill>
                  <a:srgbClr val="009900"/>
                </a:solidFill>
              </a:rPr>
              <a:t> на 					   </a:t>
            </a:r>
            <a:r>
              <a:rPr lang="ru-RU" sz="1400" b="1" dirty="0" err="1" smtClean="0">
                <a:solidFill>
                  <a:srgbClr val="009900"/>
                </a:solidFill>
              </a:rPr>
              <a:t>нижню</a:t>
            </a:r>
            <a:r>
              <a:rPr lang="ru-RU" sz="1400" b="1" dirty="0" smtClean="0">
                <a:solidFill>
                  <a:srgbClr val="009900"/>
                </a:solidFill>
              </a:rPr>
              <a:t> губу</a:t>
            </a:r>
          </a:p>
          <a:p>
            <a:pPr eaLnBrk="1" hangingPunct="1">
              <a:buFontTx/>
              <a:buNone/>
            </a:pPr>
            <a:r>
              <a:rPr lang="ru-RU" sz="1400" b="1" dirty="0" smtClean="0">
                <a:solidFill>
                  <a:srgbClr val="009900"/>
                </a:solidFill>
              </a:rPr>
              <a:t>                                                                              </a:t>
            </a:r>
            <a:r>
              <a:rPr lang="ru-RU" sz="1400" b="1" dirty="0" err="1" smtClean="0">
                <a:solidFill>
                  <a:srgbClr val="009900"/>
                </a:solidFill>
              </a:rPr>
              <a:t>і</a:t>
            </a:r>
            <a:r>
              <a:rPr lang="ru-RU" sz="1400" b="1" dirty="0" smtClean="0">
                <a:solidFill>
                  <a:srgbClr val="009900"/>
                </a:solidFill>
              </a:rPr>
              <a:t> </a:t>
            </a:r>
            <a:r>
              <a:rPr lang="ru-RU" sz="1400" b="1" dirty="0" err="1" smtClean="0">
                <a:solidFill>
                  <a:srgbClr val="009900"/>
                </a:solidFill>
              </a:rPr>
              <a:t>утримувти</a:t>
            </a:r>
            <a:r>
              <a:rPr lang="ru-RU" sz="1400" b="1" dirty="0" smtClean="0">
                <a:solidFill>
                  <a:srgbClr val="009900"/>
                </a:solidFill>
              </a:rPr>
              <a:t> </a:t>
            </a:r>
            <a:r>
              <a:rPr lang="ru-RU" sz="1400" b="1" dirty="0" err="1" smtClean="0">
                <a:solidFill>
                  <a:srgbClr val="009900"/>
                </a:solidFill>
              </a:rPr>
              <a:t>його</a:t>
            </a:r>
            <a:r>
              <a:rPr lang="ru-RU" sz="1400" b="1" dirty="0" smtClean="0">
                <a:solidFill>
                  <a:srgbClr val="009900"/>
                </a:solidFill>
              </a:rPr>
              <a:t> </a:t>
            </a:r>
            <a:r>
              <a:rPr lang="ru-RU" sz="1400" b="1" dirty="0" err="1" smtClean="0">
                <a:solidFill>
                  <a:srgbClr val="009900"/>
                </a:solidFill>
              </a:rPr>
              <a:t>нерухомим</a:t>
            </a:r>
            <a:r>
              <a:rPr lang="ru-RU" sz="1400" b="1" dirty="0" smtClean="0">
                <a:solidFill>
                  <a:srgbClr val="009900"/>
                </a:solidFill>
              </a:rPr>
              <a:t>  					  на </a:t>
            </a:r>
            <a:r>
              <a:rPr lang="ru-RU" sz="1400" b="1" dirty="0" err="1" smtClean="0">
                <a:solidFill>
                  <a:srgbClr val="009900"/>
                </a:solidFill>
              </a:rPr>
              <a:t>рахунок</a:t>
            </a:r>
            <a:endParaRPr lang="ru-RU" sz="1400" b="1" dirty="0" smtClean="0">
              <a:solidFill>
                <a:srgbClr val="009900"/>
              </a:solidFill>
            </a:endParaRPr>
          </a:p>
          <a:p>
            <a:pPr eaLnBrk="1" hangingPunct="1">
              <a:buFontTx/>
              <a:buNone/>
            </a:pPr>
            <a:r>
              <a:rPr lang="ru-RU" sz="1400" b="1" dirty="0" smtClean="0">
                <a:solidFill>
                  <a:srgbClr val="009900"/>
                </a:solidFill>
              </a:rPr>
              <a:t>                                                                              до 10. </a:t>
            </a:r>
            <a:r>
              <a:rPr lang="ru-RU" sz="1400" b="1" dirty="0" err="1" smtClean="0">
                <a:solidFill>
                  <a:srgbClr val="009900"/>
                </a:solidFill>
              </a:rPr>
              <a:t>Старатись</a:t>
            </a:r>
            <a:r>
              <a:rPr lang="ru-RU" sz="1400" b="1" dirty="0" smtClean="0">
                <a:solidFill>
                  <a:srgbClr val="009900"/>
                </a:solidFill>
              </a:rPr>
              <a:t> ,</a:t>
            </a:r>
            <a:r>
              <a:rPr lang="ru-RU" sz="1400" b="1" dirty="0" err="1" smtClean="0">
                <a:solidFill>
                  <a:srgbClr val="009900"/>
                </a:solidFill>
              </a:rPr>
              <a:t>щоб</a:t>
            </a:r>
            <a:r>
              <a:rPr lang="ru-RU" sz="1400" b="1" dirty="0" smtClean="0">
                <a:solidFill>
                  <a:srgbClr val="009900"/>
                </a:solidFill>
              </a:rPr>
              <a:t> </a:t>
            </a:r>
            <a:r>
              <a:rPr lang="ru-RU" sz="1400" b="1" dirty="0" err="1" smtClean="0">
                <a:solidFill>
                  <a:srgbClr val="009900"/>
                </a:solidFill>
              </a:rPr>
              <a:t>язик</a:t>
            </a:r>
            <a:r>
              <a:rPr lang="ru-RU" sz="1400" b="1" dirty="0" smtClean="0">
                <a:solidFill>
                  <a:srgbClr val="009900"/>
                </a:solidFill>
              </a:rPr>
              <a:t> </a:t>
            </a:r>
            <a:r>
              <a:rPr lang="ru-RU" sz="1400" b="1" dirty="0" err="1" smtClean="0">
                <a:solidFill>
                  <a:srgbClr val="009900"/>
                </a:solidFill>
              </a:rPr>
              <a:t>був</a:t>
            </a:r>
            <a:r>
              <a:rPr lang="ru-RU" sz="1400" b="1" dirty="0" smtClean="0">
                <a:solidFill>
                  <a:srgbClr val="009900"/>
                </a:solidFill>
              </a:rPr>
              <a:t> 			    		  </a:t>
            </a:r>
            <a:r>
              <a:rPr lang="ru-RU" sz="1400" b="1" dirty="0" err="1" smtClean="0">
                <a:solidFill>
                  <a:srgbClr val="009900"/>
                </a:solidFill>
              </a:rPr>
              <a:t>спокійним.Рахувати</a:t>
            </a:r>
            <a:r>
              <a:rPr lang="ru-RU" sz="1400" b="1" dirty="0" smtClean="0">
                <a:solidFill>
                  <a:srgbClr val="009900"/>
                </a:solidFill>
              </a:rPr>
              <a:t> </a:t>
            </a:r>
            <a:r>
              <a:rPr lang="ru-RU" sz="1400" b="1" dirty="0" err="1" smtClean="0">
                <a:solidFill>
                  <a:srgbClr val="009900"/>
                </a:solidFill>
              </a:rPr>
              <a:t>млинці</a:t>
            </a:r>
            <a:r>
              <a:rPr lang="ru-RU" sz="1400" b="1" dirty="0" smtClean="0">
                <a:solidFill>
                  <a:srgbClr val="009900"/>
                </a:solidFill>
              </a:rPr>
              <a:t>.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00174"/>
            <a:ext cx="2519362" cy="250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2928926" y="3000372"/>
            <a:ext cx="346280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600" b="1" dirty="0">
              <a:solidFill>
                <a:srgbClr val="FF33CC"/>
              </a:solidFill>
            </a:endParaRPr>
          </a:p>
          <a:p>
            <a:r>
              <a:rPr lang="ru-RU" sz="1600" b="1" dirty="0" err="1">
                <a:solidFill>
                  <a:srgbClr val="FF33CC"/>
                </a:solidFill>
              </a:rPr>
              <a:t>Млинець</a:t>
            </a:r>
            <a:r>
              <a:rPr lang="ru-RU" sz="1600" b="1" dirty="0">
                <a:solidFill>
                  <a:srgbClr val="FF33CC"/>
                </a:solidFill>
              </a:rPr>
              <a:t> наш кругленький,</a:t>
            </a:r>
          </a:p>
          <a:p>
            <a:r>
              <a:rPr lang="uk-UA" sz="1600" b="1" dirty="0">
                <a:solidFill>
                  <a:srgbClr val="FF33CC"/>
                </a:solidFill>
              </a:rPr>
              <a:t>м</a:t>
            </a:r>
            <a:r>
              <a:rPr lang="en-US" sz="1600" b="1" dirty="0">
                <a:solidFill>
                  <a:srgbClr val="FF33CC"/>
                </a:solidFill>
              </a:rPr>
              <a:t>’</a:t>
            </a:r>
            <a:r>
              <a:rPr lang="uk-UA" sz="1600" b="1" dirty="0" err="1" smtClean="0">
                <a:solidFill>
                  <a:srgbClr val="FF33CC"/>
                </a:solidFill>
              </a:rPr>
              <a:t>якенький</a:t>
            </a:r>
            <a:r>
              <a:rPr lang="uk-UA" sz="1600" b="1" dirty="0">
                <a:solidFill>
                  <a:srgbClr val="FF33CC"/>
                </a:solidFill>
              </a:rPr>
              <a:t>,</a:t>
            </a:r>
            <a:r>
              <a:rPr lang="uk-UA" sz="1600" b="1" dirty="0" smtClean="0">
                <a:solidFill>
                  <a:srgbClr val="FF33CC"/>
                </a:solidFill>
              </a:rPr>
              <a:t>смачненький</a:t>
            </a:r>
            <a:r>
              <a:rPr lang="uk-UA" sz="1600" b="1" dirty="0">
                <a:solidFill>
                  <a:srgbClr val="FF33CC"/>
                </a:solidFill>
              </a:rPr>
              <a:t>.</a:t>
            </a:r>
            <a:endParaRPr lang="ru-RU" sz="1600" b="1" dirty="0">
              <a:solidFill>
                <a:srgbClr val="FF33CC"/>
              </a:solidFill>
            </a:endParaRPr>
          </a:p>
          <a:p>
            <a:endParaRPr lang="ru-RU" sz="1600" b="1" dirty="0">
              <a:solidFill>
                <a:srgbClr val="FF33CC"/>
              </a:solidFill>
            </a:endParaRPr>
          </a:p>
        </p:txBody>
      </p:sp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1863" y="3573463"/>
            <a:ext cx="2886075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1550" y="4365625"/>
            <a:ext cx="123825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32138" y="4149725"/>
            <a:ext cx="2600325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715250" cy="417512"/>
          </a:xfrm>
        </p:spPr>
        <p:txBody>
          <a:bodyPr/>
          <a:lstStyle/>
          <a:p>
            <a:pPr eaLnBrk="1" hangingPunct="1"/>
            <a:r>
              <a:rPr lang="ru-RU" sz="1600" b="1" i="1" smtClean="0">
                <a:solidFill>
                  <a:srgbClr val="FF0000"/>
                </a:solidFill>
              </a:rPr>
              <a:t>ВПРАВА ,,ЧАШЕЧКА</a:t>
            </a:r>
            <a:r>
              <a:rPr lang="en-US" sz="1600" b="1" i="1" smtClean="0">
                <a:solidFill>
                  <a:srgbClr val="FF0000"/>
                </a:solidFill>
              </a:rPr>
              <a:t>’’</a:t>
            </a:r>
            <a:endParaRPr lang="ru-RU" sz="1600" b="1" i="1" smtClean="0">
              <a:solidFill>
                <a:srgbClr val="FF0000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075613" cy="52895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uk-UA" sz="1400" b="1" dirty="0" smtClean="0">
                <a:solidFill>
                  <a:srgbClr val="009900"/>
                </a:solidFill>
              </a:rPr>
              <a:t>З</a:t>
            </a:r>
            <a:r>
              <a:rPr lang="en-US" sz="1400" b="1" dirty="0" smtClean="0">
                <a:solidFill>
                  <a:srgbClr val="009900"/>
                </a:solidFill>
              </a:rPr>
              <a:t>‘</a:t>
            </a:r>
            <a:r>
              <a:rPr lang="uk-UA" sz="1400" b="1" dirty="0" smtClean="0">
                <a:solidFill>
                  <a:srgbClr val="009900"/>
                </a:solidFill>
              </a:rPr>
              <a:t>їв Язичок млинці і вирішив напитись чаю. У нього була гарна </a:t>
            </a:r>
            <a:r>
              <a:rPr lang="uk-UA" sz="1400" b="1" dirty="0" err="1" smtClean="0">
                <a:solidFill>
                  <a:srgbClr val="009900"/>
                </a:solidFill>
              </a:rPr>
              <a:t>чашечка.Покажемо</a:t>
            </a:r>
            <a:r>
              <a:rPr lang="uk-UA" sz="1400" b="1" dirty="0" smtClean="0">
                <a:solidFill>
                  <a:srgbClr val="009900"/>
                </a:solidFill>
              </a:rPr>
              <a:t> яка.</a:t>
            </a:r>
            <a:endParaRPr lang="ru-RU" sz="1400" b="1" dirty="0" smtClean="0">
              <a:solidFill>
                <a:srgbClr val="009900"/>
              </a:solidFill>
            </a:endParaRPr>
          </a:p>
          <a:p>
            <a:pPr eaLnBrk="1" hangingPunct="1">
              <a:buFontTx/>
              <a:buNone/>
            </a:pPr>
            <a:r>
              <a:rPr lang="ru-RU" sz="1400" dirty="0" smtClean="0">
                <a:solidFill>
                  <a:srgbClr val="009900"/>
                </a:solidFill>
              </a:rPr>
              <a:t>                                                             </a:t>
            </a:r>
            <a:r>
              <a:rPr lang="ru-RU" sz="1600" b="1" dirty="0" err="1" smtClean="0">
                <a:solidFill>
                  <a:srgbClr val="FF0000"/>
                </a:solidFill>
              </a:rPr>
              <a:t>Виконання</a:t>
            </a:r>
            <a:r>
              <a:rPr lang="ru-RU" sz="1600" b="1" dirty="0" smtClean="0">
                <a:solidFill>
                  <a:srgbClr val="FF0000"/>
                </a:solidFill>
              </a:rPr>
              <a:t> </a:t>
            </a:r>
            <a:r>
              <a:rPr lang="ru-RU" sz="1600" b="1" dirty="0" err="1" smtClean="0">
                <a:solidFill>
                  <a:srgbClr val="FF0000"/>
                </a:solidFill>
              </a:rPr>
              <a:t>вправи</a:t>
            </a:r>
            <a:r>
              <a:rPr lang="ru-RU" sz="1600" b="1" dirty="0" smtClean="0">
                <a:solidFill>
                  <a:srgbClr val="FF0000"/>
                </a:solidFill>
              </a:rPr>
              <a:t>:</a:t>
            </a:r>
          </a:p>
          <a:p>
            <a:pPr eaLnBrk="1" hangingPunct="1">
              <a:buFontTx/>
              <a:buNone/>
            </a:pPr>
            <a:r>
              <a:rPr lang="ru-RU" sz="1400" dirty="0" smtClean="0">
                <a:solidFill>
                  <a:srgbClr val="009900"/>
                </a:solidFill>
              </a:rPr>
              <a:t>                                                         </a:t>
            </a:r>
            <a:r>
              <a:rPr lang="ru-RU" sz="1400" b="1" dirty="0" err="1" smtClean="0">
                <a:solidFill>
                  <a:srgbClr val="009900"/>
                </a:solidFill>
              </a:rPr>
              <a:t>Посміхнутись,відкрити</a:t>
            </a:r>
            <a:r>
              <a:rPr lang="ru-RU" sz="1400" b="1" dirty="0" smtClean="0">
                <a:solidFill>
                  <a:srgbClr val="009900"/>
                </a:solidFill>
              </a:rPr>
              <a:t> рот,</a:t>
            </a:r>
          </a:p>
          <a:p>
            <a:pPr eaLnBrk="1" hangingPunct="1">
              <a:buFontTx/>
              <a:buNone/>
            </a:pPr>
            <a:r>
              <a:rPr lang="ru-RU" sz="1400" b="1" dirty="0" smtClean="0">
                <a:solidFill>
                  <a:srgbClr val="009900"/>
                </a:solidFill>
              </a:rPr>
              <a:t>                                                             </a:t>
            </a:r>
            <a:r>
              <a:rPr lang="ru-RU" sz="1400" b="1" dirty="0" err="1" smtClean="0">
                <a:solidFill>
                  <a:srgbClr val="009900"/>
                </a:solidFill>
              </a:rPr>
              <a:t>висунути</a:t>
            </a:r>
            <a:r>
              <a:rPr lang="ru-RU" sz="1400" b="1" dirty="0" smtClean="0">
                <a:solidFill>
                  <a:srgbClr val="009900"/>
                </a:solidFill>
              </a:rPr>
              <a:t> </a:t>
            </a:r>
            <a:r>
              <a:rPr lang="ru-RU" sz="1400" b="1" dirty="0" err="1" smtClean="0">
                <a:solidFill>
                  <a:srgbClr val="009900"/>
                </a:solidFill>
              </a:rPr>
              <a:t>язик</a:t>
            </a:r>
            <a:r>
              <a:rPr lang="ru-RU" sz="1400" b="1" dirty="0" smtClean="0">
                <a:solidFill>
                  <a:srgbClr val="009900"/>
                </a:solidFill>
              </a:rPr>
              <a:t> ,</a:t>
            </a:r>
            <a:r>
              <a:rPr lang="ru-RU" sz="1400" b="1" dirty="0" err="1" smtClean="0">
                <a:solidFill>
                  <a:srgbClr val="009900"/>
                </a:solidFill>
              </a:rPr>
              <a:t>тягнути</a:t>
            </a:r>
            <a:r>
              <a:rPr lang="ru-RU" sz="1400" b="1" dirty="0" smtClean="0">
                <a:solidFill>
                  <a:srgbClr val="009900"/>
                </a:solidFill>
              </a:rPr>
              <a:t> </a:t>
            </a:r>
            <a:r>
              <a:rPr lang="ru-RU" sz="1400" b="1" dirty="0" err="1" smtClean="0">
                <a:solidFill>
                  <a:srgbClr val="009900"/>
                </a:solidFill>
              </a:rPr>
              <a:t>його</a:t>
            </a:r>
            <a:r>
              <a:rPr lang="ru-RU" sz="1400" b="1" dirty="0" smtClean="0">
                <a:solidFill>
                  <a:srgbClr val="009900"/>
                </a:solidFill>
              </a:rPr>
              <a:t> до носа.</a:t>
            </a:r>
          </a:p>
          <a:p>
            <a:pPr eaLnBrk="1" hangingPunct="1">
              <a:buFontTx/>
              <a:buNone/>
            </a:pPr>
            <a:r>
              <a:rPr lang="ru-RU" sz="1400" b="1" dirty="0" smtClean="0">
                <a:solidFill>
                  <a:srgbClr val="009900"/>
                </a:solidFill>
              </a:rPr>
              <a:t>                                                  </a:t>
            </a:r>
            <a:r>
              <a:rPr lang="ru-RU" sz="1400" b="1" dirty="0" err="1" smtClean="0">
                <a:solidFill>
                  <a:srgbClr val="009900"/>
                </a:solidFill>
              </a:rPr>
              <a:t>Бокові</a:t>
            </a:r>
            <a:r>
              <a:rPr lang="ru-RU" sz="1400" b="1" dirty="0" smtClean="0">
                <a:solidFill>
                  <a:srgbClr val="009900"/>
                </a:solidFill>
              </a:rPr>
              <a:t> </a:t>
            </a:r>
            <a:r>
              <a:rPr lang="ru-RU" sz="1400" b="1" dirty="0" err="1" smtClean="0">
                <a:solidFill>
                  <a:srgbClr val="009900"/>
                </a:solidFill>
              </a:rPr>
              <a:t>краї</a:t>
            </a:r>
            <a:r>
              <a:rPr lang="ru-RU" sz="1400" b="1" dirty="0" smtClean="0">
                <a:solidFill>
                  <a:srgbClr val="009900"/>
                </a:solidFill>
              </a:rPr>
              <a:t> </a:t>
            </a:r>
            <a:r>
              <a:rPr lang="ru-RU" sz="1400" b="1" dirty="0" err="1" smtClean="0">
                <a:solidFill>
                  <a:srgbClr val="009900"/>
                </a:solidFill>
              </a:rPr>
              <a:t>язика</a:t>
            </a:r>
            <a:r>
              <a:rPr lang="ru-RU" sz="1400" b="1" dirty="0" smtClean="0">
                <a:solidFill>
                  <a:srgbClr val="009900"/>
                </a:solidFill>
              </a:rPr>
              <a:t> </a:t>
            </a:r>
            <a:r>
              <a:rPr lang="ru-RU" sz="1400" b="1" dirty="0" err="1" smtClean="0">
                <a:solidFill>
                  <a:srgbClr val="009900"/>
                </a:solidFill>
              </a:rPr>
              <a:t>загинати</a:t>
            </a:r>
            <a:r>
              <a:rPr lang="ru-RU" sz="1400" b="1" dirty="0" smtClean="0">
                <a:solidFill>
                  <a:srgbClr val="009900"/>
                </a:solidFill>
              </a:rPr>
              <a:t> у </a:t>
            </a:r>
            <a:r>
              <a:rPr lang="ru-RU" sz="1400" b="1" dirty="0" err="1" smtClean="0">
                <a:solidFill>
                  <a:srgbClr val="009900"/>
                </a:solidFill>
              </a:rPr>
              <a:t>вигляді</a:t>
            </a:r>
            <a:r>
              <a:rPr lang="ru-RU" sz="1400" b="1" dirty="0" smtClean="0">
                <a:solidFill>
                  <a:srgbClr val="009900"/>
                </a:solidFill>
              </a:rPr>
              <a:t> чашечки</a:t>
            </a:r>
          </a:p>
          <a:p>
            <a:pPr eaLnBrk="1" hangingPunct="1">
              <a:buFontTx/>
              <a:buNone/>
            </a:pPr>
            <a:r>
              <a:rPr lang="ru-RU" sz="1400" b="1" dirty="0" smtClean="0">
                <a:solidFill>
                  <a:srgbClr val="009900"/>
                </a:solidFill>
              </a:rPr>
              <a:t>                                                             (</a:t>
            </a:r>
            <a:r>
              <a:rPr lang="ru-RU" sz="1400" b="1" dirty="0" err="1" smtClean="0">
                <a:solidFill>
                  <a:srgbClr val="009900"/>
                </a:solidFill>
              </a:rPr>
              <a:t>щоб</a:t>
            </a:r>
            <a:r>
              <a:rPr lang="ru-RU" sz="1400" b="1" dirty="0" smtClean="0">
                <a:solidFill>
                  <a:srgbClr val="009900"/>
                </a:solidFill>
              </a:rPr>
              <a:t>  чай не </a:t>
            </a:r>
            <a:r>
              <a:rPr lang="ru-RU" sz="1400" b="1" dirty="0" err="1" smtClean="0">
                <a:solidFill>
                  <a:srgbClr val="009900"/>
                </a:solidFill>
              </a:rPr>
              <a:t>розлився</a:t>
            </a:r>
            <a:r>
              <a:rPr lang="ru-RU" sz="1400" b="1" dirty="0" smtClean="0">
                <a:solidFill>
                  <a:srgbClr val="009900"/>
                </a:solidFill>
              </a:rPr>
              <a:t>). </a:t>
            </a:r>
          </a:p>
          <a:p>
            <a:pPr eaLnBrk="1" hangingPunct="1">
              <a:buFontTx/>
              <a:buNone/>
            </a:pPr>
            <a:r>
              <a:rPr lang="ru-RU" sz="1400" b="1" dirty="0" smtClean="0">
                <a:solidFill>
                  <a:srgbClr val="009900"/>
                </a:solidFill>
              </a:rPr>
              <a:t>                                                   </a:t>
            </a:r>
            <a:r>
              <a:rPr lang="ru-RU" sz="1400" b="1" dirty="0" err="1" smtClean="0">
                <a:solidFill>
                  <a:srgbClr val="009900"/>
                </a:solidFill>
              </a:rPr>
              <a:t>Старатьсь</a:t>
            </a:r>
            <a:r>
              <a:rPr lang="ru-RU" sz="1400" b="1" dirty="0" smtClean="0">
                <a:solidFill>
                  <a:srgbClr val="009900"/>
                </a:solidFill>
              </a:rPr>
              <a:t> не </a:t>
            </a:r>
            <a:r>
              <a:rPr lang="ru-RU" sz="1400" b="1" dirty="0" err="1" smtClean="0">
                <a:solidFill>
                  <a:srgbClr val="009900"/>
                </a:solidFill>
              </a:rPr>
              <a:t>підтримувати</a:t>
            </a:r>
            <a:r>
              <a:rPr lang="ru-RU" sz="1400" b="1" dirty="0" smtClean="0">
                <a:solidFill>
                  <a:srgbClr val="009900"/>
                </a:solidFill>
              </a:rPr>
              <a:t> язык </a:t>
            </a:r>
          </a:p>
          <a:p>
            <a:pPr eaLnBrk="1" hangingPunct="1">
              <a:buFontTx/>
              <a:buNone/>
            </a:pPr>
            <a:r>
              <a:rPr lang="ru-RU" sz="1400" b="1" dirty="0" smtClean="0">
                <a:solidFill>
                  <a:srgbClr val="009900"/>
                </a:solidFill>
              </a:rPr>
              <a:t>					   </a:t>
            </a:r>
            <a:r>
              <a:rPr lang="ru-RU" sz="1400" b="1" dirty="0" err="1" smtClean="0">
                <a:solidFill>
                  <a:srgbClr val="009900"/>
                </a:solidFill>
              </a:rPr>
              <a:t>нижньою</a:t>
            </a:r>
            <a:r>
              <a:rPr lang="ru-RU" sz="1400" b="1" dirty="0" smtClean="0">
                <a:solidFill>
                  <a:srgbClr val="009900"/>
                </a:solidFill>
              </a:rPr>
              <a:t> губою. </a:t>
            </a:r>
          </a:p>
          <a:p>
            <a:pPr eaLnBrk="1" hangingPunct="1">
              <a:buFontTx/>
              <a:buNone/>
            </a:pPr>
            <a:r>
              <a:rPr lang="ru-RU" sz="1400" b="1" dirty="0" smtClean="0">
                <a:solidFill>
                  <a:srgbClr val="009900"/>
                </a:solidFill>
              </a:rPr>
              <a:t>                                                   </a:t>
            </a:r>
            <a:r>
              <a:rPr lang="ru-RU" sz="1400" b="1" dirty="0" err="1" smtClean="0">
                <a:solidFill>
                  <a:srgbClr val="009900"/>
                </a:solidFill>
              </a:rPr>
              <a:t>Утримувати</a:t>
            </a:r>
            <a:r>
              <a:rPr lang="ru-RU" sz="1400" b="1" dirty="0" smtClean="0">
                <a:solidFill>
                  <a:srgbClr val="009900"/>
                </a:solidFill>
              </a:rPr>
              <a:t> </a:t>
            </a:r>
            <a:r>
              <a:rPr lang="ru-RU" sz="1400" b="1" dirty="0" err="1" smtClean="0">
                <a:solidFill>
                  <a:srgbClr val="009900"/>
                </a:solidFill>
              </a:rPr>
              <a:t>язик</a:t>
            </a:r>
            <a:r>
              <a:rPr lang="ru-RU" sz="1400" b="1" dirty="0" smtClean="0">
                <a:solidFill>
                  <a:srgbClr val="009900"/>
                </a:solidFill>
              </a:rPr>
              <a:t> на </a:t>
            </a:r>
            <a:r>
              <a:rPr lang="ru-RU" sz="1400" b="1" dirty="0" err="1" smtClean="0">
                <a:solidFill>
                  <a:srgbClr val="009900"/>
                </a:solidFill>
              </a:rPr>
              <a:t>рахунок</a:t>
            </a:r>
            <a:r>
              <a:rPr lang="ru-RU" sz="1400" b="1" dirty="0" smtClean="0">
                <a:solidFill>
                  <a:srgbClr val="009900"/>
                </a:solidFill>
              </a:rPr>
              <a:t> до 10.</a:t>
            </a:r>
          </a:p>
          <a:p>
            <a:pPr eaLnBrk="1" hangingPunct="1">
              <a:buFontTx/>
              <a:buNone/>
            </a:pPr>
            <a:r>
              <a:rPr lang="ru-RU" sz="1400" b="1" dirty="0" smtClean="0">
                <a:solidFill>
                  <a:srgbClr val="009900"/>
                </a:solidFill>
              </a:rPr>
              <a:t>                                                                             </a:t>
            </a:r>
            <a:r>
              <a:rPr lang="ru-RU" sz="1400" b="1" dirty="0" err="1" smtClean="0">
                <a:solidFill>
                  <a:srgbClr val="009900"/>
                </a:solidFill>
              </a:rPr>
              <a:t>Повторити</a:t>
            </a:r>
            <a:r>
              <a:rPr lang="ru-RU" sz="1400" b="1" dirty="0" smtClean="0">
                <a:solidFill>
                  <a:srgbClr val="009900"/>
                </a:solidFill>
              </a:rPr>
              <a:t> 6 </a:t>
            </a:r>
            <a:r>
              <a:rPr lang="ru-RU" sz="1400" b="1" dirty="0" err="1" smtClean="0">
                <a:solidFill>
                  <a:srgbClr val="009900"/>
                </a:solidFill>
              </a:rPr>
              <a:t>разів</a:t>
            </a:r>
            <a:r>
              <a:rPr lang="ru-RU" sz="1400" b="1" dirty="0" smtClean="0">
                <a:solidFill>
                  <a:srgbClr val="009900"/>
                </a:solidFill>
              </a:rPr>
              <a:t>.</a:t>
            </a: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428736"/>
            <a:ext cx="2630488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7538" y="3644900"/>
            <a:ext cx="4465637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928662" y="4143381"/>
            <a:ext cx="314327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1400" b="1" dirty="0">
                <a:solidFill>
                  <a:srgbClr val="FF33CC"/>
                </a:solidFill>
              </a:rPr>
              <a:t>Наливали чай у чашку,</a:t>
            </a:r>
          </a:p>
          <a:p>
            <a:r>
              <a:rPr lang="uk-UA" sz="1400" b="1" dirty="0">
                <a:solidFill>
                  <a:srgbClr val="FF33CC"/>
                </a:solidFill>
              </a:rPr>
              <a:t>обережно </a:t>
            </a:r>
            <a:r>
              <a:rPr lang="uk-UA" sz="1400" b="1" dirty="0" err="1">
                <a:solidFill>
                  <a:srgbClr val="FF33CC"/>
                </a:solidFill>
              </a:rPr>
              <a:t>пили-</a:t>
            </a:r>
            <a:endParaRPr lang="uk-UA" sz="1400" b="1" dirty="0">
              <a:solidFill>
                <a:srgbClr val="FF33CC"/>
              </a:solidFill>
            </a:endParaRPr>
          </a:p>
          <a:p>
            <a:r>
              <a:rPr lang="uk-UA" sz="1400" b="1" dirty="0">
                <a:solidFill>
                  <a:srgbClr val="FF33CC"/>
                </a:solidFill>
              </a:rPr>
              <a:t> ні крапельки не розлили.</a:t>
            </a:r>
            <a:endParaRPr lang="ru-RU" sz="1400" b="1" dirty="0">
              <a:solidFill>
                <a:srgbClr val="FF33CC"/>
              </a:solidFill>
            </a:endParaRPr>
          </a:p>
        </p:txBody>
      </p:sp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4857760"/>
            <a:ext cx="1519238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1" y="428604"/>
            <a:ext cx="85725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Постановка та автоматизація звуків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075" name="Picture 3" descr="C:\Documents and Settings\user\Мои документы\2\павло10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7158" y="1571612"/>
            <a:ext cx="4673600" cy="3505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714348" y="928670"/>
            <a:ext cx="6293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 smtClean="0"/>
              <a:t>Використовую:</a:t>
            </a:r>
            <a:endParaRPr lang="ru-RU" b="1" i="1" dirty="0"/>
          </a:p>
        </p:txBody>
      </p:sp>
      <p:sp>
        <p:nvSpPr>
          <p:cNvPr id="9" name="Загнутый угол 8"/>
          <p:cNvSpPr/>
          <p:nvPr/>
        </p:nvSpPr>
        <p:spPr>
          <a:xfrm>
            <a:off x="5143504" y="1357298"/>
            <a:ext cx="3357586" cy="1214446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власний укладений ,,Мовленнєвий матеріал для автоматизації звуків</a:t>
            </a:r>
            <a:r>
              <a:rPr lang="en-US" dirty="0" smtClean="0"/>
              <a:t>’’</a:t>
            </a:r>
            <a:endParaRPr lang="ru-RU" dirty="0"/>
          </a:p>
        </p:txBody>
      </p:sp>
      <p:sp>
        <p:nvSpPr>
          <p:cNvPr id="10" name="Загнутый угол 9"/>
          <p:cNvSpPr/>
          <p:nvPr/>
        </p:nvSpPr>
        <p:spPr>
          <a:xfrm>
            <a:off x="5143504" y="2857496"/>
            <a:ext cx="3500462" cy="1143008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дидактичні та розвивальні ігри</a:t>
            </a:r>
            <a:endParaRPr lang="ru-RU" b="1" dirty="0"/>
          </a:p>
        </p:txBody>
      </p:sp>
      <p:sp>
        <p:nvSpPr>
          <p:cNvPr id="11" name="Загнутый угол 10"/>
          <p:cNvSpPr/>
          <p:nvPr/>
        </p:nvSpPr>
        <p:spPr>
          <a:xfrm>
            <a:off x="5143504" y="4357694"/>
            <a:ext cx="3429024" cy="928694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ігри </a:t>
            </a:r>
            <a:r>
              <a:rPr lang="uk-UA" b="1" dirty="0" err="1" smtClean="0"/>
              <a:t>-драматизації</a:t>
            </a:r>
            <a:endParaRPr lang="ru-RU" b="1" dirty="0"/>
          </a:p>
        </p:txBody>
      </p:sp>
      <p:sp>
        <p:nvSpPr>
          <p:cNvPr id="12" name="Загнутый угол 11"/>
          <p:cNvSpPr/>
          <p:nvPr/>
        </p:nvSpPr>
        <p:spPr>
          <a:xfrm>
            <a:off x="714348" y="5500702"/>
            <a:ext cx="5500726" cy="857256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власні навчальні презентації для автоматизації </a:t>
            </a:r>
            <a:r>
              <a:rPr lang="uk-UA" b="1" dirty="0" err="1" smtClean="0"/>
              <a:t>звуковимови</a:t>
            </a:r>
            <a:r>
              <a:rPr lang="uk-UA" b="1" dirty="0" smtClean="0"/>
              <a:t> та розвитку мовленнєвих процесів 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 animBg="1"/>
      <p:bldP spid="10" grpId="0" build="allAtOnce" animBg="1"/>
      <p:bldP spid="11" grpId="0" build="allAtOnce" animBg="1"/>
      <p:bldP spid="12" grpId="0" build="allAtOnce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илк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82" y="500042"/>
            <a:ext cx="4920824" cy="4284000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714480" y="5286388"/>
          <a:ext cx="60960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28596" y="428604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>
                <a:solidFill>
                  <a:srgbClr val="0070C0"/>
                </a:solidFill>
              </a:rPr>
              <a:t>Б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rot="10800000" flipH="1" flipV="1">
            <a:off x="1214414" y="1786774"/>
            <a:ext cx="50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 smtClean="0">
                <a:solidFill>
                  <a:srgbClr val="0070C0"/>
                </a:solidFill>
              </a:rPr>
              <a:t>Л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5786" y="3286124"/>
            <a:ext cx="50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 smtClean="0">
                <a:solidFill>
                  <a:srgbClr val="0070C0"/>
                </a:solidFill>
              </a:rPr>
              <a:t>К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58148" y="1071546"/>
            <a:ext cx="357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 smtClean="0">
                <a:solidFill>
                  <a:srgbClr val="FF0000"/>
                </a:solidFill>
              </a:rPr>
              <a:t>І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01024" y="3214686"/>
            <a:ext cx="571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 smtClean="0">
                <a:solidFill>
                  <a:srgbClr val="FF0000"/>
                </a:solidFill>
              </a:rPr>
              <a:t>А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  <p:bldP spid="6" grpId="0" build="allAtOnce"/>
      <p:bldP spid="7" grpId="0" build="allAtOnce"/>
      <p:bldP spid="8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олобок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1285860"/>
            <a:ext cx="3888000" cy="291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405585">
            <a:off x="3875898" y="5026378"/>
            <a:ext cx="30003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/>
              <a:t>лисиця</a:t>
            </a:r>
            <a:endParaRPr lang="ru-RU" sz="4000" b="1" dirty="0"/>
          </a:p>
        </p:txBody>
      </p:sp>
      <p:sp>
        <p:nvSpPr>
          <p:cNvPr id="4" name="TextBox 3"/>
          <p:cNvSpPr txBox="1"/>
          <p:nvPr/>
        </p:nvSpPr>
        <p:spPr>
          <a:xfrm rot="18991310">
            <a:off x="601465" y="5020007"/>
            <a:ext cx="31853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/>
              <a:t>побачити</a:t>
            </a:r>
            <a:endParaRPr lang="ru-RU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929454" y="642918"/>
            <a:ext cx="85725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b="1" dirty="0" smtClean="0"/>
              <a:t>Б</a:t>
            </a:r>
          </a:p>
          <a:p>
            <a:r>
              <a:rPr lang="uk-UA" sz="4800" b="1" dirty="0" smtClean="0"/>
              <a:t>М</a:t>
            </a:r>
          </a:p>
          <a:p>
            <a:r>
              <a:rPr lang="uk-UA" sz="4800" b="1" dirty="0" smtClean="0"/>
              <a:t>О</a:t>
            </a:r>
          </a:p>
          <a:p>
            <a:r>
              <a:rPr lang="uk-UA" sz="4800" b="1" dirty="0" smtClean="0"/>
              <a:t>Л</a:t>
            </a:r>
          </a:p>
          <a:p>
            <a:r>
              <a:rPr lang="uk-UA" sz="4800" b="1" dirty="0" smtClean="0"/>
              <a:t>О</a:t>
            </a:r>
          </a:p>
          <a:p>
            <a:r>
              <a:rPr lang="uk-UA" sz="4800" b="1" dirty="0" smtClean="0"/>
              <a:t>К</a:t>
            </a:r>
          </a:p>
          <a:p>
            <a:r>
              <a:rPr lang="uk-UA" sz="4800" b="1" dirty="0" smtClean="0"/>
              <a:t>О</a:t>
            </a:r>
          </a:p>
          <a:p>
            <a:r>
              <a:rPr lang="uk-UA" sz="4800" b="1" dirty="0" smtClean="0"/>
              <a:t>К</a:t>
            </a:r>
            <a:endParaRPr lang="ru-RU" sz="4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  <p:bldP spid="5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57158" y="357166"/>
            <a:ext cx="842968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Розвиток загальної та дрібної моторики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7" name="Содержимое 16" descr="валя3.jpg"/>
          <p:cNvPicPr>
            <a:picLocks noChangeAspect="1"/>
          </p:cNvPicPr>
          <p:nvPr/>
        </p:nvPicPr>
        <p:blipFill>
          <a:blip r:embed="rId2" cstate="print"/>
          <a:srcRect l="28572"/>
          <a:stretch>
            <a:fillRect/>
          </a:stretch>
        </p:blipFill>
        <p:spPr>
          <a:xfrm>
            <a:off x="2285984" y="4071942"/>
            <a:ext cx="2500306" cy="2286000"/>
          </a:xfrm>
          <a:prstGeom prst="rect">
            <a:avLst/>
          </a:prstGeom>
        </p:spPr>
      </p:pic>
      <p:pic>
        <p:nvPicPr>
          <p:cNvPr id="1027" name="Picture 3" descr="F:\павло9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-5786510" y="-4214866"/>
            <a:ext cx="4800000" cy="3600000"/>
          </a:xfrm>
          <a:prstGeom prst="rect">
            <a:avLst/>
          </a:prstGeom>
          <a:noFill/>
        </p:spPr>
      </p:pic>
      <p:pic>
        <p:nvPicPr>
          <p:cNvPr id="1028" name="Picture 4" descr="C:\Documents and Settings\user\Мои документы\павло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928670"/>
            <a:ext cx="2400000" cy="1800000"/>
          </a:xfrm>
          <a:prstGeom prst="rect">
            <a:avLst/>
          </a:prstGeom>
          <a:noFill/>
        </p:spPr>
      </p:pic>
      <p:pic>
        <p:nvPicPr>
          <p:cNvPr id="13" name="Рисунок 12" descr="фото павло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57818" y="4214818"/>
            <a:ext cx="3286148" cy="2286016"/>
          </a:xfrm>
          <a:prstGeom prst="rect">
            <a:avLst/>
          </a:prstGeom>
        </p:spPr>
      </p:pic>
      <p:pic>
        <p:nvPicPr>
          <p:cNvPr id="1030" name="Picture 6" descr="C:\Documents and Settings\user\Мои документы\2\руки3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472" y="3000372"/>
            <a:ext cx="1428750" cy="1714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0034" y="5072074"/>
            <a:ext cx="1500198" cy="12858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3071802" y="857232"/>
            <a:ext cx="55007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ru-RU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000364" y="857232"/>
            <a:ext cx="2004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i="1" dirty="0" smtClean="0"/>
              <a:t>Проводиться:</a:t>
            </a:r>
            <a:endParaRPr lang="ru-RU" b="1" i="1" dirty="0"/>
          </a:p>
        </p:txBody>
      </p:sp>
      <p:sp>
        <p:nvSpPr>
          <p:cNvPr id="11" name="Овал 10"/>
          <p:cNvSpPr/>
          <p:nvPr/>
        </p:nvSpPr>
        <p:spPr>
          <a:xfrm>
            <a:off x="5572132" y="857232"/>
            <a:ext cx="3000396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виконанням вправ у супроводі </a:t>
            </a:r>
            <a:r>
              <a:rPr lang="uk-UA" b="1" dirty="0" err="1" smtClean="0"/>
              <a:t>логоримів</a:t>
            </a:r>
            <a:endParaRPr lang="ru-RU" b="1" dirty="0"/>
          </a:p>
        </p:txBody>
      </p:sp>
      <p:sp>
        <p:nvSpPr>
          <p:cNvPr id="14" name="Овал 13"/>
          <p:cNvSpPr/>
          <p:nvPr/>
        </p:nvSpPr>
        <p:spPr>
          <a:xfrm>
            <a:off x="2643174" y="1357298"/>
            <a:ext cx="3214710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 використанням спеціального матеріалу</a:t>
            </a:r>
            <a:endParaRPr lang="ru-RU" b="1" dirty="0"/>
          </a:p>
        </p:txBody>
      </p:sp>
      <p:sp>
        <p:nvSpPr>
          <p:cNvPr id="15" name="Овал 14"/>
          <p:cNvSpPr/>
          <p:nvPr/>
        </p:nvSpPr>
        <p:spPr>
          <a:xfrm>
            <a:off x="2786050" y="2857496"/>
            <a:ext cx="2643206" cy="10715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виконанням масажу</a:t>
            </a:r>
            <a:endParaRPr lang="ru-RU" b="1" dirty="0"/>
          </a:p>
        </p:txBody>
      </p:sp>
      <p:sp>
        <p:nvSpPr>
          <p:cNvPr id="16" name="Овал 15"/>
          <p:cNvSpPr/>
          <p:nvPr/>
        </p:nvSpPr>
        <p:spPr>
          <a:xfrm>
            <a:off x="5786446" y="2357430"/>
            <a:ext cx="2928958" cy="1714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проведенням ігор з м</a:t>
            </a:r>
            <a:r>
              <a:rPr lang="en-US" b="1" dirty="0" smtClean="0"/>
              <a:t>’</a:t>
            </a:r>
            <a:r>
              <a:rPr lang="uk-UA" b="1" dirty="0" err="1" smtClean="0"/>
              <a:t>ячами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 animBg="1"/>
      <p:bldP spid="14" grpId="0" build="allAtOnce" animBg="1"/>
      <p:bldP spid="15" grpId="0" build="allAtOnce" animBg="1"/>
      <p:bldP spid="16" grpId="0" build="allAtOnc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142984"/>
            <a:ext cx="8429654" cy="2286016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,,</a:t>
            </a:r>
            <a:r>
              <a:rPr lang="ru-RU" sz="2700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Чим </a:t>
            </a:r>
            <a:r>
              <a:rPr lang="ru-RU" sz="2700" dirty="0" err="1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2700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впевненості</a:t>
            </a:r>
            <a:r>
              <a:rPr lang="ru-RU" sz="2700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 в  </a:t>
            </a:r>
            <a:r>
              <a:rPr lang="ru-RU" sz="2700" dirty="0" err="1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русі</a:t>
            </a:r>
            <a:r>
              <a:rPr lang="ru-RU" sz="2700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дитячої</a:t>
            </a:r>
            <a:r>
              <a:rPr lang="ru-RU" sz="2700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 руки, </a:t>
            </a:r>
            <a:r>
              <a:rPr lang="ru-RU" sz="2700" dirty="0" err="1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sz="2700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яскравіше</a:t>
            </a:r>
            <a:r>
              <a:rPr lang="ru-RU" sz="2700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мовлення</a:t>
            </a:r>
            <a:r>
              <a:rPr lang="ru-RU" sz="2700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дитини</a:t>
            </a:r>
            <a:r>
              <a:rPr lang="ru-RU" sz="2700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700" dirty="0" err="1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чим</a:t>
            </a:r>
            <a:r>
              <a:rPr lang="ru-RU" sz="2700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2700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майстерності</a:t>
            </a:r>
            <a:r>
              <a:rPr lang="ru-RU" sz="2700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700" dirty="0" err="1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дитячій</a:t>
            </a:r>
            <a:r>
              <a:rPr lang="ru-RU" sz="2700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руці</a:t>
            </a:r>
            <a:r>
              <a:rPr lang="ru-RU" sz="2700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700" dirty="0" err="1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sz="2700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дитина</a:t>
            </a:r>
            <a:r>
              <a:rPr lang="ru-RU" sz="2700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розумніша</a:t>
            </a:r>
            <a:r>
              <a:rPr lang="ru-RU" sz="2700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700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’’</a:t>
            </a:r>
            <a:r>
              <a:rPr lang="ru-RU" sz="2700" dirty="0" err="1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В.Сухомлинський</a:t>
            </a:r>
            <a:r>
              <a:rPr lang="ru-RU" sz="4000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FFC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rgbClr val="FFC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FFC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40" y="285728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err="1" smtClean="0"/>
              <a:t>Біоенергопластика</a:t>
            </a:r>
            <a:r>
              <a:rPr lang="uk-UA" sz="2400" b="1" i="1" dirty="0" smtClean="0"/>
              <a:t> у подоланні </a:t>
            </a:r>
            <a:r>
              <a:rPr lang="uk-UA" sz="2400" b="1" i="1" dirty="0" err="1" smtClean="0"/>
              <a:t>дизартричних</a:t>
            </a:r>
            <a:r>
              <a:rPr lang="uk-UA" sz="2400" b="1" i="1" dirty="0" smtClean="0"/>
              <a:t> порушень</a:t>
            </a:r>
            <a:endParaRPr lang="ru-RU" sz="2400" b="1" i="1" dirty="0"/>
          </a:p>
        </p:txBody>
      </p:sp>
      <p:pic>
        <p:nvPicPr>
          <p:cNvPr id="5" name="Picture 3" descr="G:\фото гимнастики\P1010222.JPG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 l="23700" r="31956"/>
          <a:stretch>
            <a:fillRect/>
          </a:stretch>
        </p:blipFill>
        <p:spPr bwMode="auto">
          <a:xfrm>
            <a:off x="5072066" y="3143248"/>
            <a:ext cx="2928938" cy="335756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6" name="Рисунок 10" descr="G:\DCIM\101_PANA\P1010033.JPG"/>
          <p:cNvPicPr>
            <a:picLocks noChangeAspect="1" noChangeArrowheads="1"/>
          </p:cNvPicPr>
          <p:nvPr/>
        </p:nvPicPr>
        <p:blipFill>
          <a:blip r:embed="rId3">
            <a:lum bright="20000" contrast="10000"/>
          </a:blip>
          <a:srcRect/>
          <a:stretch>
            <a:fillRect/>
          </a:stretch>
        </p:blipFill>
        <p:spPr bwMode="auto">
          <a:xfrm>
            <a:off x="357158" y="3571876"/>
            <a:ext cx="4572000" cy="278606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857356" y="5786454"/>
            <a:ext cx="1029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Млинц</a:t>
            </a:r>
            <a:r>
              <a:rPr lang="uk-UA" dirty="0" smtClean="0"/>
              <a:t>і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ото павло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3500438"/>
            <a:ext cx="3690000" cy="2952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28696" y="214290"/>
            <a:ext cx="771530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Розвиток мовленнєвого дихання,голосу,</a:t>
            </a:r>
            <a:r>
              <a:rPr lang="uk-UA" sz="2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просодики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1571612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 err="1" smtClean="0"/>
              <a:t>Забеспечуює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6" name="Выноска-облако 5"/>
          <p:cNvSpPr/>
          <p:nvPr/>
        </p:nvSpPr>
        <p:spPr>
          <a:xfrm>
            <a:off x="2071670" y="1412776"/>
            <a:ext cx="3929090" cy="108753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чітку вимову звуків</a:t>
            </a:r>
            <a:endParaRPr lang="ru-RU" b="1" dirty="0"/>
          </a:p>
        </p:txBody>
      </p:sp>
      <p:sp>
        <p:nvSpPr>
          <p:cNvPr id="7" name="Выноска-облако 6"/>
          <p:cNvSpPr/>
          <p:nvPr/>
        </p:nvSpPr>
        <p:spPr>
          <a:xfrm>
            <a:off x="-214346" y="2643182"/>
            <a:ext cx="4929222" cy="85725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удосконалення  голосових модуляцій за силою,висотою</a:t>
            </a:r>
            <a:endParaRPr lang="ru-RU" b="1" dirty="0"/>
          </a:p>
        </p:txBody>
      </p:sp>
      <p:sp>
        <p:nvSpPr>
          <p:cNvPr id="8" name="Выноска-облако 7"/>
          <p:cNvSpPr/>
          <p:nvPr/>
        </p:nvSpPr>
        <p:spPr>
          <a:xfrm>
            <a:off x="5500662" y="1142984"/>
            <a:ext cx="3643338" cy="121444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нормалізацію темпу,ритму мовлення</a:t>
            </a:r>
            <a:endParaRPr lang="ru-RU" b="1" dirty="0"/>
          </a:p>
        </p:txBody>
      </p:sp>
      <p:sp>
        <p:nvSpPr>
          <p:cNvPr id="9" name="Выноска-облако 8"/>
          <p:cNvSpPr/>
          <p:nvPr/>
        </p:nvSpPr>
        <p:spPr>
          <a:xfrm>
            <a:off x="3857620" y="2214554"/>
            <a:ext cx="4143404" cy="178595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удосконалення інтонаційно-виразного забарвлення мовлення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286248" y="4357694"/>
            <a:ext cx="4357718" cy="230832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Проводиться шляхом </a:t>
            </a:r>
            <a:r>
              <a:rPr lang="ru-RU" b="1" i="1" dirty="0" err="1" smtClean="0"/>
              <a:t>виконання</a:t>
            </a:r>
            <a:r>
              <a:rPr lang="ru-RU" b="1" i="1" dirty="0" smtClean="0"/>
              <a:t> </a:t>
            </a:r>
            <a:r>
              <a:rPr lang="ru-RU" b="1" i="1" dirty="0" err="1" smtClean="0"/>
              <a:t>спеціальних</a:t>
            </a:r>
            <a:r>
              <a:rPr lang="ru-RU" b="1" i="1" dirty="0" smtClean="0"/>
              <a:t> </a:t>
            </a:r>
            <a:r>
              <a:rPr lang="ru-RU" b="1" i="1" dirty="0" err="1" smtClean="0"/>
              <a:t>вправ</a:t>
            </a:r>
            <a:r>
              <a:rPr lang="ru-RU" b="1" i="1" dirty="0" smtClean="0"/>
              <a:t> </a:t>
            </a:r>
            <a:r>
              <a:rPr lang="ru-RU" b="1" i="1" dirty="0" err="1" smtClean="0"/>
              <a:t>з</a:t>
            </a:r>
            <a:r>
              <a:rPr lang="ru-RU" b="1" i="1" dirty="0" smtClean="0"/>
              <a:t> </a:t>
            </a:r>
            <a:r>
              <a:rPr lang="ru-RU" b="1" i="1" dirty="0" err="1" smtClean="0"/>
              <a:t>використанням</a:t>
            </a:r>
            <a:r>
              <a:rPr lang="ru-RU" b="1" i="1" dirty="0" smtClean="0"/>
              <a:t>: </a:t>
            </a:r>
          </a:p>
          <a:p>
            <a:r>
              <a:rPr lang="ru-RU" b="1" i="1" dirty="0" smtClean="0"/>
              <a:t>-</a:t>
            </a:r>
            <a:r>
              <a:rPr lang="ru-RU" b="1" i="1" dirty="0" err="1" smtClean="0"/>
              <a:t>ігрового</a:t>
            </a:r>
            <a:r>
              <a:rPr lang="ru-RU" b="1" i="1" dirty="0" smtClean="0"/>
              <a:t> </a:t>
            </a:r>
            <a:r>
              <a:rPr lang="ru-RU" b="1" i="1" dirty="0" err="1" smtClean="0"/>
              <a:t>матеріалу</a:t>
            </a:r>
            <a:r>
              <a:rPr lang="ru-RU" b="1" i="1" dirty="0" smtClean="0"/>
              <a:t>; </a:t>
            </a:r>
          </a:p>
          <a:p>
            <a:r>
              <a:rPr lang="ru-RU" b="1" i="1" dirty="0" smtClean="0"/>
              <a:t>-</a:t>
            </a:r>
            <a:r>
              <a:rPr lang="ru-RU" b="1" i="1" dirty="0" err="1" smtClean="0"/>
              <a:t>спеціально</a:t>
            </a:r>
            <a:r>
              <a:rPr lang="ru-RU" b="1" i="1" dirty="0" smtClean="0"/>
              <a:t> </a:t>
            </a:r>
            <a:r>
              <a:rPr lang="ru-RU" b="1" i="1" dirty="0" err="1" smtClean="0"/>
              <a:t>підібраного</a:t>
            </a:r>
            <a:r>
              <a:rPr lang="ru-RU" b="1" i="1" dirty="0" smtClean="0"/>
              <a:t> </a:t>
            </a:r>
            <a:r>
              <a:rPr lang="ru-RU" b="1" i="1" dirty="0" err="1" smtClean="0"/>
              <a:t>мовленнєвого</a:t>
            </a:r>
            <a:r>
              <a:rPr lang="ru-RU" b="1" i="1" dirty="0" smtClean="0"/>
              <a:t> </a:t>
            </a:r>
            <a:r>
              <a:rPr lang="ru-RU" b="1" i="1" dirty="0" err="1" smtClean="0"/>
              <a:t>матеріалу</a:t>
            </a:r>
            <a:r>
              <a:rPr lang="ru-RU" b="1" i="1" dirty="0" smtClean="0"/>
              <a:t>: </a:t>
            </a:r>
            <a:r>
              <a:rPr lang="ru-RU" b="1" i="1" dirty="0" err="1" smtClean="0"/>
              <a:t>звуків,складів</a:t>
            </a:r>
            <a:r>
              <a:rPr lang="ru-RU" b="1" i="1" dirty="0" smtClean="0"/>
              <a:t>, </a:t>
            </a:r>
            <a:r>
              <a:rPr lang="ru-RU" b="1" i="1" dirty="0" err="1" smtClean="0"/>
              <a:t>слів,віршів</a:t>
            </a:r>
            <a:r>
              <a:rPr lang="ru-RU" b="1" i="1" dirty="0" smtClean="0"/>
              <a:t>; </a:t>
            </a:r>
          </a:p>
          <a:p>
            <a:r>
              <a:rPr lang="ru-RU" b="1" i="1" dirty="0" smtClean="0"/>
              <a:t>- </a:t>
            </a:r>
            <a:r>
              <a:rPr lang="ru-RU" b="1" i="1" dirty="0" err="1" smtClean="0"/>
              <a:t>рольових</a:t>
            </a:r>
            <a:r>
              <a:rPr lang="ru-RU" b="1" i="1" dirty="0" smtClean="0"/>
              <a:t> </a:t>
            </a:r>
            <a:r>
              <a:rPr lang="ru-RU" b="1" i="1" dirty="0" err="1" smtClean="0"/>
              <a:t>ігор</a:t>
            </a:r>
            <a:r>
              <a:rPr lang="ru-RU" b="1" i="1" dirty="0" smtClean="0"/>
              <a:t>. </a:t>
            </a:r>
            <a:endParaRPr lang="ru-RU" b="1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57166"/>
            <a:ext cx="2447925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3199810" y="958318"/>
            <a:ext cx="1694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 smtClean="0"/>
              <a:t>забезпечує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  <p:bldP spid="7" grpId="0" build="allAtOnce" animBg="1"/>
      <p:bldP spid="8" grpId="0" build="allAtOnce" animBg="1"/>
      <p:bldP spid="9" grpId="0" build="allAtOnce" animBg="1"/>
      <p:bldP spid="10" grpId="0" build="allAtOnce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2357454"/>
          </a:xfrm>
          <a:solidFill>
            <a:schemeClr val="accent6">
              <a:tint val="15000"/>
              <a:satMod val="200000"/>
            </a:schemeClr>
          </a:solidFill>
          <a:ln>
            <a:noFill/>
          </a:ln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tx1"/>
                </a:solidFill>
              </a:rPr>
              <a:t>П</a:t>
            </a:r>
            <a:r>
              <a:rPr lang="uk-UA" sz="3600" dirty="0" smtClean="0">
                <a:solidFill>
                  <a:schemeClr val="tx1"/>
                </a:solidFill>
              </a:rPr>
              <a:t>роводиться робота з розвитку </a:t>
            </a:r>
            <a:r>
              <a:rPr lang="uk-UA" sz="3600" dirty="0" smtClean="0">
                <a:solidFill>
                  <a:srgbClr val="FFC000"/>
                </a:solidFill>
              </a:rPr>
              <a:t>фонематичних процесів, </a:t>
            </a:r>
            <a:r>
              <a:rPr lang="uk-UA" sz="3600" dirty="0" smtClean="0">
                <a:solidFill>
                  <a:schemeClr val="accent1"/>
                </a:solidFill>
              </a:rPr>
              <a:t>просторового </a:t>
            </a:r>
            <a:r>
              <a:rPr lang="uk-UA" sz="3600" dirty="0" err="1" smtClean="0">
                <a:solidFill>
                  <a:schemeClr val="accent1"/>
                </a:solidFill>
              </a:rPr>
              <a:t>гнозису</a:t>
            </a:r>
            <a:r>
              <a:rPr lang="uk-UA" sz="3600" dirty="0" smtClean="0">
                <a:solidFill>
                  <a:schemeClr val="accent1"/>
                </a:solidFill>
              </a:rPr>
              <a:t> та </a:t>
            </a:r>
            <a:r>
              <a:rPr lang="uk-UA" sz="3600" dirty="0" err="1" smtClean="0">
                <a:solidFill>
                  <a:schemeClr val="accent1"/>
                </a:solidFill>
              </a:rPr>
              <a:t>праксису</a:t>
            </a:r>
            <a:r>
              <a:rPr lang="uk-UA" dirty="0" smtClean="0">
                <a:solidFill>
                  <a:schemeClr val="accent1"/>
                </a:solidFill>
              </a:rPr>
              <a:t>,</a:t>
            </a:r>
            <a:r>
              <a:rPr lang="uk-UA" sz="3600" dirty="0" smtClean="0">
                <a:solidFill>
                  <a:schemeClr val="tx1"/>
                </a:solidFill>
              </a:rPr>
              <a:t> </a:t>
            </a:r>
            <a:r>
              <a:rPr lang="uk-UA" sz="3600" dirty="0" err="1" smtClean="0">
                <a:solidFill>
                  <a:srgbClr val="C00000"/>
                </a:solidFill>
              </a:rPr>
              <a:t>графомоторних</a:t>
            </a:r>
            <a:r>
              <a:rPr lang="uk-UA" sz="3600" dirty="0" smtClean="0">
                <a:solidFill>
                  <a:schemeClr val="tx1"/>
                </a:solidFill>
              </a:rPr>
              <a:t> </a:t>
            </a:r>
            <a:r>
              <a:rPr lang="uk-UA" sz="3600" dirty="0" err="1" smtClean="0">
                <a:solidFill>
                  <a:srgbClr val="C00000"/>
                </a:solidFill>
              </a:rPr>
              <a:t>навичків</a:t>
            </a:r>
            <a:r>
              <a:rPr lang="uk-UA" sz="3600" dirty="0" smtClean="0">
                <a:solidFill>
                  <a:srgbClr val="C00000"/>
                </a:solidFill>
              </a:rPr>
              <a:t>,</a:t>
            </a:r>
            <a:r>
              <a:rPr lang="uk-UA" sz="3600" dirty="0" smtClean="0">
                <a:solidFill>
                  <a:srgbClr val="FF0000"/>
                </a:solidFill>
              </a:rPr>
              <a:t>пізнавальних процесів 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валя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3071810"/>
            <a:ext cx="3991285" cy="3024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000100" y="21431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Рисунок 8" descr="павло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3071810"/>
            <a:ext cx="4284034" cy="3024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59" y="428604"/>
            <a:ext cx="850112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Участь батьків у </a:t>
            </a:r>
            <a:r>
              <a:rPr lang="uk-UA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корекційному</a:t>
            </a:r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процесі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910" y="857232"/>
            <a:ext cx="24945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/>
              <a:t>є </a:t>
            </a:r>
            <a:r>
              <a:rPr lang="uk-UA" sz="2000" b="1" dirty="0" err="1" smtClean="0"/>
              <a:t>обов</a:t>
            </a:r>
            <a:r>
              <a:rPr lang="en-US" sz="2000" b="1" dirty="0" smtClean="0"/>
              <a:t>’</a:t>
            </a:r>
            <a:r>
              <a:rPr lang="uk-UA" sz="2000" b="1" dirty="0" err="1" smtClean="0"/>
              <a:t>язковою</a:t>
            </a:r>
            <a:endParaRPr lang="ru-RU" sz="2000" b="1" dirty="0"/>
          </a:p>
        </p:txBody>
      </p:sp>
      <p:pic>
        <p:nvPicPr>
          <p:cNvPr id="5" name="Содержимое 4" descr="інт.фото2.jpg"/>
          <p:cNvPicPr>
            <a:picLocks noChangeAspect="1"/>
          </p:cNvPicPr>
          <p:nvPr/>
        </p:nvPicPr>
        <p:blipFill>
          <a:blip r:embed="rId2" cstate="print">
            <a:lum bright="10000" contrast="10000"/>
          </a:blip>
          <a:stretch>
            <a:fillRect/>
          </a:stretch>
        </p:blipFill>
        <p:spPr>
          <a:xfrm>
            <a:off x="285720" y="1357299"/>
            <a:ext cx="3060000" cy="25892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IMG_5967.jpg"/>
          <p:cNvPicPr>
            <a:picLocks noChangeAspect="1"/>
          </p:cNvPicPr>
          <p:nvPr/>
        </p:nvPicPr>
        <p:blipFill>
          <a:blip r:embed="rId3" cstate="print"/>
          <a:srcRect l="5316" r="5316"/>
          <a:stretch>
            <a:fillRect/>
          </a:stretch>
        </p:blipFill>
        <p:spPr>
          <a:xfrm>
            <a:off x="285720" y="4357694"/>
            <a:ext cx="3132000" cy="2262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3571868" y="1000108"/>
            <a:ext cx="428628" cy="5357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Батьки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1" name="Пятиугольник 10"/>
          <p:cNvSpPr/>
          <p:nvPr/>
        </p:nvSpPr>
        <p:spPr>
          <a:xfrm>
            <a:off x="4000496" y="1000108"/>
            <a:ext cx="4786346" cy="1643074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систематично відвідують логопедичні заняття</a:t>
            </a:r>
            <a:endParaRPr lang="ru-RU" sz="2800" b="1" dirty="0"/>
          </a:p>
        </p:txBody>
      </p:sp>
      <p:sp>
        <p:nvSpPr>
          <p:cNvPr id="12" name="Пятиугольник 11"/>
          <p:cNvSpPr/>
          <p:nvPr/>
        </p:nvSpPr>
        <p:spPr>
          <a:xfrm>
            <a:off x="4000496" y="2786058"/>
            <a:ext cx="4786346" cy="171451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отримують завдання для </a:t>
            </a:r>
            <a:r>
              <a:rPr lang="uk-UA" sz="2800" b="1" dirty="0" err="1" smtClean="0"/>
              <a:t>обов</a:t>
            </a:r>
            <a:r>
              <a:rPr lang="en-US" sz="2800" b="1" dirty="0" smtClean="0"/>
              <a:t>’</a:t>
            </a:r>
            <a:r>
              <a:rPr lang="uk-UA" sz="2800" b="1" dirty="0" err="1" smtClean="0"/>
              <a:t>язкового</a:t>
            </a:r>
            <a:r>
              <a:rPr lang="uk-UA" sz="2800" b="1" dirty="0" smtClean="0"/>
              <a:t> виконання</a:t>
            </a:r>
            <a:endParaRPr lang="ru-RU" sz="2800" b="1" dirty="0"/>
          </a:p>
        </p:txBody>
      </p:sp>
      <p:sp>
        <p:nvSpPr>
          <p:cNvPr id="13" name="Пятиугольник 12"/>
          <p:cNvSpPr/>
          <p:nvPr/>
        </p:nvSpPr>
        <p:spPr>
          <a:xfrm>
            <a:off x="4000496" y="4643446"/>
            <a:ext cx="4857784" cy="171451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слідкують за автоматизацією правильного мовлення дитини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2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 animBg="1"/>
      <p:bldP spid="12" grpId="0" build="allAtOnce" animBg="1"/>
      <p:bldP spid="13" grpId="0" build="allAtOnce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28662" y="357166"/>
            <a:ext cx="621510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Співпраця з вчителями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" name="Рисунок 3" descr="павло14.JP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tretch>
            <a:fillRect/>
          </a:stretch>
        </p:blipFill>
        <p:spPr>
          <a:xfrm>
            <a:off x="357158" y="4000504"/>
            <a:ext cx="3312000" cy="2512560"/>
          </a:xfrm>
          <a:prstGeom prst="rect">
            <a:avLst/>
          </a:prstGeom>
        </p:spPr>
      </p:pic>
      <p:pic>
        <p:nvPicPr>
          <p:cNvPr id="5" name="Содержимое 7" descr="фото павло3.JPG"/>
          <p:cNvPicPr>
            <a:picLocks noChangeAspect="1"/>
          </p:cNvPicPr>
          <p:nvPr/>
        </p:nvPicPr>
        <p:blipFill>
          <a:blip r:embed="rId3" cstate="print">
            <a:lum bright="40000" contrast="40000"/>
          </a:blip>
          <a:stretch>
            <a:fillRect/>
          </a:stretch>
        </p:blipFill>
        <p:spPr>
          <a:xfrm>
            <a:off x="428596" y="1000108"/>
            <a:ext cx="2500330" cy="2643182"/>
          </a:xfrm>
          <a:prstGeom prst="rect">
            <a:avLst/>
          </a:prstGeom>
          <a:ln>
            <a:solidFill>
              <a:srgbClr val="92D05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143240" y="857232"/>
            <a:ext cx="56436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 smtClean="0"/>
              <a:t>З метою вироблення єдиної спрямованості у роботі з учнями,що мають вади мовлення відвідую уроки.</a:t>
            </a:r>
            <a:endParaRPr lang="ru-RU" b="1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57620" y="1785926"/>
            <a:ext cx="428628" cy="44291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err="1" smtClean="0">
                <a:solidFill>
                  <a:schemeClr val="tx1"/>
                </a:solidFill>
              </a:rPr>
              <a:t>Вчител</a:t>
            </a:r>
            <a:endParaRPr lang="uk-UA" sz="2400" b="1" dirty="0" smtClean="0">
              <a:solidFill>
                <a:schemeClr val="tx1"/>
              </a:solidFill>
            </a:endParaRPr>
          </a:p>
          <a:p>
            <a:pPr algn="ctr"/>
            <a:r>
              <a:rPr lang="uk-UA" sz="2400" b="1" dirty="0" smtClean="0">
                <a:solidFill>
                  <a:schemeClr val="tx1"/>
                </a:solidFill>
              </a:rPr>
              <a:t>і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4286248" y="1785926"/>
            <a:ext cx="4500594" cy="135732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/>
              <a:t>отримують інформацію про особливості мовленнєвих порушень учнів</a:t>
            </a:r>
            <a:endParaRPr lang="ru-RU" sz="2000" b="1" dirty="0"/>
          </a:p>
        </p:txBody>
      </p:sp>
      <p:sp>
        <p:nvSpPr>
          <p:cNvPr id="10" name="Пятиугольник 9"/>
          <p:cNvSpPr/>
          <p:nvPr/>
        </p:nvSpPr>
        <p:spPr>
          <a:xfrm>
            <a:off x="4286248" y="3286124"/>
            <a:ext cx="4643470" cy="142876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/>
              <a:t>систематично інформуються про стан мовлення дитини та етап </a:t>
            </a:r>
            <a:r>
              <a:rPr lang="uk-UA" sz="2000" b="1" dirty="0" err="1" smtClean="0"/>
              <a:t>корекційної</a:t>
            </a:r>
            <a:r>
              <a:rPr lang="uk-UA" sz="2000" b="1" dirty="0" smtClean="0"/>
              <a:t> роботи</a:t>
            </a:r>
            <a:endParaRPr lang="ru-RU" sz="2000" b="1" dirty="0"/>
          </a:p>
        </p:txBody>
      </p:sp>
      <p:sp>
        <p:nvSpPr>
          <p:cNvPr id="11" name="Пятиугольник 10"/>
          <p:cNvSpPr/>
          <p:nvPr/>
        </p:nvSpPr>
        <p:spPr>
          <a:xfrm>
            <a:off x="4286248" y="4857760"/>
            <a:ext cx="4500594" cy="135732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/>
              <a:t>отримують рекомендації щодо роботи з учнями з порушеннями мовлення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8" grpId="0" build="allAtOnce" animBg="1"/>
      <p:bldP spid="10" grpId="0" build="allAtOnce" animBg="1"/>
      <p:bldP spid="11" grpId="0" build="allAtOnce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азет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1785926"/>
            <a:ext cx="7083552" cy="47914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2910" y="285728"/>
            <a:ext cx="793133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популяризацією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логопедичних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			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знань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	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виступаю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у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пресі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</a:t>
            </a:r>
          </a:p>
          <a:p>
            <a:r>
              <a:rPr lang="uk-UA" b="1" dirty="0" smtClean="0"/>
              <a:t>/Замітка,що була надрукована у Червоноградській газеті </a:t>
            </a:r>
            <a:r>
              <a:rPr lang="uk-UA" b="1" dirty="0" err="1" smtClean="0"/>
              <a:t>“Новини</a:t>
            </a:r>
            <a:r>
              <a:rPr lang="uk-UA" b="1" dirty="0" smtClean="0"/>
              <a:t> </a:t>
            </a:r>
            <a:r>
              <a:rPr lang="uk-UA" b="1" dirty="0" err="1" smtClean="0"/>
              <a:t>Прибужжя”</a:t>
            </a:r>
            <a:r>
              <a:rPr lang="uk-UA" b="1" dirty="0" smtClean="0"/>
              <a:t>./</a:t>
            </a:r>
            <a:endParaRPr lang="ru-RU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7129474" cy="714380"/>
          </a:xfrm>
          <a:noFill/>
        </p:spPr>
        <p:txBody>
          <a:bodyPr>
            <a:noAutofit/>
          </a:bodyPr>
          <a:lstStyle/>
          <a:p>
            <a:endParaRPr lang="ru-RU" sz="3200" dirty="0">
              <a:solidFill>
                <a:srgbClr val="00B050"/>
              </a:solidFill>
            </a:endParaRPr>
          </a:p>
        </p:txBody>
      </p:sp>
      <p:pic>
        <p:nvPicPr>
          <p:cNvPr id="6" name="Рисунок 5" descr="вера22.JP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lum bright="10000" contrast="10000"/>
          </a:blip>
          <a:stretch>
            <a:fillRect/>
          </a:stretch>
        </p:blipFill>
        <p:spPr>
          <a:xfrm>
            <a:off x="214282" y="1500182"/>
            <a:ext cx="3420000" cy="4162781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0046" y="642918"/>
            <a:ext cx="8558234" cy="571504"/>
          </a:xfrm>
        </p:spPr>
        <p:txBody>
          <a:bodyPr>
            <a:normAutofit fontScale="62500" lnSpcReduction="20000"/>
          </a:bodyPr>
          <a:lstStyle/>
          <a:p>
            <a:r>
              <a:rPr lang="uk-UA" sz="3600" b="1" dirty="0" smtClean="0">
                <a:solidFill>
                  <a:schemeClr val="accent1"/>
                </a:solidFill>
              </a:rPr>
              <a:t>У роботі </a:t>
            </a:r>
            <a:r>
              <a:rPr lang="uk-UA" sz="3600" b="1" dirty="0" err="1" smtClean="0">
                <a:solidFill>
                  <a:schemeClr val="accent1"/>
                </a:solidFill>
              </a:rPr>
              <a:t>використвую</a:t>
            </a:r>
            <a:r>
              <a:rPr lang="uk-UA" sz="3600" b="1" dirty="0" smtClean="0">
                <a:solidFill>
                  <a:schemeClr val="accent1"/>
                </a:solidFill>
              </a:rPr>
              <a:t> </a:t>
            </a:r>
            <a:r>
              <a:rPr lang="uk-UA" sz="3600" b="1" dirty="0" err="1" smtClean="0">
                <a:solidFill>
                  <a:schemeClr val="accent1"/>
                </a:solidFill>
              </a:rPr>
              <a:t>комп</a:t>
            </a:r>
            <a:r>
              <a:rPr lang="en-US" sz="3600" b="1" dirty="0" smtClean="0">
                <a:solidFill>
                  <a:schemeClr val="accent1"/>
                </a:solidFill>
              </a:rPr>
              <a:t>’</a:t>
            </a:r>
            <a:r>
              <a:rPr lang="uk-UA" sz="3600" b="1" dirty="0" err="1" smtClean="0">
                <a:solidFill>
                  <a:schemeClr val="accent1"/>
                </a:solidFill>
              </a:rPr>
              <a:t>ютерні</a:t>
            </a:r>
            <a:r>
              <a:rPr lang="uk-UA" sz="3600" b="1" dirty="0" smtClean="0">
                <a:solidFill>
                  <a:schemeClr val="accent1"/>
                </a:solidFill>
              </a:rPr>
              <a:t> технології</a:t>
            </a:r>
            <a:endParaRPr lang="ru-RU" sz="3600" b="1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00496" y="1571612"/>
            <a:ext cx="4857784" cy="489364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400" b="1" dirty="0" err="1" smtClean="0"/>
              <a:t>компютерні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програми</a:t>
            </a:r>
            <a:r>
              <a:rPr lang="ru-RU" sz="2400" b="1" dirty="0" smtClean="0"/>
              <a:t> /,,</a:t>
            </a:r>
            <a:r>
              <a:rPr lang="ru-RU" sz="2400" b="1" dirty="0" err="1" smtClean="0"/>
              <a:t>Адаптація-Лого</a:t>
            </a:r>
            <a:r>
              <a:rPr lang="uk-UA" sz="2400" b="1" dirty="0" smtClean="0"/>
              <a:t>’’/</a:t>
            </a:r>
            <a:r>
              <a:rPr lang="ru-RU" sz="2400" b="1" dirty="0" smtClean="0"/>
              <a:t>;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err="1" smtClean="0"/>
              <a:t>створюю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презентації</a:t>
            </a:r>
            <a:r>
              <a:rPr lang="ru-RU" sz="2400" b="1" dirty="0" smtClean="0"/>
              <a:t>: </a:t>
            </a:r>
          </a:p>
          <a:p>
            <a:r>
              <a:rPr lang="ru-RU" sz="2400" b="1" dirty="0" err="1" smtClean="0"/>
              <a:t>навчальні</a:t>
            </a:r>
            <a:r>
              <a:rPr lang="ru-RU" sz="2400" b="1" dirty="0" smtClean="0"/>
              <a:t> /,,</a:t>
            </a:r>
            <a:r>
              <a:rPr lang="ru-RU" sz="2400" b="1" dirty="0" err="1" smtClean="0"/>
              <a:t>Казочка</a:t>
            </a:r>
            <a:r>
              <a:rPr lang="ru-RU" sz="2400" b="1" dirty="0" smtClean="0"/>
              <a:t> про </a:t>
            </a:r>
            <a:r>
              <a:rPr lang="ru-RU" sz="2400" b="1" dirty="0" err="1" smtClean="0"/>
              <a:t>Язичо</a:t>
            </a:r>
            <a:r>
              <a:rPr lang="uk-UA" sz="2400" b="1" dirty="0" err="1" smtClean="0"/>
              <a:t>к’’</a:t>
            </a:r>
            <a:r>
              <a:rPr lang="uk-UA" sz="2400" b="1" dirty="0" smtClean="0"/>
              <a:t>, презентації для автоматизації звуків/;</a:t>
            </a:r>
          </a:p>
          <a:p>
            <a:pPr>
              <a:buFont typeface="Wingdings" pitchFamily="2" charset="2"/>
              <a:buChar char="ü"/>
            </a:pPr>
            <a:r>
              <a:rPr lang="uk-UA" sz="2400" b="1" dirty="0" smtClean="0"/>
              <a:t>методичні  ,,Метод </a:t>
            </a:r>
            <a:r>
              <a:rPr lang="uk-UA" sz="2400" b="1" dirty="0" err="1" smtClean="0"/>
              <a:t>біоенергопластики’’</a:t>
            </a:r>
            <a:endParaRPr lang="uk-UA" sz="2400" b="1" dirty="0" smtClean="0"/>
          </a:p>
          <a:p>
            <a:pPr>
              <a:buFont typeface="Wingdings" pitchFamily="2" charset="2"/>
              <a:buChar char="ü"/>
            </a:pPr>
            <a:r>
              <a:rPr lang="ru-RU" sz="2400" b="1" dirty="0" smtClean="0"/>
              <a:t> </a:t>
            </a:r>
            <a:r>
              <a:rPr lang="ru-RU" sz="2400" b="1" dirty="0" err="1" smtClean="0"/>
              <a:t>виготовляю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дидактичний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матеріал</a:t>
            </a:r>
            <a:endParaRPr lang="ru-RU" sz="2400" b="1" dirty="0" smtClean="0"/>
          </a:p>
          <a:p>
            <a:pPr>
              <a:buFont typeface="Wingdings" pitchFamily="2" charset="2"/>
              <a:buChar char="ü"/>
            </a:pPr>
            <a:r>
              <a:rPr lang="uk-UA" sz="2400" b="1" dirty="0" smtClean="0"/>
              <a:t>знайомлюсь з інформацією у всесвітній мережі</a:t>
            </a:r>
            <a:endParaRPr lang="ru-RU" sz="2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42852"/>
            <a:ext cx="607223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0034" y="428604"/>
            <a:ext cx="842968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Фактори,що </a:t>
            </a:r>
            <a:r>
              <a:rPr lang="uk-UA" sz="2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забеспечують</a:t>
            </a:r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швидке та якісне подолання </a:t>
            </a:r>
            <a:r>
              <a:rPr lang="uk-UA" sz="2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дизартричних</a:t>
            </a:r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порушень у учнів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graphicFrame>
        <p:nvGraphicFramePr>
          <p:cNvPr id="15" name="Схема 14"/>
          <p:cNvGraphicFramePr/>
          <p:nvPr/>
        </p:nvGraphicFramePr>
        <p:xfrm>
          <a:off x="785786" y="1397000"/>
          <a:ext cx="7572428" cy="4889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0E08BDE8-3BF0-40A3-B06F-E780466525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>
                                            <p:graphicEl>
                                              <a:dgm id="{0E08BDE8-3BF0-40A3-B06F-E780466525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9F67835C-EF9A-435B-A591-C4A635ECC2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>
                                            <p:graphicEl>
                                              <a:dgm id="{9F67835C-EF9A-435B-A591-C4A635ECC2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FCD90044-7A19-4AA2-B375-D9D72557F9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>
                                            <p:graphicEl>
                                              <a:dgm id="{FCD90044-7A19-4AA2-B375-D9D72557F9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DFDB779E-E08B-4BD5-BF21-7C6B4DE2FD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>
                                            <p:graphicEl>
                                              <a:dgm id="{DFDB779E-E08B-4BD5-BF21-7C6B4DE2FD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2ECC5B40-B858-4F5F-A8EB-114CD549DA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>
                                            <p:graphicEl>
                                              <a:dgm id="{2ECC5B40-B858-4F5F-A8EB-114CD549DA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1BF0B921-D98D-4808-8C36-A8023329A0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>
                                            <p:graphicEl>
                                              <a:dgm id="{1BF0B921-D98D-4808-8C36-A8023329A0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Sub>
          <a:bldDgm bld="one"/>
        </p:bldSub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692</TotalTime>
  <Words>668</Words>
  <Application>Microsoft Office PowerPoint</Application>
  <PresentationFormat>Экран (4:3)</PresentationFormat>
  <Paragraphs>158</Paragraphs>
  <Slides>21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Аспект</vt:lpstr>
      <vt:lpstr>    </vt:lpstr>
      <vt:lpstr>Презентация PowerPoint</vt:lpstr>
      <vt:lpstr>  Обстеження.</vt:lpstr>
      <vt:lpstr>Презентация PowerPoint</vt:lpstr>
      <vt:lpstr>Презентация PowerPoint</vt:lpstr>
      <vt:lpstr>Презентация PowerPoint</vt:lpstr>
      <vt:lpstr>КАЗОЧКА ПРО ЯЗИЧОК АРТИКУЛЯЦІЙНА ГІМНАСТИКА </vt:lpstr>
      <vt:lpstr>ВПРАВА ,,МЛИНЦІ’’</vt:lpstr>
      <vt:lpstr>ВПРАВА ,,ЧАШЕЧКА’’</vt:lpstr>
      <vt:lpstr>Презентация PowerPoint</vt:lpstr>
      <vt:lpstr>Презентация PowerPoint</vt:lpstr>
      <vt:lpstr>Презентация PowerPoint</vt:lpstr>
      <vt:lpstr>Презентация PowerPoint</vt:lpstr>
      <vt:lpstr>      ,,Чим більше впевненості в  русі дитячої руки, тим яскравіше мовлення дитини, чим більше майстерності в дитячій руці, тим дитина розумніша.’’В.Сухомлинський   </vt:lpstr>
      <vt:lpstr>Презентация PowerPoint</vt:lpstr>
      <vt:lpstr>Проводиться робота з розвитку фонематичних процесів, просторового гнозису та праксису, графомоторних навичків,пізнавальних процесів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</dc:title>
  <dc:creator>user</dc:creator>
  <cp:lastModifiedBy>User</cp:lastModifiedBy>
  <cp:revision>77</cp:revision>
  <dcterms:created xsi:type="dcterms:W3CDTF">2012-01-19T16:25:36Z</dcterms:created>
  <dcterms:modified xsi:type="dcterms:W3CDTF">2016-02-14T14:56:18Z</dcterms:modified>
</cp:coreProperties>
</file>