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3" r:id="rId17"/>
  </p:sldIdLst>
  <p:sldSz cx="8640763" cy="6480175"/>
  <p:notesSz cx="6858000" cy="9144000"/>
  <p:defaultTextStyle>
    <a:defPPr>
      <a:defRPr lang="uk-UA"/>
    </a:defPPr>
    <a:lvl1pPr marL="0" algn="l" defTabSz="72575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2880" algn="l" defTabSz="72575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5759" algn="l" defTabSz="72575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8639" algn="l" defTabSz="72575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51519" algn="l" defTabSz="72575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14398" algn="l" defTabSz="72575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77278" algn="l" defTabSz="72575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40157" algn="l" defTabSz="72575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03037" algn="l" defTabSz="72575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4" autoAdjust="0"/>
    <p:restoredTop sz="94714" autoAdjust="0"/>
  </p:normalViewPr>
  <p:slideViewPr>
    <p:cSldViewPr snapToGrid="0">
      <p:cViewPr varScale="1">
        <p:scale>
          <a:sx n="89" d="100"/>
          <a:sy n="89" d="100"/>
        </p:scale>
        <p:origin x="-930" y="-96"/>
      </p:cViewPr>
      <p:guideLst>
        <p:guide orient="horz" pos="204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8544" y="1368037"/>
            <a:ext cx="6254956" cy="3146146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8544" y="4514182"/>
            <a:ext cx="6254956" cy="813962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62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25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88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51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14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77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40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0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52791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4194247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545" y="2704073"/>
            <a:ext cx="6254955" cy="1810109"/>
          </a:xfrm>
        </p:spPr>
        <p:txBody>
          <a:bodyPr anchor="b"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544" y="4514183"/>
            <a:ext cx="6254956" cy="812998"/>
          </a:xfrm>
        </p:spPr>
        <p:txBody>
          <a:bodyPr anchor="t"/>
          <a:lstStyle>
            <a:lvl1pPr marL="0" indent="0" algn="l">
              <a:buNone/>
              <a:defRPr sz="16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628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2575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8863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5151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1439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7727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401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9030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245093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1944" y="1947053"/>
            <a:ext cx="3115791" cy="396460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7475" y="1942817"/>
            <a:ext cx="3115792" cy="396884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10511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945" y="1800049"/>
            <a:ext cx="3115790" cy="544514"/>
          </a:xfrm>
        </p:spPr>
        <p:txBody>
          <a:bodyPr anchor="b">
            <a:noAutofit/>
          </a:bodyPr>
          <a:lstStyle>
            <a:lvl1pPr marL="0" indent="0">
              <a:buNone/>
              <a:defRPr sz="19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62880" indent="0">
              <a:buNone/>
              <a:defRPr sz="1600" b="1"/>
            </a:lvl2pPr>
            <a:lvl3pPr marL="725759" indent="0">
              <a:buNone/>
              <a:defRPr sz="1400" b="1"/>
            </a:lvl3pPr>
            <a:lvl4pPr marL="1088639" indent="0">
              <a:buNone/>
              <a:defRPr sz="1300" b="1"/>
            </a:lvl4pPr>
            <a:lvl5pPr marL="1451519" indent="0">
              <a:buNone/>
              <a:defRPr sz="1300" b="1"/>
            </a:lvl5pPr>
            <a:lvl6pPr marL="1814398" indent="0">
              <a:buNone/>
              <a:defRPr sz="1300" b="1"/>
            </a:lvl6pPr>
            <a:lvl7pPr marL="2177278" indent="0">
              <a:buNone/>
              <a:defRPr sz="1300" b="1"/>
            </a:lvl7pPr>
            <a:lvl8pPr marL="2540157" indent="0">
              <a:buNone/>
              <a:defRPr sz="1300" b="1"/>
            </a:lvl8pPr>
            <a:lvl9pPr marL="2903037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944" y="2376064"/>
            <a:ext cx="3115791" cy="3535596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07477" y="1800049"/>
            <a:ext cx="3115791" cy="544514"/>
          </a:xfrm>
        </p:spPr>
        <p:txBody>
          <a:bodyPr anchor="b">
            <a:noAutofit/>
          </a:bodyPr>
          <a:lstStyle>
            <a:lvl1pPr marL="0" indent="0">
              <a:buNone/>
              <a:defRPr sz="19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62880" indent="0">
              <a:buNone/>
              <a:defRPr sz="1600" b="1"/>
            </a:lvl2pPr>
            <a:lvl3pPr marL="725759" indent="0">
              <a:buNone/>
              <a:defRPr sz="1400" b="1"/>
            </a:lvl3pPr>
            <a:lvl4pPr marL="1088639" indent="0">
              <a:buNone/>
              <a:defRPr sz="1300" b="1"/>
            </a:lvl4pPr>
            <a:lvl5pPr marL="1451519" indent="0">
              <a:buNone/>
              <a:defRPr sz="1300" b="1"/>
            </a:lvl5pPr>
            <a:lvl6pPr marL="1814398" indent="0">
              <a:buNone/>
              <a:defRPr sz="1300" b="1"/>
            </a:lvl6pPr>
            <a:lvl7pPr marL="2177278" indent="0">
              <a:buNone/>
              <a:defRPr sz="1300" b="1"/>
            </a:lvl7pPr>
            <a:lvl8pPr marL="2540157" indent="0">
              <a:buNone/>
              <a:defRPr sz="1300" b="1"/>
            </a:lvl8pPr>
            <a:lvl9pPr marL="2903037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7477" y="2376064"/>
            <a:ext cx="3115791" cy="3535596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806560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21738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445444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543" y="1368037"/>
            <a:ext cx="2410416" cy="1368037"/>
          </a:xfrm>
        </p:spPr>
        <p:txBody>
          <a:bodyPr anchor="b"/>
          <a:lstStyle>
            <a:lvl1pPr algn="l">
              <a:defRPr sz="19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0972" y="1368037"/>
            <a:ext cx="3682528" cy="4320117"/>
          </a:xfrm>
        </p:spPr>
        <p:txBody>
          <a:bodyPr anchor="ctr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543" y="2956880"/>
            <a:ext cx="2410415" cy="2736073"/>
          </a:xfrm>
        </p:spPr>
        <p:txBody>
          <a:bodyPr/>
          <a:lstStyle>
            <a:lvl1pPr marL="0" indent="0">
              <a:buNone/>
              <a:defRPr sz="1100"/>
            </a:lvl1pPr>
            <a:lvl2pPr marL="362880" indent="0">
              <a:buNone/>
              <a:defRPr sz="1000"/>
            </a:lvl2pPr>
            <a:lvl3pPr marL="725759" indent="0">
              <a:buNone/>
              <a:defRPr sz="800"/>
            </a:lvl3pPr>
            <a:lvl4pPr marL="1088639" indent="0">
              <a:buNone/>
              <a:defRPr sz="700"/>
            </a:lvl4pPr>
            <a:lvl5pPr marL="1451519" indent="0">
              <a:buNone/>
              <a:defRPr sz="700"/>
            </a:lvl5pPr>
            <a:lvl6pPr marL="1814398" indent="0">
              <a:buNone/>
              <a:defRPr sz="700"/>
            </a:lvl6pPr>
            <a:lvl7pPr marL="2177278" indent="0">
              <a:buNone/>
              <a:defRPr sz="700"/>
            </a:lvl7pPr>
            <a:lvl8pPr marL="2540157" indent="0">
              <a:buNone/>
              <a:defRPr sz="700"/>
            </a:lvl8pPr>
            <a:lvl9pPr marL="2903037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84414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801" y="1752040"/>
            <a:ext cx="3609465" cy="1488048"/>
          </a:xfrm>
        </p:spPr>
        <p:txBody>
          <a:bodyPr anchor="b">
            <a:normAutofit/>
          </a:bodyPr>
          <a:lstStyle>
            <a:lvl1pPr algn="l">
              <a:defRPr sz="29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25310" y="1080029"/>
            <a:ext cx="2268200" cy="432011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00"/>
            </a:lvl1pPr>
            <a:lvl2pPr marL="362880" indent="0">
              <a:buNone/>
              <a:defRPr sz="1300"/>
            </a:lvl2pPr>
            <a:lvl3pPr marL="725759" indent="0">
              <a:buNone/>
              <a:defRPr sz="1300"/>
            </a:lvl3pPr>
            <a:lvl4pPr marL="1088639" indent="0">
              <a:buNone/>
              <a:defRPr sz="1300"/>
            </a:lvl4pPr>
            <a:lvl5pPr marL="1451519" indent="0">
              <a:buNone/>
              <a:defRPr sz="1300"/>
            </a:lvl5pPr>
            <a:lvl6pPr marL="1814398" indent="0">
              <a:buNone/>
              <a:defRPr sz="1300"/>
            </a:lvl6pPr>
            <a:lvl7pPr marL="2177278" indent="0">
              <a:buNone/>
              <a:defRPr sz="1300"/>
            </a:lvl7pPr>
            <a:lvl8pPr marL="2540157" indent="0">
              <a:buNone/>
              <a:defRPr sz="1300"/>
            </a:lvl8pPr>
            <a:lvl9pPr marL="2903037" indent="0">
              <a:buNone/>
              <a:defRPr sz="13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544" y="3456093"/>
            <a:ext cx="3603847" cy="1296035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362880" indent="0">
              <a:buNone/>
              <a:defRPr sz="1000"/>
            </a:lvl2pPr>
            <a:lvl3pPr marL="725759" indent="0">
              <a:buNone/>
              <a:defRPr sz="800"/>
            </a:lvl3pPr>
            <a:lvl4pPr marL="1088639" indent="0">
              <a:buNone/>
              <a:defRPr sz="700"/>
            </a:lvl4pPr>
            <a:lvl5pPr marL="1451519" indent="0">
              <a:buNone/>
              <a:defRPr sz="700"/>
            </a:lvl5pPr>
            <a:lvl6pPr marL="1814398" indent="0">
              <a:buNone/>
              <a:defRPr sz="700"/>
            </a:lvl6pPr>
            <a:lvl7pPr marL="2177278" indent="0">
              <a:buNone/>
              <a:defRPr sz="700"/>
            </a:lvl7pPr>
            <a:lvl8pPr marL="2540157" indent="0">
              <a:buNone/>
              <a:defRPr sz="700"/>
            </a:lvl8pPr>
            <a:lvl9pPr marL="2903037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420784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545" y="4536110"/>
            <a:ext cx="6254955" cy="535515"/>
          </a:xfrm>
        </p:spPr>
        <p:txBody>
          <a:bodyPr anchor="b">
            <a:normAutofit/>
          </a:bodyPr>
          <a:lstStyle>
            <a:lvl1pPr algn="l">
              <a:defRPr sz="19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8544" y="648018"/>
            <a:ext cx="6254956" cy="344009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00"/>
            </a:lvl1pPr>
            <a:lvl2pPr marL="362880" indent="0">
              <a:buNone/>
              <a:defRPr sz="1300"/>
            </a:lvl2pPr>
            <a:lvl3pPr marL="725759" indent="0">
              <a:buNone/>
              <a:defRPr sz="1300"/>
            </a:lvl3pPr>
            <a:lvl4pPr marL="1088639" indent="0">
              <a:buNone/>
              <a:defRPr sz="1300"/>
            </a:lvl4pPr>
            <a:lvl5pPr marL="1451519" indent="0">
              <a:buNone/>
              <a:defRPr sz="1300"/>
            </a:lvl5pPr>
            <a:lvl6pPr marL="1814398" indent="0">
              <a:buNone/>
              <a:defRPr sz="1300"/>
            </a:lvl6pPr>
            <a:lvl7pPr marL="2177278" indent="0">
              <a:buNone/>
              <a:defRPr sz="1300"/>
            </a:lvl7pPr>
            <a:lvl8pPr marL="2540157" indent="0">
              <a:buNone/>
              <a:defRPr sz="1300"/>
            </a:lvl8pPr>
            <a:lvl9pPr marL="2903037" indent="0">
              <a:buNone/>
              <a:defRPr sz="13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545" y="5071625"/>
            <a:ext cx="6254954" cy="46651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362880" indent="0">
              <a:buNone/>
              <a:defRPr sz="1000"/>
            </a:lvl2pPr>
            <a:lvl3pPr marL="725759" indent="0">
              <a:buNone/>
              <a:defRPr sz="800"/>
            </a:lvl3pPr>
            <a:lvl4pPr marL="1088639" indent="0">
              <a:buNone/>
              <a:defRPr sz="700"/>
            </a:lvl4pPr>
            <a:lvl5pPr marL="1451519" indent="0">
              <a:buNone/>
              <a:defRPr sz="700"/>
            </a:lvl5pPr>
            <a:lvl6pPr marL="1814398" indent="0">
              <a:buNone/>
              <a:defRPr sz="700"/>
            </a:lvl6pPr>
            <a:lvl7pPr marL="2177278" indent="0">
              <a:buNone/>
              <a:defRPr sz="700"/>
            </a:lvl7pPr>
            <a:lvl8pPr marL="2540157" indent="0">
              <a:buNone/>
              <a:defRPr sz="700"/>
            </a:lvl8pPr>
            <a:lvl9pPr marL="2903037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78592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544" y="1368037"/>
            <a:ext cx="6254956" cy="1872051"/>
          </a:xfrm>
        </p:spPr>
        <p:txBody>
          <a:bodyPr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544" y="3456093"/>
            <a:ext cx="6254956" cy="2232060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362880" indent="0">
              <a:buNone/>
              <a:defRPr sz="1000"/>
            </a:lvl2pPr>
            <a:lvl3pPr marL="725759" indent="0">
              <a:buNone/>
              <a:defRPr sz="800"/>
            </a:lvl3pPr>
            <a:lvl4pPr marL="1088639" indent="0">
              <a:buNone/>
              <a:defRPr sz="700"/>
            </a:lvl4pPr>
            <a:lvl5pPr marL="1451519" indent="0">
              <a:buNone/>
              <a:defRPr sz="700"/>
            </a:lvl5pPr>
            <a:lvl6pPr marL="1814398" indent="0">
              <a:buNone/>
              <a:defRPr sz="700"/>
            </a:lvl6pPr>
            <a:lvl7pPr marL="2177278" indent="0">
              <a:buNone/>
              <a:defRPr sz="700"/>
            </a:lvl7pPr>
            <a:lvl8pPr marL="2540157" indent="0">
              <a:buNone/>
              <a:defRPr sz="700"/>
            </a:lvl8pPr>
            <a:lvl9pPr marL="2903037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4026221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99" y="1368037"/>
            <a:ext cx="5669307" cy="2195373"/>
          </a:xfrm>
        </p:spPr>
        <p:txBody>
          <a:bodyPr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368121" y="3563410"/>
            <a:ext cx="5159262" cy="323323"/>
          </a:xfrm>
        </p:spPr>
        <p:txBody>
          <a:bodyPr vert="horz" lIns="72576" tIns="36288" rIns="72576" bIns="36288" rtlCol="0" anchor="t">
            <a:normAutofit/>
          </a:bodyPr>
          <a:lstStyle>
            <a:lvl1pPr marL="0" indent="0">
              <a:buNone/>
              <a:defRPr lang="en-US" sz="11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62880" indent="0">
              <a:buNone/>
              <a:defRPr sz="1000"/>
            </a:lvl2pPr>
            <a:lvl3pPr marL="725759" indent="0">
              <a:buNone/>
              <a:defRPr sz="800"/>
            </a:lvl3pPr>
            <a:lvl4pPr marL="1088639" indent="0">
              <a:buNone/>
              <a:defRPr sz="700"/>
            </a:lvl4pPr>
            <a:lvl5pPr marL="1451519" indent="0">
              <a:buNone/>
              <a:defRPr sz="700"/>
            </a:lvl5pPr>
            <a:lvl6pPr marL="1814398" indent="0">
              <a:buNone/>
              <a:defRPr sz="700"/>
            </a:lvl6pPr>
            <a:lvl7pPr marL="2177278" indent="0">
              <a:buNone/>
              <a:defRPr sz="700"/>
            </a:lvl7pPr>
            <a:lvl8pPr marL="2540157" indent="0">
              <a:buNone/>
              <a:defRPr sz="700"/>
            </a:lvl8pPr>
            <a:lvl9pPr marL="2903037" indent="0">
              <a:buNone/>
              <a:defRPr sz="700"/>
            </a:lvl9pPr>
          </a:lstStyle>
          <a:p>
            <a:pPr marL="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544" y="4110968"/>
            <a:ext cx="6254956" cy="1584043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362880" indent="0">
              <a:buNone/>
              <a:defRPr sz="1000"/>
            </a:lvl2pPr>
            <a:lvl3pPr marL="725759" indent="0">
              <a:buNone/>
              <a:defRPr sz="800"/>
            </a:lvl3pPr>
            <a:lvl4pPr marL="1088639" indent="0">
              <a:buNone/>
              <a:defRPr sz="700"/>
            </a:lvl4pPr>
            <a:lvl5pPr marL="1451519" indent="0">
              <a:buNone/>
              <a:defRPr sz="700"/>
            </a:lvl5pPr>
            <a:lvl6pPr marL="1814398" indent="0">
              <a:buNone/>
              <a:defRPr sz="700"/>
            </a:lvl6pPr>
            <a:lvl7pPr marL="2177278" indent="0">
              <a:buNone/>
              <a:defRPr sz="700"/>
            </a:lvl7pPr>
            <a:lvl8pPr marL="2540157" indent="0">
              <a:buNone/>
              <a:defRPr sz="700"/>
            </a:lvl8pPr>
            <a:lvl9pPr marL="2903037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2" name="TextBox 11"/>
          <p:cNvSpPr txBox="1"/>
          <p:nvPr/>
        </p:nvSpPr>
        <p:spPr>
          <a:xfrm>
            <a:off x="636643" y="917744"/>
            <a:ext cx="568334" cy="1950722"/>
          </a:xfrm>
          <a:prstGeom prst="rect">
            <a:avLst/>
          </a:prstGeom>
          <a:noFill/>
        </p:spPr>
        <p:txBody>
          <a:bodyPr wrap="square" lIns="72576" tIns="36288" rIns="72576" bIns="36288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12742" y="2469787"/>
            <a:ext cx="568334" cy="1950722"/>
          </a:xfrm>
          <a:prstGeom prst="rect">
            <a:avLst/>
          </a:prstGeom>
          <a:noFill/>
        </p:spPr>
        <p:txBody>
          <a:bodyPr wrap="square" lIns="72576" tIns="36288" rIns="72576" bIns="36288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655002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544" y="2952081"/>
            <a:ext cx="6254957" cy="1562102"/>
          </a:xfrm>
        </p:spPr>
        <p:txBody>
          <a:bodyPr anchor="b"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544" y="4514183"/>
            <a:ext cx="6254956" cy="812998"/>
          </a:xfrm>
        </p:spPr>
        <p:txBody>
          <a:bodyPr anchor="t"/>
          <a:lstStyle>
            <a:lvl1pPr marL="0" indent="0" algn="l">
              <a:buNone/>
              <a:defRPr sz="16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628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2575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8863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5151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1439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7727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401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9030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870099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585" y="1872051"/>
            <a:ext cx="2088515" cy="544514"/>
          </a:xfrm>
        </p:spPr>
        <p:txBody>
          <a:bodyPr anchor="b">
            <a:noAutofit/>
          </a:bodyPr>
          <a:lstStyle>
            <a:lvl1pPr marL="0" indent="0">
              <a:buNone/>
              <a:defRPr sz="19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62880" indent="0">
              <a:buNone/>
              <a:defRPr sz="1600" b="1"/>
            </a:lvl2pPr>
            <a:lvl3pPr marL="725759" indent="0">
              <a:buNone/>
              <a:defRPr sz="1400" b="1"/>
            </a:lvl3pPr>
            <a:lvl4pPr marL="1088639" indent="0">
              <a:buNone/>
              <a:defRPr sz="1300" b="1"/>
            </a:lvl4pPr>
            <a:lvl5pPr marL="1451519" indent="0">
              <a:buNone/>
              <a:defRPr sz="1300" b="1"/>
            </a:lvl5pPr>
            <a:lvl6pPr marL="1814398" indent="0">
              <a:buNone/>
              <a:defRPr sz="1300" b="1"/>
            </a:lvl6pPr>
            <a:lvl7pPr marL="2177278" indent="0">
              <a:buNone/>
              <a:defRPr sz="1300" b="1"/>
            </a:lvl7pPr>
            <a:lvl8pPr marL="2540157" indent="0">
              <a:buNone/>
              <a:defRPr sz="1300" b="1"/>
            </a:lvl8pPr>
            <a:lvl9pPr marL="2903037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2416" y="2520068"/>
            <a:ext cx="2074683" cy="3391592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62880" indent="0">
              <a:buNone/>
              <a:defRPr sz="1000"/>
            </a:lvl2pPr>
            <a:lvl3pPr marL="725759" indent="0">
              <a:buNone/>
              <a:defRPr sz="800"/>
            </a:lvl3pPr>
            <a:lvl4pPr marL="1088639" indent="0">
              <a:buNone/>
              <a:defRPr sz="700"/>
            </a:lvl4pPr>
            <a:lvl5pPr marL="1451519" indent="0">
              <a:buNone/>
              <a:defRPr sz="700"/>
            </a:lvl5pPr>
            <a:lvl6pPr marL="1814398" indent="0">
              <a:buNone/>
              <a:defRPr sz="700"/>
            </a:lvl6pPr>
            <a:lvl7pPr marL="2177278" indent="0">
              <a:buNone/>
              <a:defRPr sz="700"/>
            </a:lvl7pPr>
            <a:lvl8pPr marL="2540157" indent="0">
              <a:buNone/>
              <a:defRPr sz="700"/>
            </a:lvl8pPr>
            <a:lvl9pPr marL="2903037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52443" y="1872051"/>
            <a:ext cx="2080984" cy="544514"/>
          </a:xfrm>
        </p:spPr>
        <p:txBody>
          <a:bodyPr anchor="b">
            <a:noAutofit/>
          </a:bodyPr>
          <a:lstStyle>
            <a:lvl1pPr marL="0" indent="0">
              <a:buNone/>
              <a:defRPr sz="19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62880" indent="0">
              <a:buNone/>
              <a:defRPr sz="1600" b="1"/>
            </a:lvl2pPr>
            <a:lvl3pPr marL="725759" indent="0">
              <a:buNone/>
              <a:defRPr sz="1400" b="1"/>
            </a:lvl3pPr>
            <a:lvl4pPr marL="1088639" indent="0">
              <a:buNone/>
              <a:defRPr sz="1300" b="1"/>
            </a:lvl4pPr>
            <a:lvl5pPr marL="1451519" indent="0">
              <a:buNone/>
              <a:defRPr sz="1300" b="1"/>
            </a:lvl5pPr>
            <a:lvl6pPr marL="1814398" indent="0">
              <a:buNone/>
              <a:defRPr sz="1300" b="1"/>
            </a:lvl6pPr>
            <a:lvl7pPr marL="2177278" indent="0">
              <a:buNone/>
              <a:defRPr sz="1300" b="1"/>
            </a:lvl7pPr>
            <a:lvl8pPr marL="2540157" indent="0">
              <a:buNone/>
              <a:defRPr sz="1300" b="1"/>
            </a:lvl8pPr>
            <a:lvl9pPr marL="2903037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744963" y="2520068"/>
            <a:ext cx="2088464" cy="3391592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62880" indent="0">
              <a:buNone/>
              <a:defRPr sz="1000"/>
            </a:lvl2pPr>
            <a:lvl3pPr marL="725759" indent="0">
              <a:buNone/>
              <a:defRPr sz="800"/>
            </a:lvl3pPr>
            <a:lvl4pPr marL="1088639" indent="0">
              <a:buNone/>
              <a:defRPr sz="700"/>
            </a:lvl4pPr>
            <a:lvl5pPr marL="1451519" indent="0">
              <a:buNone/>
              <a:defRPr sz="700"/>
            </a:lvl5pPr>
            <a:lvl6pPr marL="1814398" indent="0">
              <a:buNone/>
              <a:defRPr sz="700"/>
            </a:lvl6pPr>
            <a:lvl7pPr marL="2177278" indent="0">
              <a:buNone/>
              <a:defRPr sz="700"/>
            </a:lvl7pPr>
            <a:lvl8pPr marL="2540157" indent="0">
              <a:buNone/>
              <a:defRPr sz="700"/>
            </a:lvl8pPr>
            <a:lvl9pPr marL="2903037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049446" y="1872051"/>
            <a:ext cx="2078059" cy="544514"/>
          </a:xfrm>
        </p:spPr>
        <p:txBody>
          <a:bodyPr anchor="b">
            <a:noAutofit/>
          </a:bodyPr>
          <a:lstStyle>
            <a:lvl1pPr marL="0" indent="0">
              <a:buNone/>
              <a:defRPr sz="19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62880" indent="0">
              <a:buNone/>
              <a:defRPr sz="1600" b="1"/>
            </a:lvl2pPr>
            <a:lvl3pPr marL="725759" indent="0">
              <a:buNone/>
              <a:defRPr sz="1400" b="1"/>
            </a:lvl3pPr>
            <a:lvl4pPr marL="1088639" indent="0">
              <a:buNone/>
              <a:defRPr sz="1300" b="1"/>
            </a:lvl4pPr>
            <a:lvl5pPr marL="1451519" indent="0">
              <a:buNone/>
              <a:defRPr sz="1300" b="1"/>
            </a:lvl5pPr>
            <a:lvl6pPr marL="1814398" indent="0">
              <a:buNone/>
              <a:defRPr sz="1300" b="1"/>
            </a:lvl6pPr>
            <a:lvl7pPr marL="2177278" indent="0">
              <a:buNone/>
              <a:defRPr sz="1300" b="1"/>
            </a:lvl7pPr>
            <a:lvl8pPr marL="2540157" indent="0">
              <a:buNone/>
              <a:defRPr sz="1300" b="1"/>
            </a:lvl8pPr>
            <a:lvl9pPr marL="2903037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049446" y="2520068"/>
            <a:ext cx="2078059" cy="3391592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62880" indent="0">
              <a:buNone/>
              <a:defRPr sz="1000"/>
            </a:lvl2pPr>
            <a:lvl3pPr marL="725759" indent="0">
              <a:buNone/>
              <a:defRPr sz="800"/>
            </a:lvl3pPr>
            <a:lvl4pPr marL="1088639" indent="0">
              <a:buNone/>
              <a:defRPr sz="700"/>
            </a:lvl4pPr>
            <a:lvl5pPr marL="1451519" indent="0">
              <a:buNone/>
              <a:defRPr sz="700"/>
            </a:lvl5pPr>
            <a:lvl6pPr marL="1814398" indent="0">
              <a:buNone/>
              <a:defRPr sz="700"/>
            </a:lvl6pPr>
            <a:lvl7pPr marL="2177278" indent="0">
              <a:buNone/>
              <a:defRPr sz="700"/>
            </a:lvl7pPr>
            <a:lvl8pPr marL="2540157" indent="0">
              <a:buNone/>
              <a:defRPr sz="700"/>
            </a:lvl8pPr>
            <a:lvl9pPr marL="2903037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640806" y="2016055"/>
            <a:ext cx="0" cy="3744101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34297" y="2016055"/>
            <a:ext cx="0" cy="3748336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584039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416" y="4016753"/>
            <a:ext cx="2083684" cy="544514"/>
          </a:xfrm>
        </p:spPr>
        <p:txBody>
          <a:bodyPr anchor="b">
            <a:noAutofit/>
          </a:bodyPr>
          <a:lstStyle>
            <a:lvl1pPr marL="0" indent="0">
              <a:buNone/>
              <a:defRPr sz="19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62880" indent="0">
              <a:buNone/>
              <a:defRPr sz="1600" b="1"/>
            </a:lvl2pPr>
            <a:lvl3pPr marL="725759" indent="0">
              <a:buNone/>
              <a:defRPr sz="1400" b="1"/>
            </a:lvl3pPr>
            <a:lvl4pPr marL="1088639" indent="0">
              <a:buNone/>
              <a:defRPr sz="1300" b="1"/>
            </a:lvl4pPr>
            <a:lvl5pPr marL="1451519" indent="0">
              <a:buNone/>
              <a:defRPr sz="1300" b="1"/>
            </a:lvl5pPr>
            <a:lvl6pPr marL="1814398" indent="0">
              <a:buNone/>
              <a:defRPr sz="1300" b="1"/>
            </a:lvl6pPr>
            <a:lvl7pPr marL="2177278" indent="0">
              <a:buNone/>
              <a:defRPr sz="1300" b="1"/>
            </a:lvl7pPr>
            <a:lvl8pPr marL="2540157" indent="0">
              <a:buNone/>
              <a:defRPr sz="1300" b="1"/>
            </a:lvl8pPr>
            <a:lvl9pPr marL="2903037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62416" y="2088056"/>
            <a:ext cx="2083684" cy="144003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00"/>
            </a:lvl1pPr>
            <a:lvl2pPr marL="362880" indent="0">
              <a:buNone/>
              <a:defRPr sz="1300"/>
            </a:lvl2pPr>
            <a:lvl3pPr marL="725759" indent="0">
              <a:buNone/>
              <a:defRPr sz="1300"/>
            </a:lvl3pPr>
            <a:lvl4pPr marL="1088639" indent="0">
              <a:buNone/>
              <a:defRPr sz="1300"/>
            </a:lvl4pPr>
            <a:lvl5pPr marL="1451519" indent="0">
              <a:buNone/>
              <a:defRPr sz="1300"/>
            </a:lvl5pPr>
            <a:lvl6pPr marL="1814398" indent="0">
              <a:buNone/>
              <a:defRPr sz="1300"/>
            </a:lvl6pPr>
            <a:lvl7pPr marL="2177278" indent="0">
              <a:buNone/>
              <a:defRPr sz="1300"/>
            </a:lvl7pPr>
            <a:lvl8pPr marL="2540157" indent="0">
              <a:buNone/>
              <a:defRPr sz="1300"/>
            </a:lvl8pPr>
            <a:lvl9pPr marL="2903037" indent="0">
              <a:buNone/>
              <a:defRPr sz="13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62416" y="4561268"/>
            <a:ext cx="2083684" cy="622873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62880" indent="0">
              <a:buNone/>
              <a:defRPr sz="1000"/>
            </a:lvl2pPr>
            <a:lvl3pPr marL="725759" indent="0">
              <a:buNone/>
              <a:defRPr sz="800"/>
            </a:lvl3pPr>
            <a:lvl4pPr marL="1088639" indent="0">
              <a:buNone/>
              <a:defRPr sz="700"/>
            </a:lvl4pPr>
            <a:lvl5pPr marL="1451519" indent="0">
              <a:buNone/>
              <a:defRPr sz="700"/>
            </a:lvl5pPr>
            <a:lvl6pPr marL="1814398" indent="0">
              <a:buNone/>
              <a:defRPr sz="700"/>
            </a:lvl6pPr>
            <a:lvl7pPr marL="2177278" indent="0">
              <a:buNone/>
              <a:defRPr sz="700"/>
            </a:lvl7pPr>
            <a:lvl8pPr marL="2540157" indent="0">
              <a:buNone/>
              <a:defRPr sz="700"/>
            </a:lvl8pPr>
            <a:lvl9pPr marL="2903037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56494" y="4016753"/>
            <a:ext cx="2076933" cy="544514"/>
          </a:xfrm>
        </p:spPr>
        <p:txBody>
          <a:bodyPr anchor="b">
            <a:noAutofit/>
          </a:bodyPr>
          <a:lstStyle>
            <a:lvl1pPr marL="0" indent="0">
              <a:buNone/>
              <a:defRPr sz="19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62880" indent="0">
              <a:buNone/>
              <a:defRPr sz="1600" b="1"/>
            </a:lvl2pPr>
            <a:lvl3pPr marL="725759" indent="0">
              <a:buNone/>
              <a:defRPr sz="1400" b="1"/>
            </a:lvl3pPr>
            <a:lvl4pPr marL="1088639" indent="0">
              <a:buNone/>
              <a:defRPr sz="1300" b="1"/>
            </a:lvl4pPr>
            <a:lvl5pPr marL="1451519" indent="0">
              <a:buNone/>
              <a:defRPr sz="1300" b="1"/>
            </a:lvl5pPr>
            <a:lvl6pPr marL="1814398" indent="0">
              <a:buNone/>
              <a:defRPr sz="1300" b="1"/>
            </a:lvl6pPr>
            <a:lvl7pPr marL="2177278" indent="0">
              <a:buNone/>
              <a:defRPr sz="1300" b="1"/>
            </a:lvl7pPr>
            <a:lvl8pPr marL="2540157" indent="0">
              <a:buNone/>
              <a:defRPr sz="1300" b="1"/>
            </a:lvl8pPr>
            <a:lvl9pPr marL="2903037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756493" y="2088056"/>
            <a:ext cx="2076933" cy="144003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00"/>
            </a:lvl1pPr>
            <a:lvl2pPr marL="362880" indent="0">
              <a:buNone/>
              <a:defRPr sz="1300"/>
            </a:lvl2pPr>
            <a:lvl3pPr marL="725759" indent="0">
              <a:buNone/>
              <a:defRPr sz="1300"/>
            </a:lvl3pPr>
            <a:lvl4pPr marL="1088639" indent="0">
              <a:buNone/>
              <a:defRPr sz="1300"/>
            </a:lvl4pPr>
            <a:lvl5pPr marL="1451519" indent="0">
              <a:buNone/>
              <a:defRPr sz="1300"/>
            </a:lvl5pPr>
            <a:lvl6pPr marL="1814398" indent="0">
              <a:buNone/>
              <a:defRPr sz="1300"/>
            </a:lvl6pPr>
            <a:lvl7pPr marL="2177278" indent="0">
              <a:buNone/>
              <a:defRPr sz="1300"/>
            </a:lvl7pPr>
            <a:lvl8pPr marL="2540157" indent="0">
              <a:buNone/>
              <a:defRPr sz="1300"/>
            </a:lvl8pPr>
            <a:lvl9pPr marL="2903037" indent="0">
              <a:buNone/>
              <a:defRPr sz="13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755534" y="4561267"/>
            <a:ext cx="2079684" cy="622873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62880" indent="0">
              <a:buNone/>
              <a:defRPr sz="1000"/>
            </a:lvl2pPr>
            <a:lvl3pPr marL="725759" indent="0">
              <a:buNone/>
              <a:defRPr sz="800"/>
            </a:lvl3pPr>
            <a:lvl4pPr marL="1088639" indent="0">
              <a:buNone/>
              <a:defRPr sz="700"/>
            </a:lvl4pPr>
            <a:lvl5pPr marL="1451519" indent="0">
              <a:buNone/>
              <a:defRPr sz="700"/>
            </a:lvl5pPr>
            <a:lvl6pPr marL="1814398" indent="0">
              <a:buNone/>
              <a:defRPr sz="700"/>
            </a:lvl6pPr>
            <a:lvl7pPr marL="2177278" indent="0">
              <a:buNone/>
              <a:defRPr sz="700"/>
            </a:lvl7pPr>
            <a:lvl8pPr marL="2540157" indent="0">
              <a:buNone/>
              <a:defRPr sz="700"/>
            </a:lvl8pPr>
            <a:lvl9pPr marL="2903037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049446" y="4016753"/>
            <a:ext cx="2078059" cy="544514"/>
          </a:xfrm>
        </p:spPr>
        <p:txBody>
          <a:bodyPr anchor="b">
            <a:noAutofit/>
          </a:bodyPr>
          <a:lstStyle>
            <a:lvl1pPr marL="0" indent="0">
              <a:buNone/>
              <a:defRPr sz="19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62880" indent="0">
              <a:buNone/>
              <a:defRPr sz="1600" b="1"/>
            </a:lvl2pPr>
            <a:lvl3pPr marL="725759" indent="0">
              <a:buNone/>
              <a:defRPr sz="1400" b="1"/>
            </a:lvl3pPr>
            <a:lvl4pPr marL="1088639" indent="0">
              <a:buNone/>
              <a:defRPr sz="1300" b="1"/>
            </a:lvl4pPr>
            <a:lvl5pPr marL="1451519" indent="0">
              <a:buNone/>
              <a:defRPr sz="1300" b="1"/>
            </a:lvl5pPr>
            <a:lvl6pPr marL="1814398" indent="0">
              <a:buNone/>
              <a:defRPr sz="1300" b="1"/>
            </a:lvl6pPr>
            <a:lvl7pPr marL="2177278" indent="0">
              <a:buNone/>
              <a:defRPr sz="1300" b="1"/>
            </a:lvl7pPr>
            <a:lvl8pPr marL="2540157" indent="0">
              <a:buNone/>
              <a:defRPr sz="1300" b="1"/>
            </a:lvl8pPr>
            <a:lvl9pPr marL="2903037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049445" y="2088056"/>
            <a:ext cx="2078059" cy="144003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00"/>
            </a:lvl1pPr>
            <a:lvl2pPr marL="362880" indent="0">
              <a:buNone/>
              <a:defRPr sz="1300"/>
            </a:lvl2pPr>
            <a:lvl3pPr marL="725759" indent="0">
              <a:buNone/>
              <a:defRPr sz="1300"/>
            </a:lvl3pPr>
            <a:lvl4pPr marL="1088639" indent="0">
              <a:buNone/>
              <a:defRPr sz="1300"/>
            </a:lvl4pPr>
            <a:lvl5pPr marL="1451519" indent="0">
              <a:buNone/>
              <a:defRPr sz="1300"/>
            </a:lvl5pPr>
            <a:lvl6pPr marL="1814398" indent="0">
              <a:buNone/>
              <a:defRPr sz="1300"/>
            </a:lvl6pPr>
            <a:lvl7pPr marL="2177278" indent="0">
              <a:buNone/>
              <a:defRPr sz="1300"/>
            </a:lvl7pPr>
            <a:lvl8pPr marL="2540157" indent="0">
              <a:buNone/>
              <a:defRPr sz="1300"/>
            </a:lvl8pPr>
            <a:lvl9pPr marL="2903037" indent="0">
              <a:buNone/>
              <a:defRPr sz="13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049357" y="4561265"/>
            <a:ext cx="2080812" cy="622873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62880" indent="0">
              <a:buNone/>
              <a:defRPr sz="1000"/>
            </a:lvl2pPr>
            <a:lvl3pPr marL="725759" indent="0">
              <a:buNone/>
              <a:defRPr sz="800"/>
            </a:lvl3pPr>
            <a:lvl4pPr marL="1088639" indent="0">
              <a:buNone/>
              <a:defRPr sz="700"/>
            </a:lvl4pPr>
            <a:lvl5pPr marL="1451519" indent="0">
              <a:buNone/>
              <a:defRPr sz="700"/>
            </a:lvl5pPr>
            <a:lvl6pPr marL="1814398" indent="0">
              <a:buNone/>
              <a:defRPr sz="700"/>
            </a:lvl6pPr>
            <a:lvl7pPr marL="2177278" indent="0">
              <a:buNone/>
              <a:defRPr sz="700"/>
            </a:lvl7pPr>
            <a:lvl8pPr marL="2540157" indent="0">
              <a:buNone/>
              <a:defRPr sz="700"/>
            </a:lvl8pPr>
            <a:lvl9pPr marL="2903037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640806" y="2016055"/>
            <a:ext cx="0" cy="3744101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934297" y="2016055"/>
            <a:ext cx="0" cy="3748336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140354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870472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5395" y="406512"/>
            <a:ext cx="1242110" cy="5505149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2416" y="838524"/>
            <a:ext cx="5260964" cy="507313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411648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522606"/>
            <a:ext cx="2861127" cy="39575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733001"/>
            <a:ext cx="1078970" cy="2235134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101414" y="1584043"/>
            <a:ext cx="1998176" cy="266407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669376" y="0"/>
            <a:ext cx="1136359" cy="10785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099192" y="5760156"/>
            <a:ext cx="704283" cy="72001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397528" y="0"/>
            <a:ext cx="486043" cy="10800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915" y="427777"/>
            <a:ext cx="6665353" cy="1323371"/>
          </a:xfrm>
          <a:prstGeom prst="rect">
            <a:avLst/>
          </a:prstGeom>
        </p:spPr>
        <p:txBody>
          <a:bodyPr vert="horz" lIns="72576" tIns="36288" rIns="72576" bIns="36288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944" y="1939818"/>
            <a:ext cx="6340628" cy="3964341"/>
          </a:xfrm>
          <a:prstGeom prst="rect">
            <a:avLst/>
          </a:prstGeom>
        </p:spPr>
        <p:txBody>
          <a:bodyPr vert="horz" lIns="72576" tIns="36288" rIns="72576" bIns="3628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080564" y="1728042"/>
            <a:ext cx="936024" cy="216018"/>
          </a:xfrm>
          <a:prstGeom prst="rect">
            <a:avLst/>
          </a:prstGeom>
        </p:spPr>
        <p:txBody>
          <a:bodyPr vert="horz" lIns="72576" tIns="36288" rIns="72576" bIns="36288" rtlCol="0" anchor="t"/>
          <a:lstStyle>
            <a:lvl1pPr algn="l">
              <a:defRPr sz="9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A3E8D0F-21A9-431F-B2A9-8266179329B1}" type="datetimeFigureOut">
              <a:rPr lang="uk-UA" smtClean="0"/>
              <a:pPr/>
              <a:t>07.02.2015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5888385" y="3083602"/>
            <a:ext cx="3647149" cy="216020"/>
          </a:xfrm>
          <a:prstGeom prst="rect">
            <a:avLst/>
          </a:prstGeom>
        </p:spPr>
        <p:txBody>
          <a:bodyPr vert="horz" lIns="72576" tIns="36288" rIns="72576" bIns="36288" rtlCol="0" anchor="b"/>
          <a:lstStyle>
            <a:lvl1pPr algn="l">
              <a:defRPr sz="9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337094" y="279437"/>
            <a:ext cx="594052" cy="725393"/>
          </a:xfrm>
          <a:prstGeom prst="rect">
            <a:avLst/>
          </a:prstGeom>
        </p:spPr>
        <p:txBody>
          <a:bodyPr vert="horz" lIns="72576" tIns="36288" rIns="72576" bIns="36288" rtlCol="0" anchor="b"/>
          <a:lstStyle>
            <a:lvl1pPr algn="ctr">
              <a:defRPr sz="2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30D6-371B-4DCA-A19F-A2022B7EF0F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46610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l" defTabSz="362880" rtl="0" eaLnBrk="1" latinLnBrk="0" hangingPunct="1">
        <a:spcBef>
          <a:spcPct val="0"/>
        </a:spcBef>
        <a:buNone/>
        <a:defRPr sz="33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2160" indent="-272160" algn="l" defTabSz="362880" rtl="0" eaLnBrk="1" latinLnBrk="0" hangingPunct="1">
        <a:spcBef>
          <a:spcPts val="79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89679" indent="-226800" algn="l" defTabSz="362880" rtl="0" eaLnBrk="1" latinLnBrk="0" hangingPunct="1">
        <a:spcBef>
          <a:spcPts val="79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907199" indent="-181440" algn="l" defTabSz="362880" rtl="0" eaLnBrk="1" latinLnBrk="0" hangingPunct="1">
        <a:spcBef>
          <a:spcPts val="79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70079" indent="-181440" algn="l" defTabSz="362880" rtl="0" eaLnBrk="1" latinLnBrk="0" hangingPunct="1">
        <a:spcBef>
          <a:spcPts val="79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632958" indent="-181440" algn="l" defTabSz="362880" rtl="0" eaLnBrk="1" latinLnBrk="0" hangingPunct="1">
        <a:spcBef>
          <a:spcPts val="79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989012" indent="-181440" algn="l" defTabSz="362880" rtl="0" eaLnBrk="1" latinLnBrk="0" hangingPunct="1">
        <a:spcBef>
          <a:spcPts val="79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358718" indent="-181440" algn="l" defTabSz="362880" rtl="0" eaLnBrk="1" latinLnBrk="0" hangingPunct="1">
        <a:spcBef>
          <a:spcPts val="79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721597" indent="-181440" algn="l" defTabSz="362880" rtl="0" eaLnBrk="1" latinLnBrk="0" hangingPunct="1">
        <a:spcBef>
          <a:spcPts val="79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084477" indent="-181440" algn="l" defTabSz="362880" rtl="0" eaLnBrk="1" latinLnBrk="0" hangingPunct="1">
        <a:spcBef>
          <a:spcPts val="79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6288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880" algn="l" defTabSz="36288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759" algn="l" defTabSz="36288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639" algn="l" defTabSz="36288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519" algn="l" defTabSz="36288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398" algn="l" defTabSz="36288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278" algn="l" defTabSz="36288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157" algn="l" defTabSz="36288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037" algn="l" defTabSz="36288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86" y="421240"/>
            <a:ext cx="4674742" cy="4215696"/>
          </a:xfrm>
        </p:spPr>
        <p:txBody>
          <a:bodyPr/>
          <a:lstStyle/>
          <a:p>
            <a:pPr algn="ctr"/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Методи математичного </a:t>
            </a:r>
            <a: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моделювання на прикладі бізнес – плану «Вирощування свиней в домашньому господарстві»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46661" y="2850435"/>
            <a:ext cx="3747579" cy="3446966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tx1"/>
                </a:solidFill>
                <a:latin typeface="Arial Narrow" pitchFamily="34" charset="0"/>
              </a:rPr>
              <a:t>Роботу  виконала:</a:t>
            </a:r>
          </a:p>
          <a:p>
            <a:r>
              <a:rPr lang="uk-UA" b="1" dirty="0" err="1" smtClean="0">
                <a:solidFill>
                  <a:schemeClr val="tx1"/>
                </a:solidFill>
                <a:latin typeface="Arial Narrow" pitchFamily="34" charset="0"/>
              </a:rPr>
              <a:t>Ніколенко</a:t>
            </a:r>
            <a:r>
              <a:rPr lang="uk-UA" b="1" dirty="0" smtClean="0">
                <a:solidFill>
                  <a:schemeClr val="tx1"/>
                </a:solidFill>
                <a:latin typeface="Arial Narrow" pitchFamily="34" charset="0"/>
              </a:rPr>
              <a:t>  Оксана  Анатоліївна,</a:t>
            </a:r>
          </a:p>
          <a:p>
            <a:r>
              <a:rPr lang="uk-UA" b="1" dirty="0" smtClean="0">
                <a:solidFill>
                  <a:schemeClr val="tx1"/>
                </a:solidFill>
                <a:latin typeface="Arial Narrow" pitchFamily="34" charset="0"/>
              </a:rPr>
              <a:t>Учениця 11 класу       Вільшанської  загальноосвітньої школи </a:t>
            </a:r>
            <a:r>
              <a:rPr lang="en-US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uk-UA" b="1" dirty="0" smtClean="0">
                <a:solidFill>
                  <a:schemeClr val="tx1"/>
                </a:solidFill>
                <a:latin typeface="Arial Narrow" pitchFamily="34" charset="0"/>
              </a:rPr>
              <a:t>І-ІІІ ступенів </a:t>
            </a:r>
            <a:r>
              <a:rPr lang="en-US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uk-UA" b="1" dirty="0" err="1" smtClean="0">
                <a:solidFill>
                  <a:schemeClr val="tx1"/>
                </a:solidFill>
                <a:latin typeface="Arial Narrow" pitchFamily="34" charset="0"/>
              </a:rPr>
              <a:t>Дворічанської</a:t>
            </a:r>
            <a:r>
              <a:rPr lang="uk-UA" b="1" dirty="0" smtClean="0">
                <a:solidFill>
                  <a:schemeClr val="tx1"/>
                </a:solidFill>
                <a:latin typeface="Arial Narrow" pitchFamily="34" charset="0"/>
              </a:rPr>
              <a:t>  районної  ради Харківської  області</a:t>
            </a:r>
          </a:p>
          <a:p>
            <a:r>
              <a:rPr lang="uk-UA" b="1" dirty="0" smtClean="0">
                <a:solidFill>
                  <a:schemeClr val="tx1"/>
                </a:solidFill>
                <a:latin typeface="Arial Narrow" pitchFamily="34" charset="0"/>
              </a:rPr>
              <a:t>Науковий  керівник:          </a:t>
            </a:r>
            <a:r>
              <a:rPr lang="uk-UA" b="1" dirty="0" err="1" smtClean="0">
                <a:solidFill>
                  <a:schemeClr val="tx1"/>
                </a:solidFill>
                <a:latin typeface="Arial Narrow" pitchFamily="34" charset="0"/>
              </a:rPr>
              <a:t>Лазоренко</a:t>
            </a:r>
            <a:r>
              <a:rPr lang="uk-UA" b="1" dirty="0" smtClean="0">
                <a:solidFill>
                  <a:schemeClr val="tx1"/>
                </a:solidFill>
                <a:latin typeface="Arial Narrow" pitchFamily="34" charset="0"/>
              </a:rPr>
              <a:t>  Тетяна  Іванівна, вчитель  математики   Вільшанської  загальноосвітньої школи  І – ІІІ ступенів</a:t>
            </a:r>
          </a:p>
          <a:p>
            <a:endParaRPr lang="uk-UA" dirty="0" smtClean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6544" y="0"/>
            <a:ext cx="2586599" cy="27588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5719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288" y="1"/>
            <a:ext cx="6306029" cy="667819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АКТУАЛЬНІСТЬ ПРОБЛЕМИ</a:t>
            </a:r>
            <a:endParaRPr lang="uk-UA" sz="32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943276" y="4320117"/>
            <a:ext cx="1697487" cy="2160058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4936" y="1017142"/>
            <a:ext cx="4695290" cy="5263644"/>
          </a:xfrm>
        </p:spPr>
        <p:txBody>
          <a:bodyPr>
            <a:noAutofit/>
          </a:bodyPr>
          <a:lstStyle/>
          <a:p>
            <a:pPr algn="just"/>
            <a:r>
              <a:rPr lang="uk-UA" sz="2800" b="1" dirty="0" smtClean="0"/>
              <a:t>Метод математичного моделювання є одним з пріоритетних методів не тільки в економіці, а й зокрема, в сільському господарстві. </a:t>
            </a:r>
          </a:p>
          <a:p>
            <a:pPr algn="just"/>
            <a:r>
              <a:rPr lang="uk-UA" sz="2800" b="1" dirty="0" smtClean="0"/>
              <a:t>Важливого </a:t>
            </a:r>
            <a:r>
              <a:rPr lang="uk-UA" sz="2800" b="1" dirty="0"/>
              <a:t>значення набуває використання економічно-математичних методів і моделей у практичній діяльності. </a:t>
            </a:r>
          </a:p>
          <a:p>
            <a:pPr algn="just"/>
            <a:r>
              <a:rPr lang="uk-UA" sz="2800" b="1" dirty="0" smtClean="0"/>
              <a:t>         </a:t>
            </a:r>
            <a:endParaRPr lang="uk-UA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8429" y="3637053"/>
            <a:ext cx="3528222" cy="26408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636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0981" y="0"/>
            <a:ext cx="5537770" cy="81848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НАУКОВИЙ АПАРАТ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9252" y="818482"/>
            <a:ext cx="8075790" cy="5445687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sz="2000" b="1" u="sng" dirty="0">
                <a:solidFill>
                  <a:schemeClr val="accent1">
                    <a:lumMod val="75000"/>
                  </a:schemeClr>
                </a:solidFill>
              </a:rPr>
              <a:t>Об’єкт дослідження: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sz="2000" b="1" dirty="0">
                <a:solidFill>
                  <a:schemeClr val="tx1"/>
                </a:solidFill>
              </a:rPr>
              <a:t>підсобне господарство сім’ї </a:t>
            </a:r>
            <a:r>
              <a:rPr lang="uk-UA" sz="2000" b="1" dirty="0" err="1" smtClean="0">
                <a:solidFill>
                  <a:schemeClr val="tx1"/>
                </a:solidFill>
              </a:rPr>
              <a:t>Ніколенко</a:t>
            </a:r>
            <a:r>
              <a:rPr lang="uk-UA" sz="2000" b="1" dirty="0" smtClean="0">
                <a:solidFill>
                  <a:schemeClr val="tx1"/>
                </a:solidFill>
              </a:rPr>
              <a:t> А.В</a:t>
            </a:r>
            <a:r>
              <a:rPr lang="uk-UA" sz="2000" b="1" dirty="0">
                <a:solidFill>
                  <a:schemeClr val="tx1"/>
                </a:solidFill>
              </a:rPr>
              <a:t>., яка проживає в селі Вільшана Дворічанського </a:t>
            </a:r>
            <a:r>
              <a:rPr lang="uk-UA" sz="2000" b="1" dirty="0" smtClean="0">
                <a:solidFill>
                  <a:schemeClr val="tx1"/>
                </a:solidFill>
              </a:rPr>
              <a:t>району. </a:t>
            </a:r>
            <a:r>
              <a:rPr lang="uk-UA" sz="2000" b="1" dirty="0">
                <a:solidFill>
                  <a:schemeClr val="tx1"/>
                </a:solidFill>
              </a:rPr>
              <a:t>батько – Ніколенко Анатолій </a:t>
            </a:r>
            <a:r>
              <a:rPr lang="uk-UA" sz="2000" b="1" dirty="0" smtClean="0">
                <a:solidFill>
                  <a:schemeClr val="tx1"/>
                </a:solidFill>
              </a:rPr>
              <a:t>Володимирович</a:t>
            </a:r>
            <a:r>
              <a:rPr lang="uk-UA" sz="2000" b="1" dirty="0">
                <a:solidFill>
                  <a:schemeClr val="tx1"/>
                </a:solidFill>
              </a:rPr>
              <a:t>, механізатор, мати – Кікіньова Світлана </a:t>
            </a:r>
            <a:r>
              <a:rPr lang="uk-UA" sz="2000" b="1" dirty="0" smtClean="0">
                <a:solidFill>
                  <a:schemeClr val="tx1"/>
                </a:solidFill>
              </a:rPr>
              <a:t>Вікторівна </a:t>
            </a:r>
            <a:r>
              <a:rPr lang="uk-UA" sz="2000" b="1" dirty="0">
                <a:solidFill>
                  <a:schemeClr val="tx1"/>
                </a:solidFill>
              </a:rPr>
              <a:t>– домогосподарка, дочка Ніколенко Оксана Анатоліївна – учениця 11 </a:t>
            </a:r>
            <a:r>
              <a:rPr lang="uk-UA" sz="2000" b="1" dirty="0" smtClean="0">
                <a:solidFill>
                  <a:schemeClr val="tx1"/>
                </a:solidFill>
              </a:rPr>
              <a:t>класу</a:t>
            </a:r>
            <a:endParaRPr lang="uk-UA" sz="2000" b="1" dirty="0">
              <a:solidFill>
                <a:schemeClr val="tx1"/>
              </a:solidFill>
            </a:endParaRPr>
          </a:p>
          <a:p>
            <a:pPr algn="just"/>
            <a:r>
              <a:rPr lang="uk-UA" sz="2000" b="1" u="sng" dirty="0">
                <a:solidFill>
                  <a:schemeClr val="accent1">
                    <a:lumMod val="75000"/>
                  </a:schemeClr>
                </a:solidFill>
              </a:rPr>
              <a:t>Предмет дослідження: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sz="2000" b="1" dirty="0">
                <a:solidFill>
                  <a:schemeClr val="tx1"/>
                </a:solidFill>
              </a:rPr>
              <a:t>розвиток малого бізнесу на селі.</a:t>
            </a:r>
          </a:p>
          <a:p>
            <a:pPr algn="just"/>
            <a:r>
              <a:rPr lang="uk-UA" sz="2000" b="1" u="sng" dirty="0">
                <a:solidFill>
                  <a:schemeClr val="accent1">
                    <a:lumMod val="75000"/>
                  </a:schemeClr>
                </a:solidFill>
              </a:rPr>
              <a:t>Мета </a:t>
            </a:r>
            <a:r>
              <a:rPr lang="uk-UA" sz="2000" b="1" u="sng" dirty="0" smtClean="0">
                <a:solidFill>
                  <a:schemeClr val="accent1">
                    <a:lumMod val="75000"/>
                  </a:schemeClr>
                </a:solidFill>
              </a:rPr>
              <a:t>дослідження:</a:t>
            </a:r>
          </a:p>
          <a:p>
            <a:pPr marL="272160" indent="-272160" algn="just">
              <a:buFont typeface="Arial" panose="020B0604020202020204" pitchFamily="34" charset="0"/>
              <a:buChar char="•"/>
            </a:pPr>
            <a:r>
              <a:rPr lang="uk-UA" sz="2000" b="1" dirty="0" smtClean="0">
                <a:solidFill>
                  <a:schemeClr val="tx1"/>
                </a:solidFill>
              </a:rPr>
              <a:t>Теоретично обгрунтувати застосування методики </a:t>
            </a:r>
            <a:r>
              <a:rPr lang="uk-UA" sz="2000" b="1" dirty="0">
                <a:solidFill>
                  <a:schemeClr val="tx1"/>
                </a:solidFill>
              </a:rPr>
              <a:t>та </a:t>
            </a:r>
            <a:r>
              <a:rPr lang="uk-UA" sz="2000" b="1" dirty="0" smtClean="0">
                <a:solidFill>
                  <a:schemeClr val="tx1"/>
                </a:solidFill>
              </a:rPr>
              <a:t>інструментарію </a:t>
            </a:r>
            <a:r>
              <a:rPr lang="uk-UA" sz="2000" b="1" dirty="0">
                <a:solidFill>
                  <a:schemeClr val="tx1"/>
                </a:solidFill>
              </a:rPr>
              <a:t>економіко-математичного моделювання в теоретичних </a:t>
            </a:r>
            <a:r>
              <a:rPr lang="uk-UA" sz="2000" b="1" dirty="0" smtClean="0">
                <a:solidFill>
                  <a:schemeClr val="tx1"/>
                </a:solidFill>
              </a:rPr>
              <a:t>дослідженнях;</a:t>
            </a:r>
          </a:p>
          <a:p>
            <a:pPr marL="272160" indent="-272160" algn="just">
              <a:buFont typeface="Arial" panose="020B0604020202020204" pitchFamily="34" charset="0"/>
              <a:buChar char="•"/>
            </a:pPr>
            <a:r>
              <a:rPr lang="uk-UA" sz="2000" b="1" dirty="0" smtClean="0">
                <a:solidFill>
                  <a:schemeClr val="tx1"/>
                </a:solidFill>
              </a:rPr>
              <a:t>вивчити методику складання </a:t>
            </a:r>
            <a:r>
              <a:rPr lang="uk-UA" sz="2000" b="1" dirty="0" smtClean="0">
                <a:solidFill>
                  <a:schemeClr val="tx1"/>
                </a:solidFill>
              </a:rPr>
              <a:t>бізнес-плану</a:t>
            </a:r>
            <a:r>
              <a:rPr lang="uk-UA" sz="2000" b="1" dirty="0" smtClean="0">
                <a:solidFill>
                  <a:schemeClr val="tx1"/>
                </a:solidFill>
              </a:rPr>
              <a:t>;</a:t>
            </a:r>
          </a:p>
          <a:p>
            <a:pPr marL="272160" indent="-272160" algn="just">
              <a:buFont typeface="Arial" panose="020B0604020202020204" pitchFamily="34" charset="0"/>
              <a:buChar char="•"/>
            </a:pPr>
            <a:r>
              <a:rPr lang="uk-UA" sz="2000" b="1" dirty="0" smtClean="0">
                <a:solidFill>
                  <a:schemeClr val="tx1"/>
                </a:solidFill>
              </a:rPr>
              <a:t>Розробити </a:t>
            </a:r>
            <a:r>
              <a:rPr lang="uk-UA" sz="2000" b="1" dirty="0" err="1" smtClean="0">
                <a:solidFill>
                  <a:schemeClr val="tx1"/>
                </a:solidFill>
              </a:rPr>
              <a:t>бізнес–план</a:t>
            </a:r>
            <a:r>
              <a:rPr lang="uk-UA" sz="2000" b="1" dirty="0" smtClean="0">
                <a:solidFill>
                  <a:schemeClr val="tx1"/>
                </a:solidFill>
              </a:rPr>
              <a:t> </a:t>
            </a:r>
            <a:r>
              <a:rPr lang="uk-UA" sz="2000" b="1" dirty="0" smtClean="0">
                <a:solidFill>
                  <a:schemeClr val="tx1"/>
                </a:solidFill>
              </a:rPr>
              <a:t>по вирощуванню свиней в домашньому господарстві.</a:t>
            </a:r>
          </a:p>
          <a:p>
            <a:pPr algn="just"/>
            <a:r>
              <a:rPr lang="uk-UA" sz="2000" b="1" u="sng" dirty="0" smtClean="0">
                <a:solidFill>
                  <a:schemeClr val="accent1">
                    <a:lumMod val="75000"/>
                  </a:schemeClr>
                </a:solidFill>
              </a:rPr>
              <a:t>ГІПОТЕЗА: </a:t>
            </a:r>
            <a:r>
              <a:rPr lang="uk-UA" sz="2000" b="1" dirty="0" smtClean="0">
                <a:solidFill>
                  <a:schemeClr val="tx1"/>
                </a:solidFill>
              </a:rPr>
              <a:t>Чи рентабельний малий бізнес на селі по вирощуванню свиней в домашньому господарстві?</a:t>
            </a:r>
            <a:endParaRPr lang="uk-UA" sz="2000" b="1" u="sng" dirty="0">
              <a:solidFill>
                <a:schemeClr val="tx1"/>
              </a:solidFill>
            </a:endParaRPr>
          </a:p>
          <a:p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167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649" y="195083"/>
            <a:ext cx="6254955" cy="101787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ЗАВДАННЯ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8805" y="1379114"/>
            <a:ext cx="7764224" cy="3948067"/>
          </a:xfrm>
        </p:spPr>
        <p:txBody>
          <a:bodyPr>
            <a:normAutofit/>
          </a:bodyPr>
          <a:lstStyle/>
          <a:p>
            <a:pPr marL="272160" indent="-272160">
              <a:buFont typeface="Arial" panose="020B0604020202020204" pitchFamily="34" charset="0"/>
              <a:buChar char="•"/>
            </a:pPr>
            <a:r>
              <a:rPr lang="uk-UA" sz="2500" b="1" dirty="0">
                <a:solidFill>
                  <a:schemeClr val="tx1"/>
                </a:solidFill>
              </a:rPr>
              <a:t>простежити історію розвитку даного методу;</a:t>
            </a:r>
          </a:p>
          <a:p>
            <a:pPr marL="272160" indent="-272160">
              <a:buFont typeface="Arial" panose="020B0604020202020204" pitchFamily="34" charset="0"/>
              <a:buChar char="•"/>
            </a:pPr>
            <a:r>
              <a:rPr lang="uk-UA" sz="2500" b="1" dirty="0">
                <a:solidFill>
                  <a:schemeClr val="tx1"/>
                </a:solidFill>
              </a:rPr>
              <a:t>вивчити технології та способи моделювання та виділити його етапи;</a:t>
            </a:r>
          </a:p>
          <a:p>
            <a:pPr marL="272160" indent="-272160">
              <a:buFont typeface="Arial" panose="020B0604020202020204" pitchFamily="34" charset="0"/>
              <a:buChar char="•"/>
            </a:pPr>
            <a:r>
              <a:rPr lang="uk-UA" sz="2500" b="1" dirty="0">
                <a:solidFill>
                  <a:schemeClr val="tx1"/>
                </a:solidFill>
              </a:rPr>
              <a:t>розробити бізнес – план по вирощуванню свиней в домашньому господарстві</a:t>
            </a:r>
            <a:r>
              <a:rPr lang="uk-UA" sz="25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01430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3172" y="1"/>
            <a:ext cx="6254955" cy="930486"/>
          </a:xfrm>
        </p:spPr>
        <p:txBody>
          <a:bodyPr/>
          <a:lstStyle/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На виконання першого завдання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164" y="930487"/>
            <a:ext cx="7851462" cy="5233987"/>
          </a:xfrm>
        </p:spPr>
        <p:txBody>
          <a:bodyPr>
            <a:normAutofit/>
          </a:bodyPr>
          <a:lstStyle/>
          <a:p>
            <a:pPr marL="362880" indent="-362880" algn="just">
              <a:buFont typeface="Arial" panose="020B0604020202020204" pitchFamily="34" charset="0"/>
              <a:buChar char="•"/>
            </a:pPr>
            <a:r>
              <a:rPr lang="uk-UA" sz="2200" b="1" dirty="0" smtClean="0">
                <a:solidFill>
                  <a:schemeClr val="tx1"/>
                </a:solidFill>
              </a:rPr>
              <a:t>Теоретичний аналіз наукової літератури, інших джерел дозволив визначити зміст понять «математичне моделювання», «економіка», «економічна наука», «модель», «</a:t>
            </a:r>
            <a:r>
              <a:rPr lang="uk-UA" sz="2200" b="1" dirty="0" err="1" smtClean="0">
                <a:solidFill>
                  <a:schemeClr val="tx1"/>
                </a:solidFill>
              </a:rPr>
              <a:t>суб</a:t>
            </a:r>
            <a:r>
              <a:rPr lang="en-US" sz="2200" b="1" dirty="0" smtClean="0">
                <a:solidFill>
                  <a:schemeClr val="tx1"/>
                </a:solidFill>
              </a:rPr>
              <a:t>’</a:t>
            </a:r>
            <a:r>
              <a:rPr lang="uk-UA" sz="2200" b="1" dirty="0" err="1" smtClean="0">
                <a:solidFill>
                  <a:schemeClr val="tx1"/>
                </a:solidFill>
              </a:rPr>
              <a:t>єкт</a:t>
            </a:r>
            <a:r>
              <a:rPr lang="uk-UA" sz="2200" b="1" dirty="0" smtClean="0">
                <a:solidFill>
                  <a:schemeClr val="tx1"/>
                </a:solidFill>
              </a:rPr>
              <a:t>»,  «Об</a:t>
            </a:r>
            <a:r>
              <a:rPr lang="en-US" sz="2200" b="1" dirty="0" smtClean="0">
                <a:solidFill>
                  <a:schemeClr val="tx1"/>
                </a:solidFill>
              </a:rPr>
              <a:t>’</a:t>
            </a:r>
            <a:r>
              <a:rPr lang="uk-UA" sz="2200" b="1" dirty="0" err="1" smtClean="0">
                <a:solidFill>
                  <a:schemeClr val="tx1"/>
                </a:solidFill>
              </a:rPr>
              <a:t>єкт</a:t>
            </a:r>
            <a:r>
              <a:rPr lang="uk-UA" sz="2200" b="1" dirty="0" smtClean="0">
                <a:solidFill>
                  <a:schemeClr val="tx1"/>
                </a:solidFill>
              </a:rPr>
              <a:t>», «система», «модель – інструмент».</a:t>
            </a:r>
          </a:p>
          <a:p>
            <a:pPr marL="362880" indent="-362880" algn="just">
              <a:buFont typeface="Arial" panose="020B0604020202020204" pitchFamily="34" charset="0"/>
              <a:buChar char="•"/>
            </a:pPr>
            <a:r>
              <a:rPr lang="uk-UA" sz="2200" b="1" dirty="0" smtClean="0">
                <a:solidFill>
                  <a:schemeClr val="tx1"/>
                </a:solidFill>
              </a:rPr>
              <a:t>У ході дослідження висвітлені основні аспекти математичного моделювання в економіці, зокрема моделювання в сільському господарстві.</a:t>
            </a:r>
          </a:p>
          <a:p>
            <a:pPr marL="362880" indent="-362880" algn="just">
              <a:buFont typeface="Arial" panose="020B0604020202020204" pitchFamily="34" charset="0"/>
              <a:buChar char="•"/>
            </a:pPr>
            <a:r>
              <a:rPr lang="uk-UA" sz="2200" b="1" dirty="0" smtClean="0">
                <a:solidFill>
                  <a:schemeClr val="tx1"/>
                </a:solidFill>
              </a:rPr>
              <a:t>Встановлено, що </a:t>
            </a:r>
            <a:r>
              <a:rPr lang="uk-UA" sz="2200" b="1" dirty="0">
                <a:solidFill>
                  <a:schemeClr val="tx1"/>
                </a:solidFill>
              </a:rPr>
              <a:t>Виробнича діяльність будь-якої підприємницької структури починається з </a:t>
            </a:r>
            <a:r>
              <a:rPr lang="uk-UA" sz="2200" b="1" dirty="0" smtClean="0">
                <a:solidFill>
                  <a:schemeClr val="tx1"/>
                </a:solidFill>
              </a:rPr>
              <a:t>планування.</a:t>
            </a:r>
            <a:endParaRPr lang="uk-UA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202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3493" y="0"/>
            <a:ext cx="4820831" cy="758790"/>
          </a:xfrm>
        </p:spPr>
        <p:txBody>
          <a:bodyPr/>
          <a:lstStyle/>
          <a:p>
            <a:pPr algn="ctr"/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ОСНОВНІ ПОНЯТТЯ</a:t>
            </a:r>
            <a:endParaRPr lang="uk-UA" sz="32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245" y="706064"/>
            <a:ext cx="8399494" cy="5289374"/>
          </a:xfrm>
        </p:spPr>
        <p:txBody>
          <a:bodyPr>
            <a:noAutofit/>
          </a:bodyPr>
          <a:lstStyle/>
          <a:p>
            <a:pPr marL="272160" indent="-272160" algn="just">
              <a:buFont typeface="Arial" panose="020B0604020202020204" pitchFamily="34" charset="0"/>
              <a:buChar char="•"/>
            </a:pPr>
            <a:r>
              <a:rPr lang="uk-UA" sz="2400" b="1" dirty="0" smtClean="0"/>
              <a:t>Моделювання — це </a:t>
            </a:r>
            <a:r>
              <a:rPr lang="uk-UA" sz="2400" b="1" dirty="0"/>
              <a:t>науковий метод </a:t>
            </a:r>
            <a:r>
              <a:rPr lang="uk-UA" sz="2400" b="1" dirty="0" smtClean="0"/>
              <a:t>дослідження</a:t>
            </a:r>
          </a:p>
          <a:p>
            <a:pPr marL="272160" indent="-272160" algn="just">
              <a:buFont typeface="Arial" panose="020B0604020202020204" pitchFamily="34" charset="0"/>
              <a:buChar char="•"/>
            </a:pPr>
            <a:r>
              <a:rPr lang="uk-UA" sz="2400" b="1" dirty="0" smtClean="0"/>
              <a:t> реальної системи.</a:t>
            </a:r>
          </a:p>
          <a:p>
            <a:pPr marL="272160" indent="-272160" algn="just">
              <a:buFont typeface="Arial" panose="020B0604020202020204" pitchFamily="34" charset="0"/>
              <a:buChar char="•"/>
            </a:pPr>
            <a:r>
              <a:rPr lang="uk-UA" sz="2400" b="1" dirty="0" smtClean="0"/>
              <a:t>Модель — матеріальний </a:t>
            </a:r>
            <a:r>
              <a:rPr lang="uk-UA" sz="2400" b="1" dirty="0"/>
              <a:t>чи подумки представлений </a:t>
            </a:r>
            <a:r>
              <a:rPr lang="uk-UA" sz="2400" b="1" dirty="0" smtClean="0"/>
              <a:t>об'єкт.</a:t>
            </a:r>
          </a:p>
          <a:p>
            <a:pPr marL="272160" indent="-272160" algn="just">
              <a:buFont typeface="Arial" panose="020B0604020202020204" pitchFamily="34" charset="0"/>
              <a:buChar char="•"/>
            </a:pPr>
            <a:endParaRPr lang="uk-UA" sz="1900" b="1" dirty="0" smtClean="0"/>
          </a:p>
          <a:p>
            <a:pPr marL="272160" indent="-272160" algn="just">
              <a:buFont typeface="Arial" panose="020B0604020202020204" pitchFamily="34" charset="0"/>
              <a:buChar char="•"/>
            </a:pPr>
            <a:endParaRPr lang="uk-UA" sz="1900" b="1" dirty="0" smtClean="0"/>
          </a:p>
          <a:p>
            <a:pPr marL="272160" indent="-272160" algn="just">
              <a:buFont typeface="Arial" panose="020B0604020202020204" pitchFamily="34" charset="0"/>
              <a:buChar char="•"/>
            </a:pPr>
            <a:endParaRPr lang="uk-UA" sz="1900" b="1" dirty="0" smtClean="0"/>
          </a:p>
          <a:p>
            <a:pPr marL="272160" indent="-272160" algn="just">
              <a:buFont typeface="Arial" panose="020B0604020202020204" pitchFamily="34" charset="0"/>
              <a:buChar char="•"/>
            </a:pPr>
            <a:endParaRPr lang="uk-UA" sz="1900" b="1" dirty="0" smtClean="0"/>
          </a:p>
          <a:p>
            <a:pPr marL="272160" indent="-272160" algn="just">
              <a:buFont typeface="Arial" panose="020B0604020202020204" pitchFamily="34" charset="0"/>
              <a:buChar char="•"/>
            </a:pPr>
            <a:endParaRPr lang="uk-UA" sz="1900" b="1" dirty="0" smtClean="0"/>
          </a:p>
          <a:p>
            <a:pPr marL="272160" indent="-272160" algn="just">
              <a:buFont typeface="Arial" panose="020B0604020202020204" pitchFamily="34" charset="0"/>
              <a:buChar char="•"/>
            </a:pPr>
            <a:endParaRPr lang="uk-UA" sz="1900" b="1" dirty="0" smtClean="0"/>
          </a:p>
          <a:p>
            <a:pPr marL="272160" indent="-272160" algn="just">
              <a:buFont typeface="Arial" panose="020B0604020202020204" pitchFamily="34" charset="0"/>
              <a:buChar char="•"/>
            </a:pPr>
            <a:endParaRPr lang="uk-UA" sz="1900" b="1" dirty="0" smtClean="0"/>
          </a:p>
          <a:p>
            <a:pPr marL="272160" indent="-272160" algn="just">
              <a:buFont typeface="Arial" panose="020B0604020202020204" pitchFamily="34" charset="0"/>
              <a:buChar char="•"/>
            </a:pPr>
            <a:endParaRPr lang="uk-UA" sz="1900" b="1" dirty="0" smtClean="0"/>
          </a:p>
          <a:p>
            <a:pPr marL="272160" indent="-272160" algn="just"/>
            <a:r>
              <a:rPr lang="uk-UA" sz="1900" b="1" dirty="0" smtClean="0"/>
              <a:t>    </a:t>
            </a:r>
            <a:r>
              <a:rPr lang="uk-UA" sz="2400" b="1" dirty="0" smtClean="0"/>
              <a:t>Бізнес-план </a:t>
            </a:r>
            <a:r>
              <a:rPr lang="uk-UA" sz="2400" b="1" dirty="0" smtClean="0"/>
              <a:t>— спосіб </a:t>
            </a:r>
            <a:r>
              <a:rPr lang="uk-UA" sz="2400" b="1" dirty="0"/>
              <a:t>моделювання системи управління майбутнім бізнесом.</a:t>
            </a:r>
          </a:p>
          <a:p>
            <a:pPr marL="272160" indent="-272160" algn="just">
              <a:buFont typeface="Arial" panose="020B0604020202020204" pitchFamily="34" charset="0"/>
              <a:buChar char="•"/>
            </a:pPr>
            <a:endParaRPr lang="uk-UA" sz="1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769" y="2489733"/>
            <a:ext cx="4367606" cy="31768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113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789" y="168317"/>
            <a:ext cx="6924781" cy="776905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На виконання другого завдання</a:t>
            </a:r>
            <a:endParaRPr lang="uk-UA" sz="32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6307" y="830316"/>
            <a:ext cx="8250148" cy="5507421"/>
          </a:xfrm>
        </p:spPr>
        <p:txBody>
          <a:bodyPr>
            <a:normAutofit fontScale="55000" lnSpcReduction="20000"/>
          </a:bodyPr>
          <a:lstStyle/>
          <a:p>
            <a:pPr marL="226800" lvl="1" indent="-226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uk-UA" sz="3800" b="1" dirty="0" smtClean="0">
                <a:latin typeface="Arial Black" pitchFamily="34" charset="0"/>
              </a:rPr>
              <a:t>Існує </a:t>
            </a:r>
            <a:r>
              <a:rPr lang="uk-UA" sz="3800" b="1" dirty="0">
                <a:latin typeface="Arial Black" pitchFamily="34" charset="0"/>
              </a:rPr>
              <a:t>три способи математичного моделювання, </a:t>
            </a:r>
            <a:r>
              <a:rPr lang="uk-UA" sz="3800" b="1" dirty="0" smtClean="0">
                <a:latin typeface="Arial Black" pitchFamily="34" charset="0"/>
              </a:rPr>
              <a:t>три основних </a:t>
            </a:r>
            <a:r>
              <a:rPr lang="uk-UA" sz="3800" b="1" dirty="0">
                <a:latin typeface="Arial Black" pitchFamily="34" charset="0"/>
              </a:rPr>
              <a:t>принципи та декілька етапів. </a:t>
            </a:r>
          </a:p>
          <a:p>
            <a:pPr marL="226800" lvl="1" indent="-226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uk-UA" sz="3800" b="1" dirty="0" smtClean="0">
                <a:latin typeface="Arial Black" pitchFamily="34" charset="0"/>
              </a:rPr>
              <a:t>Моделювання </a:t>
            </a:r>
            <a:r>
              <a:rPr lang="uk-UA" sz="3800" b="1" dirty="0">
                <a:latin typeface="Arial Black" pitchFamily="34" charset="0"/>
              </a:rPr>
              <a:t>- не єдине джерело знань про об'єкт. </a:t>
            </a:r>
            <a:r>
              <a:rPr lang="uk-UA" sz="3800" b="1" dirty="0" smtClean="0">
                <a:latin typeface="Arial Black" pitchFamily="34" charset="0"/>
              </a:rPr>
              <a:t> Моделювання </a:t>
            </a:r>
            <a:r>
              <a:rPr lang="uk-UA" sz="3800" b="1" dirty="0">
                <a:latin typeface="Arial Black" pitchFamily="34" charset="0"/>
              </a:rPr>
              <a:t>- циклічний процес</a:t>
            </a:r>
            <a:r>
              <a:rPr lang="uk-UA" sz="3800" b="1" dirty="0" smtClean="0">
                <a:latin typeface="Arial Black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uk-UA" sz="3800" b="1" i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Повне</a:t>
            </a:r>
            <a:r>
              <a:rPr lang="uk-UA" sz="3800" b="1" dirty="0" smtClean="0">
                <a:latin typeface="Arial Black" pitchFamily="34" charset="0"/>
              </a:rPr>
              <a:t> моделювання забезпечує подібність руху матерії             в основних формах її існування — в часі та просторі.</a:t>
            </a:r>
          </a:p>
          <a:p>
            <a:pPr algn="just">
              <a:lnSpc>
                <a:spcPct val="120000"/>
              </a:lnSpc>
            </a:pPr>
            <a:r>
              <a:rPr lang="uk-UA" sz="3800" b="1" i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Неповне</a:t>
            </a:r>
            <a:r>
              <a:rPr lang="uk-UA" sz="3800" b="1" dirty="0" smtClean="0">
                <a:latin typeface="Arial Black" pitchFamily="34" charset="0"/>
              </a:rPr>
              <a:t> моделювання забезпечує подібність протікання всіх основних процесів лише частково тільки в часі, або тільки в просторі.</a:t>
            </a:r>
          </a:p>
          <a:p>
            <a:pPr algn="just">
              <a:lnSpc>
                <a:spcPct val="120000"/>
              </a:lnSpc>
            </a:pPr>
            <a:r>
              <a:rPr lang="uk-UA" sz="3800" b="1" i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Наближене</a:t>
            </a:r>
            <a:r>
              <a:rPr lang="uk-UA" sz="3800" b="1" dirty="0" smtClean="0">
                <a:latin typeface="Arial Black" pitchFamily="34" charset="0"/>
              </a:rPr>
              <a:t> моделювання забезпечує подібність протікання всіх основних процесів системи  при яких беруть до уваги лише основні </a:t>
            </a:r>
            <a:r>
              <a:rPr lang="uk-UA" sz="3800" b="1" dirty="0" smtClean="0">
                <a:latin typeface="Arial Black" pitchFamily="34" charset="0"/>
              </a:rPr>
              <a:t>аспекти </a:t>
            </a:r>
            <a:r>
              <a:rPr lang="uk-UA" sz="3800" b="1" dirty="0" smtClean="0">
                <a:latin typeface="Arial Black" pitchFamily="34" charset="0"/>
              </a:rPr>
              <a:t>системи, які суттєво впливають на процес. </a:t>
            </a:r>
            <a:endParaRPr lang="uk-UA" sz="3800" b="1" dirty="0">
              <a:latin typeface="Arial Black" pitchFamily="34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99393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5155"/>
            <a:ext cx="7230411" cy="801796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ОСНОВНІ ХАРАКТЕРИСТИКИ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031053"/>
            <a:ext cx="3785571" cy="799291"/>
          </a:xfrm>
        </p:spPr>
        <p:txBody>
          <a:bodyPr/>
          <a:lstStyle/>
          <a:p>
            <a:pPr algn="ctr"/>
            <a:r>
              <a:rPr lang="uk-UA" sz="2400" b="1" dirty="0">
                <a:solidFill>
                  <a:schemeClr val="accent2">
                    <a:lumMod val="75000"/>
                  </a:schemeClr>
                </a:solidFill>
              </a:rPr>
              <a:t>За характером досліджуваних процесів в </a:t>
            </a: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  <a:t>системі: </a:t>
            </a:r>
            <a:endParaRPr lang="uk-UA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2713" y="1849348"/>
            <a:ext cx="3785571" cy="2270589"/>
          </a:xfrm>
        </p:spPr>
        <p:txBody>
          <a:bodyPr>
            <a:noAutofit/>
          </a:bodyPr>
          <a:lstStyle/>
          <a:p>
            <a:pPr lvl="0" algn="just"/>
            <a:r>
              <a:rPr lang="uk-UA" sz="2000" b="1" i="1" dirty="0" smtClean="0"/>
              <a:t>статичні</a:t>
            </a:r>
            <a:endParaRPr lang="uk-UA" sz="2000" b="1" dirty="0"/>
          </a:p>
          <a:p>
            <a:pPr lvl="0" algn="just"/>
            <a:r>
              <a:rPr lang="uk-UA" sz="2000" b="1" i="1" dirty="0" smtClean="0"/>
              <a:t>динамічні</a:t>
            </a:r>
            <a:endParaRPr lang="uk-UA" sz="2000" b="1" dirty="0"/>
          </a:p>
          <a:p>
            <a:pPr lvl="0" algn="just"/>
            <a:r>
              <a:rPr lang="uk-UA" sz="2000" b="1" i="1" dirty="0" smtClean="0"/>
              <a:t>детерміновані</a:t>
            </a:r>
            <a:endParaRPr lang="uk-UA" sz="2000" b="1" dirty="0"/>
          </a:p>
          <a:p>
            <a:pPr lvl="0" algn="just"/>
            <a:r>
              <a:rPr lang="uk-UA" sz="2000" b="1" i="1" dirty="0" smtClean="0"/>
              <a:t>стохастичні</a:t>
            </a:r>
            <a:endParaRPr lang="uk-UA" sz="2000" b="1" dirty="0"/>
          </a:p>
          <a:p>
            <a:pPr lvl="0" algn="just"/>
            <a:r>
              <a:rPr lang="uk-UA" sz="2000" b="1" i="1" dirty="0"/>
              <a:t>дискретні</a:t>
            </a:r>
            <a:r>
              <a:rPr lang="uk-UA" sz="2000" b="1" dirty="0"/>
              <a:t> та </a:t>
            </a:r>
            <a:r>
              <a:rPr lang="uk-UA" sz="2000" b="1" i="1" dirty="0" smtClean="0"/>
              <a:t>неперервні</a:t>
            </a:r>
            <a:endParaRPr lang="uk-UA" sz="20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27118" y="4083643"/>
            <a:ext cx="4178055" cy="544514"/>
          </a:xfrm>
        </p:spPr>
        <p:txBody>
          <a:bodyPr/>
          <a:lstStyle/>
          <a:p>
            <a:pPr algn="ctr"/>
            <a:r>
              <a:rPr lang="uk-UA" sz="2400" b="1" dirty="0">
                <a:solidFill>
                  <a:schemeClr val="accent2">
                    <a:lumMod val="75000"/>
                  </a:schemeClr>
                </a:solidFill>
              </a:rPr>
              <a:t>За формою подання </a:t>
            </a: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  <a:t>об’єкта:</a:t>
            </a:r>
            <a:endParaRPr lang="uk-UA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54668" y="4871496"/>
            <a:ext cx="4367417" cy="943677"/>
          </a:xfrm>
        </p:spPr>
        <p:txBody>
          <a:bodyPr>
            <a:normAutofit/>
          </a:bodyPr>
          <a:lstStyle/>
          <a:p>
            <a:pPr algn="just"/>
            <a:r>
              <a:rPr lang="uk-UA" sz="2000" b="1" i="1" dirty="0" smtClean="0"/>
              <a:t>матеріальні</a:t>
            </a:r>
            <a:endParaRPr lang="uk-UA" sz="2000" b="1" dirty="0" smtClean="0"/>
          </a:p>
          <a:p>
            <a:pPr algn="just"/>
            <a:r>
              <a:rPr lang="uk-UA" sz="2000" b="1" i="1" dirty="0" smtClean="0"/>
              <a:t>абстрактні</a:t>
            </a:r>
            <a:endParaRPr lang="uk-UA" sz="20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8827" y="1108861"/>
            <a:ext cx="5019657" cy="41926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615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483" y="145235"/>
            <a:ext cx="7438490" cy="820536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На виконання третього завдання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564" y="1000882"/>
            <a:ext cx="4449194" cy="5266354"/>
          </a:xfrm>
        </p:spPr>
        <p:txBody>
          <a:bodyPr>
            <a:noAutofit/>
          </a:bodyPr>
          <a:lstStyle/>
          <a:p>
            <a:r>
              <a:rPr lang="uk-UA" sz="2000" b="1" dirty="0" smtClean="0">
                <a:solidFill>
                  <a:schemeClr val="tx1"/>
                </a:solidFill>
                <a:latin typeface="Arial Black" pitchFamily="34" charset="0"/>
              </a:rPr>
              <a:t>Розміщення </a:t>
            </a:r>
            <a:r>
              <a:rPr lang="uk-UA" sz="2000" b="1" dirty="0">
                <a:solidFill>
                  <a:schemeClr val="tx1"/>
                </a:solidFill>
                <a:latin typeface="Arial Black" pitchFamily="34" charset="0"/>
              </a:rPr>
              <a:t>і спеціалізація сільського </a:t>
            </a:r>
            <a:r>
              <a:rPr lang="uk-UA" sz="2000" b="1" dirty="0" smtClean="0">
                <a:solidFill>
                  <a:schemeClr val="tx1"/>
                </a:solidFill>
                <a:latin typeface="Arial Black" pitchFamily="34" charset="0"/>
              </a:rPr>
              <a:t>господарства</a:t>
            </a:r>
            <a:r>
              <a:rPr lang="uk-UA" sz="2000" b="1" dirty="0" smtClean="0">
                <a:latin typeface="Arial Black" pitchFamily="34" charset="0"/>
              </a:rPr>
              <a:t> </a:t>
            </a:r>
            <a:r>
              <a:rPr lang="uk-UA" sz="2000" b="1" dirty="0" smtClean="0">
                <a:solidFill>
                  <a:schemeClr val="tx1"/>
                </a:solidFill>
                <a:latin typeface="Arial Black" pitchFamily="34" charset="0"/>
              </a:rPr>
              <a:t>—   </a:t>
            </a:r>
            <a:r>
              <a:rPr lang="uk-UA" sz="2000" b="1" dirty="0">
                <a:solidFill>
                  <a:schemeClr val="tx1"/>
                </a:solidFill>
                <a:latin typeface="Arial Black" pitchFamily="34" charset="0"/>
              </a:rPr>
              <a:t>складна </a:t>
            </a:r>
            <a:r>
              <a:rPr lang="uk-UA" sz="2000" b="1" dirty="0" smtClean="0">
                <a:solidFill>
                  <a:schemeClr val="tx1"/>
                </a:solidFill>
                <a:latin typeface="Arial Black" pitchFamily="34" charset="0"/>
              </a:rPr>
              <a:t>проблема, Яка досягається </a:t>
            </a:r>
            <a:r>
              <a:rPr lang="uk-UA" sz="2000" b="1" dirty="0">
                <a:solidFill>
                  <a:schemeClr val="tx1"/>
                </a:solidFill>
                <a:latin typeface="Arial Black" pitchFamily="34" charset="0"/>
              </a:rPr>
              <a:t>шляхом прийому методів математичного оптимального моделювання. </a:t>
            </a:r>
            <a:endParaRPr lang="uk-UA" sz="20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uk-UA" sz="2000" b="1" dirty="0" smtClean="0">
                <a:solidFill>
                  <a:schemeClr val="tx1"/>
                </a:solidFill>
                <a:latin typeface="Arial Black" pitchFamily="34" charset="0"/>
              </a:rPr>
              <a:t>В </a:t>
            </a:r>
            <a:r>
              <a:rPr lang="uk-UA" sz="2000" b="1" dirty="0" smtClean="0">
                <a:solidFill>
                  <a:schemeClr val="tx1"/>
                </a:solidFill>
                <a:latin typeface="Arial Black" pitchFamily="34" charset="0"/>
              </a:rPr>
              <a:t>результаті, нами </a:t>
            </a:r>
            <a:r>
              <a:rPr lang="uk-UA" sz="2000" b="1" dirty="0" smtClean="0">
                <a:solidFill>
                  <a:schemeClr val="tx1"/>
                </a:solidFill>
                <a:latin typeface="Arial Black" pitchFamily="34" charset="0"/>
              </a:rPr>
              <a:t>розроблений бізнес – план «Вирощування свиней в домашньому господарстві».</a:t>
            </a:r>
            <a:endParaRPr lang="uk-UA" sz="2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878" y="1588141"/>
            <a:ext cx="4383885" cy="407038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5402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54340535"/>
              </p:ext>
            </p:extLst>
          </p:nvPr>
        </p:nvGraphicFramePr>
        <p:xfrm>
          <a:off x="3154363" y="0"/>
          <a:ext cx="5486400" cy="65097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027"/>
                <a:gridCol w="4466613"/>
                <a:gridCol w="759760"/>
              </a:tblGrid>
              <a:tr h="4743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Arial Black" pitchFamily="34" charset="0"/>
                        </a:rPr>
                        <a:t>№ з\п</a:t>
                      </a:r>
                      <a:endParaRPr lang="uk-UA" sz="700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effectLst/>
                          <a:latin typeface="Arial Black" pitchFamily="34" charset="0"/>
                        </a:rPr>
                        <a:t>Показники</a:t>
                      </a:r>
                      <a:endParaRPr lang="uk-UA" sz="1700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Сума, грн..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/>
                </a:tc>
              </a:tr>
              <a:tr h="223977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 Black" pitchFamily="34" charset="0"/>
                        </a:rPr>
                        <a:t>Стартовий первісний </a:t>
                      </a:r>
                      <a:r>
                        <a:rPr lang="uk-UA" sz="1400" dirty="0" smtClean="0">
                          <a:effectLst/>
                          <a:latin typeface="Arial Black" pitchFamily="34" charset="0"/>
                        </a:rPr>
                        <a:t>капітал</a:t>
                      </a:r>
                      <a:endParaRPr lang="uk-UA" sz="1400" dirty="0">
                        <a:effectLst/>
                        <a:latin typeface="Arial Black" pitchFamily="34" charset="0"/>
                      </a:endParaRPr>
                    </a:p>
                  </a:txBody>
                  <a:tcPr marL="31861" marR="31861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7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1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Державна реєстрація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36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51383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2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Закупівля деревини й </a:t>
                      </a: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металу </a:t>
                      </a: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для виготовлення загородей і настилу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1500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17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3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Покупка принтера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600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17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4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Облаштування </a:t>
                      </a: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свинарника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3000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17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5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Вакцинація поросят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100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17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6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Непередбачені витрати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300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17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7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Покупка газового пальника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285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17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Разом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5821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671932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Поточні витрати на початковій стадії бізнесу в 1 місяць діяльності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7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1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Транспортні витрати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effectLst/>
                          <a:latin typeface="Arial Black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17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2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Придбання поросят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3500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3425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3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Придбання замінника молока й комбікорму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385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17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Разом:	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4</a:t>
                      </a:r>
                      <a:r>
                        <a:rPr lang="en-US" sz="1300" b="1" dirty="0" smtClean="0">
                          <a:effectLst/>
                          <a:latin typeface="Arial Black" pitchFamily="34" charset="0"/>
                        </a:rPr>
                        <a:t>33</a:t>
                      </a: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5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3425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Усього:	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10</a:t>
                      </a:r>
                      <a:r>
                        <a:rPr lang="en-US" sz="1300" b="1" dirty="0" smtClean="0">
                          <a:effectLst/>
                          <a:latin typeface="Arial Black" pitchFamily="34" charset="0"/>
                        </a:rPr>
                        <a:t>15</a:t>
                      </a: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6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171277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Arial Black" pitchFamily="34" charset="0"/>
                        </a:rPr>
                        <a:t>у т.ч.	</a:t>
                      </a:r>
                      <a:endParaRPr lang="uk-UA" sz="7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Одноразова допомога	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5050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  <a:tr h="30302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Власні засоби	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effectLst/>
                          <a:latin typeface="Arial Black" pitchFamily="34" charset="0"/>
                        </a:rPr>
                        <a:t>510</a:t>
                      </a: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6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61" marR="31861" marT="0" marB="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5097451"/>
            <a:ext cx="3173506" cy="1181280"/>
          </a:xfrm>
          <a:prstGeom prst="rect">
            <a:avLst/>
          </a:prstGeom>
        </p:spPr>
        <p:txBody>
          <a:bodyPr wrap="square" lIns="72576" tIns="36288" rIns="72576" bIns="3628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16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Засоби необхідні для вирощування</a:t>
            </a:r>
            <a:r>
              <a:rPr lang="uk-UA" sz="16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6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свиней у перший місяць діяльності</a:t>
            </a:r>
            <a:endParaRPr lang="uk-UA" sz="16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28248366"/>
              </p:ext>
            </p:extLst>
          </p:nvPr>
        </p:nvGraphicFramePr>
        <p:xfrm>
          <a:off x="1" y="0"/>
          <a:ext cx="3184264" cy="48818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8037"/>
                <a:gridCol w="623754"/>
                <a:gridCol w="710194"/>
                <a:gridCol w="742279"/>
              </a:tblGrid>
              <a:tr h="679426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Приріст живої</a:t>
                      </a:r>
                      <a:endParaRPr lang="en-US" sz="1400" b="1" dirty="0" smtClean="0"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uk-UA" sz="1400" b="1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маси поросят</a:t>
                      </a:r>
                      <a:endParaRPr lang="uk-UA" sz="1400" b="1" dirty="0" smtClean="0"/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 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2015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2016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2017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</a:tr>
              <a:tr h="8291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Поросята на відгодівлі</a:t>
                      </a:r>
                      <a:endParaRPr lang="uk-UA" sz="12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7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15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  <a:latin typeface="Arial Black" pitchFamily="34" charset="0"/>
                        </a:rPr>
                        <a:t>15</a:t>
                      </a:r>
                      <a:endParaRPr lang="uk-UA" sz="10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 anchor="ctr"/>
                </a:tc>
              </a:tr>
              <a:tr h="8291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smtClean="0">
                          <a:effectLst/>
                          <a:latin typeface="Arial Black" pitchFamily="34" charset="0"/>
                        </a:rPr>
                        <a:t>Кормо днів</a:t>
                      </a: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, усього</a:t>
                      </a:r>
                      <a:endParaRPr lang="uk-UA" sz="12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1498</a:t>
                      </a:r>
                    </a:p>
                  </a:txBody>
                  <a:tcPr marL="48604" marR="486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3210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3210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 anchor="ctr"/>
                </a:tc>
              </a:tr>
              <a:tr h="12437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smtClean="0">
                          <a:effectLst/>
                          <a:latin typeface="Arial Black" pitchFamily="34" charset="0"/>
                        </a:rPr>
                        <a:t>Середньо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smtClean="0">
                          <a:effectLst/>
                          <a:latin typeface="Arial Black" pitchFamily="34" charset="0"/>
                        </a:rPr>
                        <a:t>добовий </a:t>
                      </a: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приріст ваги, г</a:t>
                      </a:r>
                      <a:endParaRPr lang="uk-UA" sz="12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  <a:latin typeface="Arial Black" pitchFamily="34" charset="0"/>
                        </a:rPr>
                        <a:t>650</a:t>
                      </a:r>
                      <a:endParaRPr lang="uk-UA" sz="10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650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650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 anchor="ctr"/>
                </a:tc>
              </a:tr>
              <a:tr h="8291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Валовий приріст ваги, кг</a:t>
                      </a:r>
                      <a:endParaRPr lang="uk-UA" sz="12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  <a:latin typeface="Arial Black" pitchFamily="34" charset="0"/>
                        </a:rPr>
                        <a:t>973,7</a:t>
                      </a:r>
                      <a:endParaRPr lang="uk-UA" sz="10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  <a:latin typeface="Arial Black" pitchFamily="34" charset="0"/>
                        </a:rPr>
                        <a:t>2086,5</a:t>
                      </a:r>
                      <a:endParaRPr lang="uk-UA" sz="10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2086,5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7446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15392378"/>
              </p:ext>
            </p:extLst>
          </p:nvPr>
        </p:nvGraphicFramePr>
        <p:xfrm>
          <a:off x="0" y="-22098"/>
          <a:ext cx="7881373" cy="65022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4635"/>
                <a:gridCol w="1269270"/>
                <a:gridCol w="843604"/>
                <a:gridCol w="807651"/>
                <a:gridCol w="1035385"/>
                <a:gridCol w="1193325"/>
                <a:gridCol w="1107503"/>
              </a:tblGrid>
              <a:tr h="287366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2015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2016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2017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</a:tr>
              <a:tr h="287366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Arial Black" pitchFamily="34" charset="0"/>
                        </a:rPr>
                        <a:t>Кормо днів</a:t>
                      </a: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, всього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Arial Black" pitchFamily="34" charset="0"/>
                        </a:rPr>
                        <a:t>1498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Arial Black" pitchFamily="34" charset="0"/>
                        </a:rPr>
                        <a:t>3210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Arial Black" pitchFamily="34" charset="0"/>
                        </a:rPr>
                        <a:t>3210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</a:tr>
              <a:tr h="469572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Валовий приріст ваги, кг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973,7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2086,5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2086,5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</a:tr>
              <a:tr h="717855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Потреба в кормових </a:t>
                      </a:r>
                      <a:r>
                        <a:rPr lang="uk-UA" sz="1400" b="1" dirty="0" smtClean="0">
                          <a:effectLst/>
                          <a:latin typeface="Arial Black" pitchFamily="34" charset="0"/>
                        </a:rPr>
                        <a:t>од/кг </a:t>
                      </a: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приросту. З них: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7,5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7,5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7302,75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15648,75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15648,75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</a:tr>
              <a:tr h="607933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зерновий фураж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кормова цінність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1,18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4,125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4017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8607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8607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</a:tr>
              <a:tr h="46957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% раціону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55%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607933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зелений корм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кормова цінність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0,19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1,2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1168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2504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2504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</a:tr>
              <a:tr h="46957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%раціону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16%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607933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коренеплоди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кормова цінність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0,2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1,725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1680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3599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3599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</a:tr>
              <a:tr h="46957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%раціону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23%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607933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Інші: </a:t>
                      </a:r>
                      <a:r>
                        <a:rPr lang="uk-UA" sz="1400" b="1" dirty="0" smtClean="0">
                          <a:effectLst/>
                          <a:latin typeface="Arial Black" pitchFamily="34" charset="0"/>
                        </a:rPr>
                        <a:t>перегін, </a:t>
                      </a: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рибне й </a:t>
                      </a:r>
                      <a:r>
                        <a:rPr lang="uk-UA" sz="1400" b="1" dirty="0" smtClean="0">
                          <a:effectLst/>
                          <a:latin typeface="Arial Black" pitchFamily="34" charset="0"/>
                        </a:rPr>
                        <a:t>м</a:t>
                      </a:r>
                      <a:r>
                        <a:rPr lang="en-US" sz="1400" b="1" dirty="0" smtClean="0">
                          <a:effectLst/>
                          <a:latin typeface="Arial Black" pitchFamily="34" charset="0"/>
                        </a:rPr>
                        <a:t>’</a:t>
                      </a:r>
                      <a:r>
                        <a:rPr lang="uk-UA" sz="1400" b="1" dirty="0" smtClean="0">
                          <a:effectLst/>
                          <a:latin typeface="Arial Black" pitchFamily="34" charset="0"/>
                        </a:rPr>
                        <a:t>ясо - кісткове </a:t>
                      </a: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борошно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кормова цінність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0,4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0,45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438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939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939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</a:tr>
              <a:tr h="70573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Arial Black" pitchFamily="34" charset="0"/>
                        </a:rPr>
                        <a:t>%раціону</a:t>
                      </a:r>
                      <a:endParaRPr lang="uk-UA" sz="14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6%</a:t>
                      </a:r>
                      <a:endParaRPr lang="uk-UA" sz="14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1" marR="35401" marT="0" marB="0" anchor="ctr"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0"/>
            <a:ext cx="3141233" cy="365672"/>
          </a:xfrm>
          <a:prstGeom prst="rect">
            <a:avLst/>
          </a:prstGeom>
        </p:spPr>
        <p:txBody>
          <a:bodyPr wrap="square" lIns="72576" tIns="36288" rIns="72576" bIns="36288">
            <a:spAutoFit/>
          </a:bodyPr>
          <a:lstStyle/>
          <a:p>
            <a:pPr algn="ctr"/>
            <a:r>
              <a:rPr lang="uk-UA" sz="1900" b="1" dirty="0" smtClean="0">
                <a:solidFill>
                  <a:schemeClr val="bg1"/>
                </a:solidFill>
                <a:latin typeface="Arial Black" pitchFamily="34" charset="0"/>
                <a:ea typeface="Calibri" panose="020F0502020204030204" pitchFamily="34" charset="0"/>
              </a:rPr>
              <a:t>Потреба в кормах</a:t>
            </a:r>
            <a:endParaRPr lang="uk-UA" sz="19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241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24692290"/>
              </p:ext>
            </p:extLst>
          </p:nvPr>
        </p:nvGraphicFramePr>
        <p:xfrm>
          <a:off x="205484" y="154112"/>
          <a:ext cx="4849400" cy="3419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4793"/>
                <a:gridCol w="1701247"/>
                <a:gridCol w="864768"/>
                <a:gridCol w="864296"/>
                <a:gridCol w="864296"/>
              </a:tblGrid>
              <a:tr h="23228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Arial Black" pitchFamily="34" charset="0"/>
                        </a:rPr>
                        <a:t>№ з/п</a:t>
                      </a:r>
                      <a:endParaRPr lang="uk-UA" sz="900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Найменування продукції (в асортименті)	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2015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2016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2017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</a:tr>
              <a:tr h="23228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всього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всього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всього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</a:tr>
              <a:tr h="24414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Сума, грн.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Сума, грн.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Сума, грн.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</a:tr>
              <a:tr h="232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Arial Black" pitchFamily="34" charset="0"/>
                        </a:rPr>
                        <a:t>1</a:t>
                      </a:r>
                      <a:endParaRPr lang="uk-UA" sz="9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Поросята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3500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7000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7000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</a:tr>
              <a:tr h="46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Arial Black" pitchFamily="34" charset="0"/>
                        </a:rPr>
                        <a:t>2</a:t>
                      </a:r>
                      <a:endParaRPr lang="uk-UA" sz="9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Замінник </a:t>
                      </a:r>
                      <a:r>
                        <a:rPr lang="uk-UA" sz="1200" b="1" dirty="0" smtClean="0">
                          <a:effectLst/>
                          <a:latin typeface="Arial Black" pitchFamily="34" charset="0"/>
                        </a:rPr>
                        <a:t>молока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330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665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665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</a:tr>
              <a:tr h="46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Arial Black" pitchFamily="34" charset="0"/>
                        </a:rPr>
                        <a:t>3</a:t>
                      </a:r>
                      <a:endParaRPr lang="uk-UA" sz="9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Комбікорм для поросят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220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330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330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</a:tr>
              <a:tr h="232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Arial Black" pitchFamily="34" charset="0"/>
                        </a:rPr>
                        <a:t>4</a:t>
                      </a:r>
                      <a:endParaRPr lang="uk-UA" sz="9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Зерновідходи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1500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5000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5000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</a:tr>
              <a:tr h="4382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Arial Black" pitchFamily="34" charset="0"/>
                        </a:rPr>
                        <a:t>5</a:t>
                      </a:r>
                      <a:endParaRPr lang="uk-UA" sz="900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Інші </a:t>
                      </a:r>
                      <a:r>
                        <a:rPr lang="uk-UA" sz="1200" b="1" dirty="0" smtClean="0">
                          <a:effectLst/>
                          <a:latin typeface="Arial Black" pitchFamily="34" charset="0"/>
                        </a:rPr>
                        <a:t>корми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Arial Black" pitchFamily="34" charset="0"/>
                        </a:rPr>
                        <a:t>43</a:t>
                      </a:r>
                      <a:r>
                        <a:rPr lang="uk-UA" sz="1200" b="1" dirty="0" smtClean="0">
                          <a:effectLst/>
                          <a:latin typeface="Arial Black" pitchFamily="34" charset="0"/>
                        </a:rPr>
                        <a:t>8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effectLst/>
                          <a:latin typeface="Arial Black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936</a:t>
                      </a:r>
                      <a:endParaRPr lang="uk-UA" sz="15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9</a:t>
                      </a:r>
                      <a:r>
                        <a:rPr lang="en-US" sz="1300" b="1" dirty="0" smtClean="0">
                          <a:effectLst/>
                          <a:latin typeface="Arial Black" pitchFamily="34" charset="0"/>
                        </a:rPr>
                        <a:t>36</a:t>
                      </a:r>
                      <a:endParaRPr lang="uk-UA" sz="13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</a:tr>
              <a:tr h="232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Arial Black" pitchFamily="34" charset="0"/>
                        </a:rPr>
                        <a:t>6</a:t>
                      </a:r>
                      <a:endParaRPr lang="uk-UA" sz="9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Коренеплоди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</a:tr>
              <a:tr h="232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Arial Black" pitchFamily="34" charset="0"/>
                        </a:rPr>
                        <a:t>7</a:t>
                      </a:r>
                      <a:endParaRPr lang="uk-UA" sz="9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Сіль поварена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50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75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Arial Black" pitchFamily="34" charset="0"/>
                        </a:rPr>
                        <a:t>75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</a:tr>
              <a:tr h="232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Arial Black" pitchFamily="34" charset="0"/>
                        </a:rPr>
                        <a:t> </a:t>
                      </a:r>
                      <a:endParaRPr lang="uk-UA" sz="90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Arial Black" pitchFamily="34" charset="0"/>
                        </a:rPr>
                        <a:t>Разом</a:t>
                      </a:r>
                      <a:endParaRPr lang="uk-UA" sz="9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Arial Black" pitchFamily="34" charset="0"/>
                        </a:rPr>
                        <a:t>603</a:t>
                      </a:r>
                      <a:r>
                        <a:rPr lang="uk-UA" sz="1200" b="1" dirty="0" smtClean="0">
                          <a:effectLst/>
                          <a:latin typeface="Arial Black" pitchFamily="34" charset="0"/>
                        </a:rPr>
                        <a:t>8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smtClean="0">
                          <a:effectLst/>
                          <a:latin typeface="Arial Black" pitchFamily="34" charset="0"/>
                        </a:rPr>
                        <a:t>1</a:t>
                      </a:r>
                      <a:r>
                        <a:rPr lang="en-US" sz="1200" b="1" dirty="0" smtClean="0">
                          <a:effectLst/>
                          <a:latin typeface="Arial Black" pitchFamily="34" charset="0"/>
                        </a:rPr>
                        <a:t>4116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smtClean="0">
                          <a:effectLst/>
                          <a:latin typeface="Arial Black" pitchFamily="34" charset="0"/>
                        </a:rPr>
                        <a:t>1</a:t>
                      </a:r>
                      <a:r>
                        <a:rPr lang="en-US" sz="1200" b="1" dirty="0" smtClean="0">
                          <a:effectLst/>
                          <a:latin typeface="Arial Black" pitchFamily="34" charset="0"/>
                        </a:rPr>
                        <a:t>4116</a:t>
                      </a:r>
                      <a:endParaRPr lang="uk-UA" sz="9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4" marR="43404" marT="0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814631" y="2724841"/>
            <a:ext cx="1826132" cy="1058170"/>
          </a:xfrm>
          <a:prstGeom prst="rect">
            <a:avLst/>
          </a:prstGeom>
        </p:spPr>
        <p:txBody>
          <a:bodyPr wrap="square" lIns="72576" tIns="36288" rIns="72576" bIns="36288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anose="020F0502020204030204" pitchFamily="34" charset="0"/>
              </a:rPr>
              <a:t>Прогноз обсягів</a:t>
            </a:r>
          </a:p>
          <a:p>
            <a:pPr algn="ctr"/>
            <a:r>
              <a:rPr lang="uk-UA" sz="16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anose="020F0502020204030204" pitchFamily="34" charset="0"/>
              </a:rPr>
              <a:t> реалізації свиней</a:t>
            </a:r>
            <a:endParaRPr lang="uk-UA" sz="16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94578" y="182632"/>
            <a:ext cx="2265739" cy="773669"/>
          </a:xfrm>
          <a:prstGeom prst="rect">
            <a:avLst/>
          </a:prstGeom>
        </p:spPr>
        <p:txBody>
          <a:bodyPr wrap="none" lIns="72576" tIns="36288" rIns="72576" bIns="3628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16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Прогноз закупівлі</a:t>
            </a:r>
          </a:p>
          <a:p>
            <a:pPr algn="ctr">
              <a:lnSpc>
                <a:spcPct val="150000"/>
              </a:lnSpc>
            </a:pPr>
            <a:r>
              <a:rPr lang="uk-UA" sz="16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поросят і кормів</a:t>
            </a:r>
            <a:endParaRPr lang="uk-UA" sz="16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12946016"/>
              </p:ext>
            </p:extLst>
          </p:nvPr>
        </p:nvGraphicFramePr>
        <p:xfrm>
          <a:off x="154113" y="3817067"/>
          <a:ext cx="8342614" cy="24158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5297"/>
                <a:gridCol w="1299044"/>
                <a:gridCol w="1038384"/>
                <a:gridCol w="1054249"/>
                <a:gridCol w="806824"/>
                <a:gridCol w="1000461"/>
                <a:gridCol w="849854"/>
                <a:gridCol w="1020125"/>
                <a:gridCol w="828376"/>
              </a:tblGrid>
              <a:tr h="24860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№ з/п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Найменування продукції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Ціна </a:t>
                      </a: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продажів</a:t>
                      </a:r>
                      <a:endParaRPr lang="uk-UA" sz="1000" b="1" dirty="0">
                        <a:effectLst/>
                        <a:latin typeface="Arial Black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err="1" smtClean="0">
                          <a:effectLst/>
                          <a:latin typeface="Arial Black" pitchFamily="34" charset="0"/>
                        </a:rPr>
                        <a:t>грн</a:t>
                      </a: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/кг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2015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2016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2017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3702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Всього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Всього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Всього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65079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Кількість </a:t>
                      </a: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кг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Сума </a:t>
                      </a: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грн.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Кількість </a:t>
                      </a: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кг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Сума </a:t>
                      </a: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грн.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Кількість </a:t>
                      </a: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кг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Arial Black" pitchFamily="34" charset="0"/>
                        </a:rPr>
                        <a:t>Сума </a:t>
                      </a:r>
                      <a:r>
                        <a:rPr lang="ru-RU" sz="1300" b="1" dirty="0">
                          <a:effectLst/>
                          <a:latin typeface="Arial Black" pitchFamily="34" charset="0"/>
                        </a:rPr>
                        <a:t>грн.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</a:tr>
              <a:tr h="554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Arial Black" pitchFamily="34" charset="0"/>
                        </a:rPr>
                        <a:t>1</a:t>
                      </a:r>
                      <a:endParaRPr lang="uk-UA" sz="10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effectLst/>
                          <a:latin typeface="Arial Black" pitchFamily="34" charset="0"/>
                        </a:rPr>
                        <a:t>Свинина  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35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  <a:latin typeface="Arial Black" pitchFamily="34" charset="0"/>
                        </a:rPr>
                        <a:t>730</a:t>
                      </a:r>
                      <a:endParaRPr lang="uk-UA" sz="10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  <a:latin typeface="Arial Black" pitchFamily="34" charset="0"/>
                        </a:rPr>
                        <a:t>25559</a:t>
                      </a:r>
                      <a:endParaRPr lang="uk-UA" sz="10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1565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  <a:latin typeface="Arial Black" pitchFamily="34" charset="0"/>
                        </a:rPr>
                        <a:t>54771</a:t>
                      </a:r>
                      <a:endParaRPr lang="uk-UA" sz="10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1565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54771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</a:tr>
              <a:tr h="71101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Разом: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  <a:latin typeface="Arial Black" pitchFamily="34" charset="0"/>
                        </a:rPr>
                        <a:t>730</a:t>
                      </a:r>
                      <a:endParaRPr lang="uk-UA" sz="10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  <a:latin typeface="Arial Black" pitchFamily="34" charset="0"/>
                        </a:rPr>
                        <a:t>25559</a:t>
                      </a:r>
                      <a:endParaRPr lang="uk-UA" sz="10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  <a:latin typeface="Arial Black" pitchFamily="34" charset="0"/>
                        </a:rPr>
                        <a:t>1565</a:t>
                      </a:r>
                      <a:endParaRPr lang="uk-UA" sz="10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  <a:latin typeface="Arial Black" pitchFamily="34" charset="0"/>
                        </a:rPr>
                        <a:t>54771</a:t>
                      </a:r>
                      <a:endParaRPr lang="uk-UA" sz="1000" b="1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1565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Arial Black" pitchFamily="34" charset="0"/>
                        </a:rPr>
                        <a:t>54771</a:t>
                      </a:r>
                      <a:endParaRPr lang="uk-UA" sz="1000" b="1" dirty="0">
                        <a:effectLst/>
                        <a:latin typeface="Arial Black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34" marR="6533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7951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03658" y="1440127"/>
            <a:ext cx="2205887" cy="658060"/>
          </a:xfrm>
          <a:prstGeom prst="rect">
            <a:avLst/>
          </a:prstGeom>
        </p:spPr>
        <p:txBody>
          <a:bodyPr wrap="square" lIns="72576" tIns="36288" rIns="72576" bIns="36288">
            <a:spAutoFit/>
          </a:bodyPr>
          <a:lstStyle/>
          <a:p>
            <a:pPr algn="ctr"/>
            <a:r>
              <a:rPr lang="uk-UA" sz="19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Прибутки й витрати</a:t>
            </a:r>
            <a:endParaRPr lang="uk-UA" sz="19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04871" y="174661"/>
            <a:ext cx="2838012" cy="411839"/>
          </a:xfrm>
          <a:prstGeom prst="rect">
            <a:avLst/>
          </a:prstGeom>
        </p:spPr>
        <p:txBody>
          <a:bodyPr wrap="none" lIns="72576" tIns="36288" rIns="72576" bIns="36288">
            <a:spAutoFit/>
          </a:bodyPr>
          <a:lstStyle/>
          <a:p>
            <a:r>
              <a:rPr lang="uk-UA" sz="2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anose="020F0502020204030204" pitchFamily="34" charset="0"/>
              </a:rPr>
              <a:t>Кошторис витрат</a:t>
            </a:r>
            <a:endParaRPr lang="uk-UA" sz="22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23311498"/>
              </p:ext>
            </p:extLst>
          </p:nvPr>
        </p:nvGraphicFramePr>
        <p:xfrm>
          <a:off x="154112" y="123290"/>
          <a:ext cx="4017196" cy="6145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5309"/>
                <a:gridCol w="1805602"/>
                <a:gridCol w="673094"/>
                <a:gridCol w="624699"/>
                <a:gridCol w="518492"/>
              </a:tblGrid>
              <a:tr h="19867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з/п</a:t>
                      </a:r>
                      <a:endParaRPr lang="uk-UA" sz="11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Показники 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</a:tr>
              <a:tr h="406137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всього грн.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всього грн.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всього грн.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</a:tr>
              <a:tr h="198673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Стартовий початковий капітал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4781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19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5821            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4658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Разом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19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5821  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98673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Постійні </a:t>
                      </a:r>
                      <a:r>
                        <a:rPr lang="uk-UA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трати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97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uk-UA" sz="11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Закупівля канцтоварів, бланків 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  <a:tr h="19867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Разом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</a:tr>
              <a:tr h="216990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Змінні витрати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986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uk-UA" sz="11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Реклама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  <a:tr h="1986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uk-UA" sz="11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Закупівля поросят, кормів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603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4116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4116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  <a:tr h="397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uk-UA" sz="11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Закупівля інфрачервоних ламп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210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  <a:tr h="1986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uk-UA" sz="11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Транспортні витрати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</a:t>
                      </a: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  <a:tr h="397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uk-UA" sz="11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Закупівля зниженого газу для обробки туш 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  <a:tr h="1986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uk-UA" sz="11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Електроенергія 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  <a:tr h="19867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Разом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868</a:t>
                      </a: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6851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6851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  <a:tr h="19867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Валові витрати всього 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14709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7051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17051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  <a:tr h="198673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Бюджетні витрати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986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uk-UA" sz="11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Єдиний податок 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732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2928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2928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  <a:tr h="5395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uk-UA" sz="11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Єдиний соціальний внесок у пенсійний фонд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1219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5076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5076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  <a:tr h="19867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Разом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1951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8004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8004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  <a:tr h="19867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Загальні </a:t>
                      </a:r>
                      <a:r>
                        <a:rPr lang="uk-UA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витрати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16660</a:t>
                      </a:r>
                      <a:endParaRPr lang="uk-UA" sz="12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25055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25055</a:t>
                      </a:r>
                      <a:endParaRPr lang="uk-UA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2846" marR="32846" marT="0" marB="0" anchor="ctr"/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10786165"/>
              </p:ext>
            </p:extLst>
          </p:nvPr>
        </p:nvGraphicFramePr>
        <p:xfrm>
          <a:off x="4285511" y="2112246"/>
          <a:ext cx="4355252" cy="41030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3696"/>
                <a:gridCol w="873304"/>
                <a:gridCol w="893851"/>
                <a:gridCol w="914401"/>
              </a:tblGrid>
              <a:tr h="25197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Показники 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</a:tr>
              <a:tr h="25197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Усього, грн.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498781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Усього </a:t>
                      </a: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грн.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Усього </a:t>
                      </a: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грн.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</a:tr>
              <a:tr h="498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Валові доходи від реалізації продукції 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25559,63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54770,63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54770,63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</a:tr>
              <a:tr h="47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Валові витрати 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14709,00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17051,00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17051,00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</a:tr>
              <a:tr h="47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Валовий прибуток 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10850,63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37719,63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37719,63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</a:tr>
              <a:tr h="47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Бюджетні платежі 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1951,00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8004,00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8004,00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</a:tr>
              <a:tr h="47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Чистий прибуток 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8899,63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29715,63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29715,63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</a:tr>
              <a:tr h="47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Рентабельність 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53,42%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118,6%</a:t>
                      </a:r>
                      <a:endParaRPr lang="uk-UA" sz="14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118,6%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601" marR="4560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5907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4057897" cy="458005"/>
          </a:xfrm>
          <a:prstGeom prst="rect">
            <a:avLst/>
          </a:prstGeom>
        </p:spPr>
        <p:txBody>
          <a:bodyPr wrap="none" lIns="72576" tIns="36288" rIns="72576" bIns="36288">
            <a:spAutoFit/>
          </a:bodyPr>
          <a:lstStyle/>
          <a:p>
            <a:r>
              <a:rPr lang="uk-UA" sz="25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anose="020F0502020204030204" pitchFamily="34" charset="0"/>
              </a:rPr>
              <a:t>Межа беззбитковості</a:t>
            </a:r>
            <a:endParaRPr lang="uk-UA" sz="25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74816048"/>
              </p:ext>
            </p:extLst>
          </p:nvPr>
        </p:nvGraphicFramePr>
        <p:xfrm>
          <a:off x="0" y="551761"/>
          <a:ext cx="4088954" cy="5770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7479"/>
                <a:gridCol w="2111475"/>
              </a:tblGrid>
              <a:tr h="34851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Найменування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</a:rPr>
                        <a:t> 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</a:tr>
              <a:tr h="34851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Постійні витрати, грн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8204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</a:tr>
              <a:tr h="34851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Змінні витрати, грн.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16851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</a:tr>
              <a:tr h="69702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</a:rPr>
                        <a:t>Виторг від продажів, грн.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54770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</a:tr>
              <a:tr h="69702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Обсяг реалізації (випуск), кг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1564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</a:tr>
              <a:tr h="69702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</a:rPr>
                        <a:t>Середні змінні витрати на кг продукції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16851/1564 = 10,77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</a:tr>
              <a:tr h="34851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effectLst/>
                        </a:rPr>
                        <a:t>Ціна за кг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indent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54770/1564 = 35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</a:tr>
              <a:tr h="104553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Межа беззбитковості в грошовому </a:t>
                      </a:r>
                      <a:r>
                        <a:rPr lang="uk-UA" sz="1300" b="1" dirty="0" smtClean="0">
                          <a:effectLst/>
                        </a:rPr>
                        <a:t>еквіваленті, </a:t>
                      </a:r>
                      <a:r>
                        <a:rPr lang="uk-UA" sz="1300" b="1" dirty="0">
                          <a:effectLst/>
                        </a:rPr>
                        <a:t>грн.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5470*8204/( 54770 – 16851) = 11849,81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</a:tr>
              <a:tr h="104553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Межа беззбитковості в натуральному </a:t>
                      </a:r>
                      <a:r>
                        <a:rPr lang="uk-UA" sz="1300" b="1" dirty="0" smtClean="0">
                          <a:effectLst/>
                        </a:rPr>
                        <a:t>еквіваленті, </a:t>
                      </a:r>
                      <a:r>
                        <a:rPr lang="uk-UA" sz="1300" b="1" dirty="0">
                          <a:effectLst/>
                        </a:rPr>
                        <a:t>кг.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</a:rPr>
                        <a:t>8204/( 35 – 10,77) = </a:t>
                      </a:r>
                      <a:r>
                        <a:rPr lang="uk-UA" sz="1300" b="1" dirty="0" smtClean="0">
                          <a:effectLst/>
                        </a:rPr>
                        <a:t>338,38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04" marR="48604" marT="0" marB="0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04897" y="2094159"/>
            <a:ext cx="4446851" cy="4386016"/>
          </a:xfrm>
          <a:prstGeom prst="rect">
            <a:avLst/>
          </a:prstGeom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71642"/>
            <a:ext cx="146634" cy="288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2576" tIns="36288" rIns="72576" bIns="3628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401092" y="721795"/>
            <a:ext cx="3366531" cy="115577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1007667"/>
            <a:ext cx="146634" cy="288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2576" tIns="36288" rIns="72576" bIns="36288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508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/>
          <p:cNvSpPr txBox="1">
            <a:spLocks/>
          </p:cNvSpPr>
          <p:nvPr/>
        </p:nvSpPr>
        <p:spPr>
          <a:xfrm>
            <a:off x="226031" y="1473849"/>
            <a:ext cx="8008253" cy="4652175"/>
          </a:xfrm>
          <a:prstGeom prst="rect">
            <a:avLst/>
          </a:prstGeom>
        </p:spPr>
        <p:txBody>
          <a:bodyPr lIns="72576" tIns="36288" rIns="72576" bIns="36288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362880" indent="-362880" algn="just">
              <a:buFont typeface="Wingdings 3" charset="2"/>
              <a:buAutoNum type="arabicPeriod"/>
            </a:pPr>
            <a:r>
              <a:rPr lang="uk-UA" sz="2400" b="1" dirty="0" smtClean="0">
                <a:latin typeface="Arial Black" pitchFamily="34" charset="0"/>
              </a:rPr>
              <a:t>Під час роботи над даною темою ми отримали навички з вирішення задач за допомогою методу математичного моделювання і закріпили знання під час виконання бізнес – плану малого сімейного бізнесу. </a:t>
            </a:r>
          </a:p>
          <a:p>
            <a:pPr marL="362880" indent="-362880" algn="just">
              <a:buFont typeface="Wingdings 3" charset="2"/>
              <a:buAutoNum type="arabicPeriod"/>
            </a:pPr>
            <a:r>
              <a:rPr lang="uk-UA" sz="2400" b="1" dirty="0" smtClean="0">
                <a:latin typeface="Arial Black" pitchFamily="34" charset="0"/>
              </a:rPr>
              <a:t>Із даного бізнес – плану ми бачимо, що розведення свиней —  це досить вигідна справа, яка швидко окупиться, в яку можна вкласти порівняно невеликі кошти і отримати регулярний і стабільний прибуток</a:t>
            </a:r>
            <a:endParaRPr lang="uk-UA" sz="2400" b="1" dirty="0">
              <a:latin typeface="Arial Black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988107" y="195886"/>
            <a:ext cx="4607901" cy="1070255"/>
          </a:xfrm>
          <a:prstGeom prst="rect">
            <a:avLst/>
          </a:prstGeom>
        </p:spPr>
        <p:txBody>
          <a:bodyPr vert="horz" lIns="72576" tIns="36288" rIns="72576" bIns="36288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ВИСНОВКИ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116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439494">
            <a:off x="-2776" y="1948353"/>
            <a:ext cx="7864152" cy="1323371"/>
          </a:xfrm>
        </p:spPr>
        <p:txBody>
          <a:bodyPr/>
          <a:lstStyle/>
          <a:p>
            <a:pPr algn="ctr"/>
            <a:r>
              <a:rPr lang="uk-UA" sz="5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ДЯКУЮ ЗА УВАГУ!</a:t>
            </a:r>
            <a:endParaRPr lang="ru-RU" sz="54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17878" y="2608781"/>
            <a:ext cx="4022885" cy="364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зящная">
      <a:dk1>
        <a:sysClr val="windowText" lastClr="000000"/>
      </a:dk1>
      <a:lt1>
        <a:sysClr val="window" lastClr="F4F4F4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1140</TotalTime>
  <Words>1164</Words>
  <Application>Microsoft Office PowerPoint</Application>
  <PresentationFormat>Произвольный</PresentationFormat>
  <Paragraphs>418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Ион</vt:lpstr>
      <vt:lpstr>Методи математичного моделювання на прикладі бізнес – плану «Вирощування свиней в домашньому господарстві»</vt:lpstr>
      <vt:lpstr>АКТУАЛЬНІСТЬ ПРОБЛЕМИ</vt:lpstr>
      <vt:lpstr>НАУКОВИЙ АПАРАТ</vt:lpstr>
      <vt:lpstr>ЗАВДАННЯ</vt:lpstr>
      <vt:lpstr>На виконання першого завдання</vt:lpstr>
      <vt:lpstr>ОСНОВНІ ПОНЯТТЯ</vt:lpstr>
      <vt:lpstr>На виконання другого завдання</vt:lpstr>
      <vt:lpstr>ОСНОВНІ ХАРАКТЕРИСТИКИ</vt:lpstr>
      <vt:lpstr>На виконання третього завдання</vt:lpstr>
      <vt:lpstr>Слайд 10</vt:lpstr>
      <vt:lpstr>Слайд 11</vt:lpstr>
      <vt:lpstr>Слайд 12</vt:lpstr>
      <vt:lpstr>Слайд 13</vt:lpstr>
      <vt:lpstr>Слайд 14</vt:lpstr>
      <vt:lpstr>Слайд 15</vt:lpstr>
      <vt:lpstr>ДЯКУЮ ЗА УВАГУ!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 математичного моделювання на прикладі бізнес – плану «Вирощування свиней в домашньому господарстві»</dc:title>
  <dc:creator>Valentin</dc:creator>
  <cp:lastModifiedBy>User</cp:lastModifiedBy>
  <cp:revision>75</cp:revision>
  <dcterms:created xsi:type="dcterms:W3CDTF">2014-12-11T16:54:39Z</dcterms:created>
  <dcterms:modified xsi:type="dcterms:W3CDTF">2015-02-07T15:32:13Z</dcterms:modified>
</cp:coreProperties>
</file>