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57" r:id="rId3"/>
    <p:sldId id="258" r:id="rId4"/>
    <p:sldId id="268" r:id="rId5"/>
    <p:sldId id="259" r:id="rId6"/>
    <p:sldId id="269" r:id="rId7"/>
    <p:sldId id="260" r:id="rId8"/>
    <p:sldId id="270" r:id="rId9"/>
    <p:sldId id="261" r:id="rId10"/>
    <p:sldId id="271" r:id="rId11"/>
    <p:sldId id="262" r:id="rId12"/>
    <p:sldId id="263" r:id="rId13"/>
    <p:sldId id="272" r:id="rId14"/>
    <p:sldId id="273" r:id="rId15"/>
    <p:sldId id="264" r:id="rId16"/>
    <p:sldId id="265" r:id="rId17"/>
    <p:sldId id="266" r:id="rId18"/>
    <p:sldId id="274" r:id="rId19"/>
    <p:sldId id="267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92" autoAdjust="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38FF0-7701-4B6E-8048-FF32AAA95B19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89079-8E62-40C4-B1C9-6D3EA535EFD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722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89079-8E62-40C4-B1C9-6D3EA535EFD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657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89079-8E62-40C4-B1C9-6D3EA535EFD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66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875600-25F4-46AC-AECF-F43B12DD4E76}" type="datetimeFigureOut">
              <a:rPr lang="ru-RU" smtClean="0"/>
              <a:t>29.01.2016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9C86767-03A9-4CC6-A05E-68D761CB1262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2276872"/>
            <a:ext cx="5688632" cy="1569660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0959"/>
              </a:avLst>
            </a:prstTxWarp>
            <a:spAutoFit/>
          </a:bodyPr>
          <a:lstStyle/>
          <a:p>
            <a:r>
              <a:rPr lang="ru-RU" sz="9600" b="1" i="1" dirty="0" smtClean="0">
                <a:solidFill>
                  <a:schemeClr val="accent3">
                    <a:lumMod val="50000"/>
                  </a:schemeClr>
                </a:solidFill>
              </a:rPr>
              <a:t>Испания</a:t>
            </a:r>
            <a:endParaRPr lang="ru-RU" sz="96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Array+-+Bachata(music.nur.kz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15964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0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0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Содержание</a:t>
            </a:r>
            <a:endParaRPr lang="ru-RU" sz="4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-15018" y="5949279"/>
            <a:ext cx="3821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6.Традиции</a:t>
            </a:r>
            <a:endParaRPr lang="ru-RU" sz="48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0" y="908720"/>
            <a:ext cx="5868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/>
              <a:t>1.Общие сведения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" y="1844824"/>
            <a:ext cx="3896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/>
              <a:t>2.Население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85293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/>
              <a:t>3.Достопримечательности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861048"/>
            <a:ext cx="6713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/>
              <a:t>4.Крупнейшие города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5019" y="4941168"/>
            <a:ext cx="3070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/>
              <a:t>5.Туризм</a:t>
            </a:r>
          </a:p>
        </p:txBody>
      </p:sp>
    </p:spTree>
    <p:extLst>
      <p:ext uri="{BB962C8B-B14F-4D97-AF65-F5344CB8AC3E}">
        <p14:creationId xmlns:p14="http://schemas.microsoft.com/office/powerpoint/2010/main" val="176092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5" grpId="0"/>
      <p:bldP spid="6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969" y="3140968"/>
            <a:ext cx="4961587" cy="37096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237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1</a:t>
            </a:r>
            <a:r>
              <a:rPr lang="ru-RU" sz="3200" dirty="0" smtClean="0"/>
              <a:t>) Испания </a:t>
            </a:r>
            <a:r>
              <a:rPr lang="ru-RU" sz="3200" dirty="0"/>
              <a:t>занимает большую часть Пиренейского полуострова.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1047" y="1484784"/>
            <a:ext cx="91301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2) Схематически она имеет форму, напоминающую растянутую шкуру быка. Испания омывается </a:t>
            </a:r>
            <a:endParaRPr lang="ru-RU" sz="3200" dirty="0" smtClean="0"/>
          </a:p>
          <a:p>
            <a:r>
              <a:rPr lang="ru-RU" sz="3200" dirty="0" smtClean="0"/>
              <a:t>Атлантическим </a:t>
            </a:r>
          </a:p>
          <a:p>
            <a:r>
              <a:rPr lang="ru-RU" sz="3200" dirty="0"/>
              <a:t>о</a:t>
            </a:r>
            <a:r>
              <a:rPr lang="ru-RU" sz="3200" dirty="0" smtClean="0"/>
              <a:t>кеаном и </a:t>
            </a:r>
          </a:p>
          <a:p>
            <a:r>
              <a:rPr lang="ru-RU" sz="3200" dirty="0" smtClean="0"/>
              <a:t>Средиземным </a:t>
            </a:r>
            <a:r>
              <a:rPr lang="ru-RU" sz="3200" dirty="0"/>
              <a:t>морем.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5" y="5004841"/>
            <a:ext cx="4336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3</a:t>
            </a:r>
            <a:r>
              <a:rPr lang="ru-RU" sz="3200" dirty="0" smtClean="0"/>
              <a:t>) Площадь </a:t>
            </a:r>
            <a:r>
              <a:rPr lang="ru-RU" sz="3200" dirty="0"/>
              <a:t>Испании в 15 раз больше площади Молдовы.</a:t>
            </a:r>
          </a:p>
        </p:txBody>
      </p:sp>
    </p:spTree>
    <p:extLst>
      <p:ext uri="{BB962C8B-B14F-4D97-AF65-F5344CB8AC3E}">
        <p14:creationId xmlns:p14="http://schemas.microsoft.com/office/powerpoint/2010/main" val="106778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1358" y="16624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4</a:t>
            </a:r>
            <a:r>
              <a:rPr lang="ru-RU" sz="3200" dirty="0" smtClean="0"/>
              <a:t>) Территория </a:t>
            </a:r>
            <a:r>
              <a:rPr lang="ru-RU" sz="3200" dirty="0"/>
              <a:t>разделена на 17 автономных сообществ и 2 автономных города.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1358" y="1494256"/>
            <a:ext cx="8892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5) </a:t>
            </a:r>
            <a:r>
              <a:rPr lang="ru-RU" sz="3200" dirty="0"/>
              <a:t>Официальный язык-испанский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5679" y="2636912"/>
            <a:ext cx="8923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6) </a:t>
            </a:r>
            <a:r>
              <a:rPr lang="ru-RU" sz="3200" dirty="0" smtClean="0"/>
              <a:t>Столица-Мадрид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-28659" y="393741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7</a:t>
            </a:r>
            <a:r>
              <a:rPr lang="ru-RU" sz="3200" dirty="0" smtClean="0"/>
              <a:t>) Форма </a:t>
            </a:r>
            <a:r>
              <a:rPr lang="ru-RU" sz="3200" dirty="0"/>
              <a:t>правления-Парламентская монархия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9245" y="5115515"/>
            <a:ext cx="10657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8) Денежная </a:t>
            </a:r>
            <a:r>
              <a:rPr lang="ru-RU" sz="3200" dirty="0"/>
              <a:t>единица-Испанская песета</a:t>
            </a:r>
          </a:p>
        </p:txBody>
      </p:sp>
    </p:spTree>
    <p:extLst>
      <p:ext uri="{BB962C8B-B14F-4D97-AF65-F5344CB8AC3E}">
        <p14:creationId xmlns:p14="http://schemas.microsoft.com/office/powerpoint/2010/main" val="191066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42797" y="-99392"/>
            <a:ext cx="2426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Население</a:t>
            </a:r>
            <a:endParaRPr lang="ru-RU" sz="32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019" y="711719"/>
            <a:ext cx="8936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 оценкам за 2013 год население Испании составляет 47 млн. человек.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3728" y="1542716"/>
            <a:ext cx="5577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Национальный состав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3728" y="2144947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1</a:t>
            </a:r>
            <a:r>
              <a:rPr lang="ru-RU" sz="2400" dirty="0" smtClean="0"/>
              <a:t>) испанцы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-4645" y="2674516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</a:t>
            </a:r>
            <a:r>
              <a:rPr lang="ru-RU" sz="2400" dirty="0" smtClean="0"/>
              <a:t>) каталонцы;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129" y="3207545"/>
            <a:ext cx="2194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3</a:t>
            </a:r>
            <a:r>
              <a:rPr lang="ru-RU" sz="2400" dirty="0" smtClean="0"/>
              <a:t>) галисийцы</a:t>
            </a:r>
            <a:r>
              <a:rPr lang="ru-RU" sz="2400" dirty="0"/>
              <a:t>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3696926"/>
            <a:ext cx="169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4</a:t>
            </a:r>
            <a:r>
              <a:rPr lang="ru-RU" sz="2400" dirty="0" smtClean="0"/>
              <a:t>) баски</a:t>
            </a:r>
            <a:r>
              <a:rPr lang="ru-RU" sz="2400" dirty="0"/>
              <a:t>;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806" y="4267689"/>
            <a:ext cx="892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5</a:t>
            </a:r>
            <a:r>
              <a:rPr lang="ru-RU" sz="2400" dirty="0" smtClean="0"/>
              <a:t>) другие </a:t>
            </a:r>
            <a:r>
              <a:rPr lang="ru-RU" sz="2400" dirty="0"/>
              <a:t>нации (цыгане, </a:t>
            </a:r>
            <a:r>
              <a:rPr lang="ru-RU" sz="2400" dirty="0" err="1"/>
              <a:t>астурийцы</a:t>
            </a:r>
            <a:r>
              <a:rPr lang="ru-RU" sz="2400" dirty="0"/>
              <a:t>, марокканцы, русские</a:t>
            </a:r>
            <a:r>
              <a:rPr lang="ru-RU" sz="2400" dirty="0" smtClean="0"/>
              <a:t>).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15" y="5013175"/>
            <a:ext cx="9143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Государственный </a:t>
            </a:r>
            <a:r>
              <a:rPr lang="ru-RU" sz="2400" dirty="0"/>
              <a:t>язык – испанский, но в автономных областях общаются еще и на галисийском, баскском, каталонском, </a:t>
            </a:r>
            <a:r>
              <a:rPr lang="ru-RU" sz="2400" dirty="0" err="1"/>
              <a:t>аранском</a:t>
            </a:r>
            <a:r>
              <a:rPr lang="ru-RU" sz="2400" dirty="0"/>
              <a:t>, </a:t>
            </a:r>
            <a:r>
              <a:rPr lang="ru-RU" sz="2400" dirty="0" err="1"/>
              <a:t>валенсийском</a:t>
            </a:r>
            <a:r>
              <a:rPr lang="ru-RU" sz="2400" dirty="0"/>
              <a:t> языках.</a:t>
            </a:r>
          </a:p>
        </p:txBody>
      </p:sp>
    </p:spTree>
    <p:extLst>
      <p:ext uri="{BB962C8B-B14F-4D97-AF65-F5344CB8AC3E}">
        <p14:creationId xmlns:p14="http://schemas.microsoft.com/office/powerpoint/2010/main" val="9310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Национальный праздник в Испании — День испанской нации, ежегодно отмечается 12 октября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90872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95% населения Испании исповедует католичество, остальные - протестантизм, мусульманство, иудаизм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0" y="1905507"/>
            <a:ext cx="7452320" cy="495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Достопримечательности</a:t>
            </a:r>
            <a:endParaRPr lang="ru-RU" sz="32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8381" y="1097539"/>
            <a:ext cx="451039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1.Аббатство </a:t>
            </a:r>
            <a:r>
              <a:rPr lang="ru-RU" sz="2400" dirty="0" err="1" smtClean="0"/>
              <a:t>Сакромонте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/>
              <a:t>Аббатство </a:t>
            </a:r>
            <a:r>
              <a:rPr lang="ru-RU" sz="2400" dirty="0" err="1"/>
              <a:t>Сакромонте</a:t>
            </a:r>
            <a:r>
              <a:rPr lang="ru-RU" sz="2400" dirty="0"/>
              <a:t> возвышается над равниной </a:t>
            </a:r>
            <a:r>
              <a:rPr lang="ru-RU" sz="2400" dirty="0" err="1"/>
              <a:t>Сакромонте</a:t>
            </a:r>
            <a:r>
              <a:rPr lang="ru-RU" sz="2400" dirty="0"/>
              <a:t>. Оно стоит на вершине горы Вальпараисо, на северо-востоке в 3 километрах от города</a:t>
            </a:r>
            <a:r>
              <a:rPr lang="ru-RU" sz="2400" dirty="0" smtClean="0"/>
              <a:t>.</a:t>
            </a:r>
            <a:r>
              <a:rPr lang="ru-RU" sz="2400" dirty="0"/>
              <a:t> Аббатство </a:t>
            </a:r>
            <a:r>
              <a:rPr lang="ru-RU" sz="2400" dirty="0" err="1"/>
              <a:t>Сакромонте</a:t>
            </a:r>
            <a:r>
              <a:rPr lang="ru-RU" sz="2400" dirty="0"/>
              <a:t>, по легенде, построено на месте, где погиб от рук римлян Святой </a:t>
            </a:r>
            <a:r>
              <a:rPr lang="ru-RU" sz="2400" dirty="0" err="1"/>
              <a:t>Сесилио</a:t>
            </a:r>
            <a:r>
              <a:rPr lang="ru-RU" sz="2400" dirty="0"/>
              <a:t>, первый епископ и в дальнейшем покровитель Гранады.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092" y="584775"/>
            <a:ext cx="4712898" cy="30171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091" y="3933056"/>
            <a:ext cx="4680909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5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6672"/>
            <a:ext cx="40496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2.Аквариум Пальма-де-Майорка</a:t>
            </a:r>
          </a:p>
          <a:p>
            <a:endParaRPr lang="ru-RU" sz="2400" dirty="0"/>
          </a:p>
          <a:p>
            <a:r>
              <a:rPr lang="ru-RU" sz="2400" dirty="0"/>
              <a:t>Аквариум и природный морской парк Пальма-де-Майорки — царство моря во всей его упоительной и таинственной красе. В 55 тематических аквариумах обитают представители более 700 видов фауны Средиземного моря, общая площадь комплекса составляет рекордные 41 тысячу кв. метров.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666" y="116632"/>
            <a:ext cx="5094334" cy="3282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666" y="3555179"/>
            <a:ext cx="5120655" cy="330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217"/>
            <a:ext cx="4779990" cy="32657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17" y="808385"/>
            <a:ext cx="43559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3.</a:t>
            </a:r>
            <a:r>
              <a:rPr lang="ru-RU" sz="2400" dirty="0"/>
              <a:t> </a:t>
            </a:r>
            <a:r>
              <a:rPr lang="ru-RU" sz="2400" dirty="0" err="1" smtClean="0"/>
              <a:t>Аудиторио</a:t>
            </a:r>
            <a:r>
              <a:rPr lang="ru-RU" sz="2400" dirty="0" smtClean="0"/>
              <a:t>-де-Тенерифе</a:t>
            </a:r>
          </a:p>
          <a:p>
            <a:endParaRPr lang="ru-RU" sz="2400" dirty="0"/>
          </a:p>
          <a:p>
            <a:r>
              <a:rPr lang="ru-RU" sz="2400" dirty="0" err="1"/>
              <a:t>Аудиторио</a:t>
            </a:r>
            <a:r>
              <a:rPr lang="ru-RU" sz="2400" dirty="0"/>
              <a:t>-де-Тенерифе — одно из самых известных зданий на острове Тенерифе.</a:t>
            </a:r>
            <a:br>
              <a:rPr lang="ru-RU" sz="2400" dirty="0"/>
            </a:br>
            <a:r>
              <a:rPr lang="ru-RU" sz="2400" dirty="0" err="1" smtClean="0"/>
              <a:t>Аудиторио</a:t>
            </a:r>
            <a:r>
              <a:rPr lang="ru-RU" sz="2400" dirty="0" smtClean="0"/>
              <a:t>-де-Тенерифе-это </a:t>
            </a:r>
            <a:r>
              <a:rPr lang="ru-RU" sz="2400" dirty="0"/>
              <a:t>одновременно и концертная площадка, и оперный </a:t>
            </a:r>
            <a:r>
              <a:rPr lang="ru-RU" sz="2400" dirty="0" smtClean="0"/>
              <a:t>театр.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Автором этой достопримечательности </a:t>
            </a:r>
            <a:r>
              <a:rPr lang="ru-RU" sz="2400" dirty="0"/>
              <a:t>считается испанский архитектор Сантьяго </a:t>
            </a:r>
            <a:r>
              <a:rPr lang="ru-RU" sz="2400" dirty="0" err="1"/>
              <a:t>Калатрава</a:t>
            </a:r>
            <a:r>
              <a:rPr lang="ru-RU" sz="2400" dirty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587" y="3348021"/>
            <a:ext cx="4808187" cy="350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507" y="98072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4. Храм Святого Семейства(</a:t>
            </a:r>
            <a:r>
              <a:rPr lang="ru-RU" sz="2400" dirty="0" err="1"/>
              <a:t>Саграда</a:t>
            </a:r>
            <a:r>
              <a:rPr lang="ru-RU" sz="2400" dirty="0"/>
              <a:t> Фамилия)</a:t>
            </a:r>
          </a:p>
          <a:p>
            <a:endParaRPr lang="ru-RU" sz="2400" dirty="0"/>
          </a:p>
          <a:p>
            <a:r>
              <a:rPr lang="ru-RU" sz="2400" dirty="0"/>
              <a:t>Собор Святого Семейства-церковь в Барселоне, в районе </a:t>
            </a:r>
            <a:r>
              <a:rPr lang="ru-RU" sz="2400" dirty="0" err="1"/>
              <a:t>Эшампле</a:t>
            </a:r>
            <a:r>
              <a:rPr lang="ru-RU" sz="2400" dirty="0"/>
              <a:t>  строящаяся на частные пожертвования начиная с 1882 года по настоящее время. Знаменитый проект Антонио Гауди. Один из самых известных долгостроев мира.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10" y="0"/>
            <a:ext cx="4779990" cy="34847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10" y="3636990"/>
            <a:ext cx="4779990" cy="322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7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99392"/>
            <a:ext cx="4001994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5.Автомобильный музей в Малаге</a:t>
            </a:r>
          </a:p>
          <a:p>
            <a:endParaRPr lang="ru-RU" sz="2400" dirty="0"/>
          </a:p>
          <a:p>
            <a:r>
              <a:rPr lang="ru-RU" sz="2400" dirty="0" smtClean="0"/>
              <a:t>Внутри музея находятся около </a:t>
            </a:r>
            <a:r>
              <a:rPr lang="ru-RU" sz="2400" dirty="0"/>
              <a:t>100 превосходных </a:t>
            </a:r>
            <a:r>
              <a:rPr lang="ru-RU" sz="2400" dirty="0" err="1" smtClean="0"/>
              <a:t>машин.Никто</a:t>
            </a:r>
            <a:r>
              <a:rPr lang="ru-RU" sz="2400" dirty="0" smtClean="0"/>
              <a:t> не </a:t>
            </a:r>
            <a:r>
              <a:rPr lang="ru-RU" sz="2400" dirty="0"/>
              <a:t>может пройти мимо черного «Роллс-Ройса», украшенного кристаллами «</a:t>
            </a:r>
            <a:r>
              <a:rPr lang="ru-RU" sz="2400" dirty="0" err="1"/>
              <a:t>Сваровски</a:t>
            </a:r>
            <a:r>
              <a:rPr lang="ru-RU" sz="2400" dirty="0"/>
              <a:t>». Не менее впечатляют и </a:t>
            </a:r>
            <a:r>
              <a:rPr lang="ru-RU" sz="2400" dirty="0" smtClean="0"/>
              <a:t> </a:t>
            </a:r>
            <a:r>
              <a:rPr lang="ru-RU" sz="2400" dirty="0"/>
              <a:t>«</a:t>
            </a:r>
            <a:r>
              <a:rPr lang="ru-RU" sz="2400" dirty="0" err="1"/>
              <a:t>Бугатти</a:t>
            </a:r>
            <a:r>
              <a:rPr lang="ru-RU" sz="2400" dirty="0"/>
              <a:t>», «Бентли», «Ягуары» и «Феррари». Все эти авто — настоящие произведения </a:t>
            </a:r>
            <a:r>
              <a:rPr lang="ru-RU" sz="2400" dirty="0" smtClean="0"/>
              <a:t>искусства. Практически </a:t>
            </a:r>
            <a:r>
              <a:rPr lang="ru-RU" sz="2400" dirty="0"/>
              <a:t>любую машину здесь можно взять в </a:t>
            </a:r>
            <a:r>
              <a:rPr lang="ru-RU" sz="2400" dirty="0" smtClean="0"/>
              <a:t>аренду или напрокат.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994" y="3140968"/>
            <a:ext cx="5142006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994" y="0"/>
            <a:ext cx="5058369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3512"/>
            <a:ext cx="471601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6.Город </a:t>
            </a:r>
            <a:r>
              <a:rPr lang="ru-RU" sz="2400" dirty="0" err="1" smtClean="0"/>
              <a:t>исскуств</a:t>
            </a:r>
            <a:r>
              <a:rPr lang="ru-RU" sz="2400" dirty="0" smtClean="0"/>
              <a:t> и наук</a:t>
            </a:r>
          </a:p>
          <a:p>
            <a:endParaRPr lang="ru-RU" sz="2400" dirty="0"/>
          </a:p>
          <a:p>
            <a:r>
              <a:rPr lang="ru-RU" sz="2400" dirty="0"/>
              <a:t>Город Искусства и наук — это комплекс из пяти необыкновенных футуристических зданий, построенных в осушенном русле реки </a:t>
            </a:r>
            <a:r>
              <a:rPr lang="ru-RU" sz="2400" dirty="0" err="1"/>
              <a:t>Турия</a:t>
            </a:r>
            <a:r>
              <a:rPr lang="ru-RU" sz="2400" dirty="0"/>
              <a:t> в Валенсии по проекту уроженца города, знаменитого архитектора Сантьяго </a:t>
            </a:r>
            <a:r>
              <a:rPr lang="ru-RU" sz="2400" dirty="0" err="1"/>
              <a:t>Калатрава</a:t>
            </a:r>
            <a:r>
              <a:rPr lang="ru-RU" sz="2400" dirty="0"/>
              <a:t>. </a:t>
            </a:r>
            <a:r>
              <a:rPr lang="ru-RU" sz="2400" dirty="0" smtClean="0"/>
              <a:t>Город Искусств </a:t>
            </a:r>
            <a:r>
              <a:rPr lang="ru-RU" sz="2400" dirty="0"/>
              <a:t>и наук включает оперный театр, планетарий, научный музей, океанографический парк на открытом воздухе и галерею-сад с </a:t>
            </a:r>
            <a:r>
              <a:rPr lang="ru-RU" sz="2400" dirty="0" smtClean="0"/>
              <a:t>растениями.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57302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92370"/>
            <a:ext cx="4427984" cy="33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9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4664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7)</a:t>
            </a:r>
            <a:r>
              <a:rPr lang="ru-RU" sz="2400" b="1" dirty="0"/>
              <a:t> </a:t>
            </a:r>
            <a:r>
              <a:rPr lang="ru-RU" sz="2400" dirty="0"/>
              <a:t>Магический Фонтан "Кран, висящий в воздухе«</a:t>
            </a:r>
          </a:p>
          <a:p>
            <a:endParaRPr lang="ru-RU" sz="2400" dirty="0"/>
          </a:p>
          <a:p>
            <a:r>
              <a:rPr lang="ru-RU" sz="2400" dirty="0"/>
              <a:t>Фонтан в виде висящего в воздухе водопроводного крана. Магический кран, находится в городе Кадис на юго-западе Испании.</a:t>
            </a:r>
            <a:br>
              <a:rPr lang="ru-RU" sz="2400" dirty="0"/>
            </a:br>
            <a:r>
              <a:rPr lang="ru-RU" sz="2400" dirty="0"/>
              <a:t>Внутри водяной струи скрывается труба, по которой вода и поступает в верхнюю часть конструкции, если напор воды достаточно силен. Чтобы сохранить иллюзию чуда, работать волшебный кран должен непрерывно</a:t>
            </a:r>
            <a:r>
              <a:rPr lang="ru-RU" sz="2400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038" y="-8798"/>
            <a:ext cx="4293962" cy="35373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038" y="3626527"/>
            <a:ext cx="4308652" cy="323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113" y="764704"/>
            <a:ext cx="50120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8) Театр-музей Дали</a:t>
            </a:r>
          </a:p>
          <a:p>
            <a:endParaRPr lang="ru-RU" sz="2400" dirty="0"/>
          </a:p>
          <a:p>
            <a:r>
              <a:rPr lang="ru-RU" sz="2400" dirty="0" smtClean="0"/>
              <a:t>Музей Дали стал главной </a:t>
            </a:r>
            <a:r>
              <a:rPr lang="ru-RU" sz="2400" dirty="0" err="1" smtClean="0"/>
              <a:t>достопримечательностьюи</a:t>
            </a:r>
            <a:r>
              <a:rPr lang="ru-RU" sz="2400" dirty="0" smtClean="0"/>
              <a:t> символом города </a:t>
            </a:r>
            <a:r>
              <a:rPr lang="ru-RU" sz="2400" dirty="0" err="1" smtClean="0"/>
              <a:t>Фигераса,кстати,здесь</a:t>
            </a:r>
            <a:r>
              <a:rPr lang="ru-RU" sz="2400" dirty="0" smtClean="0"/>
              <a:t> Дали и родился.</a:t>
            </a:r>
            <a:r>
              <a:rPr lang="ru-RU" sz="2400" dirty="0"/>
              <a:t> 14 лет шло строительство </a:t>
            </a:r>
            <a:r>
              <a:rPr lang="ru-RU" sz="2400" dirty="0" smtClean="0"/>
              <a:t> этого потрясающего здания.</a:t>
            </a:r>
            <a:r>
              <a:rPr lang="ru-RU" sz="2400" dirty="0"/>
              <a:t> Крышу здания охраняют от посягательств обыденности и серости гигантские «</a:t>
            </a:r>
            <a:r>
              <a:rPr lang="ru-RU" sz="2400" dirty="0" err="1"/>
              <a:t>Шалтаи-Болтаи</a:t>
            </a:r>
            <a:r>
              <a:rPr lang="ru-RU" sz="2400" dirty="0"/>
              <a:t>», проклюнувшиеся из белоснежных </a:t>
            </a:r>
            <a:r>
              <a:rPr lang="ru-RU" sz="2400" dirty="0" smtClean="0"/>
              <a:t>яиц</a:t>
            </a:r>
            <a:r>
              <a:rPr lang="ru-RU" sz="2400" dirty="0"/>
              <a:t>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290" y="0"/>
            <a:ext cx="4952933" cy="33019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503635"/>
            <a:ext cx="4757087" cy="335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4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720" y="97461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Крупнейшие города</a:t>
            </a:r>
            <a:endParaRPr lang="ru-RU" sz="4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49" y="5157192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6) Малага</a:t>
            </a:r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028" y="3747828"/>
            <a:ext cx="4364972" cy="31101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028" y="829585"/>
            <a:ext cx="4401484" cy="28905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44702" y="992735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1) Мадрид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-76840" y="1842741"/>
            <a:ext cx="2666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2</a:t>
            </a:r>
            <a:r>
              <a:rPr lang="ru-RU" sz="3200" dirty="0" smtClean="0"/>
              <a:t>) Барселона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-2157" y="2708920"/>
            <a:ext cx="245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3) Валенсия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-2157" y="3573016"/>
            <a:ext cx="2239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4</a:t>
            </a:r>
            <a:r>
              <a:rPr lang="ru-RU" sz="3200" dirty="0" smtClean="0"/>
              <a:t>) Севилья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365104"/>
            <a:ext cx="2600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5) Сарагоса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0623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6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63888" y="-99392"/>
            <a:ext cx="248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/>
              <a:t>Туризм</a:t>
            </a:r>
            <a:endParaRPr lang="ru-RU" sz="3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-32374" y="577893"/>
            <a:ext cx="91450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Испания—один </a:t>
            </a:r>
            <a:r>
              <a:rPr lang="ru-RU" sz="2400" dirty="0"/>
              <a:t>из крупнейших </a:t>
            </a:r>
            <a:r>
              <a:rPr lang="ru-RU" sz="2400" dirty="0" smtClean="0"/>
              <a:t>центров международного</a:t>
            </a:r>
            <a:r>
              <a:rPr lang="ru-RU" sz="2400" dirty="0"/>
              <a:t> </a:t>
            </a:r>
            <a:r>
              <a:rPr lang="ru-RU" sz="2400" dirty="0" smtClean="0"/>
              <a:t>туризма.</a:t>
            </a:r>
          </a:p>
          <a:p>
            <a:r>
              <a:rPr lang="ru-RU" sz="2400" dirty="0" smtClean="0"/>
              <a:t>Основные </a:t>
            </a:r>
            <a:r>
              <a:rPr lang="ru-RU" sz="2400" dirty="0"/>
              <a:t>туристические </a:t>
            </a:r>
            <a:r>
              <a:rPr lang="ru-RU" sz="2400" dirty="0" smtClean="0"/>
              <a:t>центры—Мадрид</a:t>
            </a:r>
            <a:r>
              <a:rPr lang="ru-RU" sz="2400" dirty="0"/>
              <a:t> и Барселона), а также </a:t>
            </a:r>
            <a:r>
              <a:rPr lang="ru-RU" sz="2400" dirty="0" smtClean="0"/>
              <a:t>курорты—</a:t>
            </a:r>
            <a:r>
              <a:rPr lang="ru-RU" sz="2400" dirty="0" err="1" smtClean="0"/>
              <a:t>Коста</a:t>
            </a:r>
            <a:r>
              <a:rPr lang="ru-RU" sz="2400" dirty="0" smtClean="0"/>
              <a:t>-</a:t>
            </a:r>
            <a:r>
              <a:rPr lang="ru-RU" sz="2400" dirty="0" err="1" smtClean="0"/>
              <a:t>Брава,Коста</a:t>
            </a:r>
            <a:r>
              <a:rPr lang="ru-RU" sz="2400" dirty="0" smtClean="0"/>
              <a:t>-</a:t>
            </a:r>
            <a:r>
              <a:rPr lang="ru-RU" sz="2400" dirty="0" err="1" smtClean="0"/>
              <a:t>Дорада,Коста</a:t>
            </a:r>
            <a:r>
              <a:rPr lang="ru-RU" sz="2400" dirty="0" smtClean="0"/>
              <a:t>-Бланка. </a:t>
            </a:r>
            <a:r>
              <a:rPr lang="ru-RU" sz="2400" dirty="0"/>
              <a:t>Пляжный отдых является главной отраслью туризма в </a:t>
            </a:r>
            <a:r>
              <a:rPr lang="ru-RU" sz="2400" dirty="0" err="1" smtClean="0"/>
              <a:t>Испании.По</a:t>
            </a:r>
            <a:r>
              <a:rPr lang="ru-RU" sz="2400" dirty="0" smtClean="0"/>
              <a:t> </a:t>
            </a:r>
            <a:r>
              <a:rPr lang="ru-RU" sz="2400" dirty="0"/>
              <a:t>количеству туристов Испания занимает 2-е место в </a:t>
            </a:r>
            <a:r>
              <a:rPr lang="ru-RU" sz="2400" dirty="0" err="1" smtClean="0"/>
              <a:t>мире.Доходы</a:t>
            </a:r>
            <a:r>
              <a:rPr lang="ru-RU" sz="2400" dirty="0" smtClean="0"/>
              <a:t> </a:t>
            </a:r>
            <a:r>
              <a:rPr lang="ru-RU" sz="2400" dirty="0"/>
              <a:t>отрасли в 2004 </a:t>
            </a:r>
            <a:r>
              <a:rPr lang="ru-RU" sz="2400" dirty="0" smtClean="0"/>
              <a:t>году—порядка </a:t>
            </a:r>
            <a:r>
              <a:rPr lang="ru-RU" sz="2400" dirty="0"/>
              <a:t>35 млрд евро. 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68630"/>
            <a:ext cx="4283968" cy="36153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6" y="3268630"/>
            <a:ext cx="4826995" cy="358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9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000">
        <p:checker/>
      </p:transition>
    </mc:Choice>
    <mc:Fallback xmlns="">
      <p:transition spd="slow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0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Традиции</a:t>
            </a:r>
            <a:endParaRPr lang="ru-RU" sz="32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92696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Коррида</a:t>
            </a:r>
            <a:r>
              <a:rPr lang="ru-RU" sz="2400" dirty="0"/>
              <a:t> — наиболее распространённая форма боя быков, традиционное испанское </a:t>
            </a:r>
            <a:r>
              <a:rPr lang="ru-RU" sz="2400" dirty="0" smtClean="0"/>
              <a:t>зрелище.</a:t>
            </a:r>
          </a:p>
          <a:p>
            <a:r>
              <a:rPr lang="ru-RU" sz="2400" dirty="0" smtClean="0"/>
              <a:t>Изначально коррида была развлечением </a:t>
            </a:r>
            <a:r>
              <a:rPr lang="ru-RU" sz="2400" dirty="0"/>
              <a:t>благородного сословия. С быком сражается кабальеро, рыцарь на </a:t>
            </a:r>
            <a:r>
              <a:rPr lang="ru-RU" sz="2400" dirty="0" err="1" smtClean="0"/>
              <a:t>коне.В</a:t>
            </a:r>
            <a:r>
              <a:rPr lang="ru-RU" sz="2400" dirty="0" smtClean="0"/>
              <a:t> начале 18 века после изменения обычаев </a:t>
            </a:r>
            <a:r>
              <a:rPr lang="ru-RU" sz="2400" dirty="0" err="1" smtClean="0"/>
              <a:t>Филлипом</a:t>
            </a:r>
            <a:r>
              <a:rPr lang="ru-RU" sz="2400" dirty="0" smtClean="0"/>
              <a:t> </a:t>
            </a:r>
            <a:r>
              <a:rPr lang="en-US" sz="2400" dirty="0" smtClean="0"/>
              <a:t>V</a:t>
            </a:r>
            <a:r>
              <a:rPr lang="ru-RU" sz="2400" dirty="0" smtClean="0"/>
              <a:t>,коррида становится </a:t>
            </a:r>
            <a:r>
              <a:rPr lang="ru-RU" sz="2400" dirty="0"/>
              <a:t>праздником людей низших классов, не имевших своих лошадей (или боявшихся рисковать ими</a:t>
            </a:r>
            <a:r>
              <a:rPr lang="ru-RU" sz="2400" dirty="0" smtClean="0"/>
              <a:t>).</a:t>
            </a:r>
            <a:r>
              <a:rPr lang="ru-RU" sz="2400" dirty="0"/>
              <a:t> </a:t>
            </a:r>
            <a:r>
              <a:rPr lang="ru-RU" sz="2400" dirty="0" smtClean="0"/>
              <a:t>В </a:t>
            </a:r>
            <a:r>
              <a:rPr lang="ru-RU" sz="2400" dirty="0"/>
              <a:t>символическом плане бык, часто чёрный, может быть интерпретирован как олицетворение смерти, что придаёт поединку ритуальный характер. </a:t>
            </a:r>
            <a:r>
              <a:rPr lang="ru-RU" sz="2400" dirty="0" smtClean="0"/>
              <a:t>Коррида </a:t>
            </a:r>
            <a:r>
              <a:rPr lang="ru-RU" sz="2400" dirty="0"/>
              <a:t>делится на три части (</a:t>
            </a:r>
            <a:r>
              <a:rPr lang="ru-RU" sz="2400" dirty="0" smtClean="0"/>
              <a:t>терции)</a:t>
            </a:r>
            <a:r>
              <a:rPr lang="ru-RU" sz="2400" dirty="0"/>
              <a:t>,</a:t>
            </a:r>
            <a:r>
              <a:rPr lang="ru-RU" sz="2400" dirty="0" smtClean="0"/>
              <a:t>две </a:t>
            </a:r>
            <a:r>
              <a:rPr lang="ru-RU" sz="2400" dirty="0"/>
              <a:t>из которых включают «испытания</a:t>
            </a:r>
            <a:r>
              <a:rPr lang="ru-RU" sz="2400" dirty="0" smtClean="0"/>
              <a:t>».</a:t>
            </a:r>
            <a:r>
              <a:rPr lang="ru-RU" sz="2400" dirty="0"/>
              <a:t> О начале каждой секции извещает звук трубы</a:t>
            </a:r>
            <a:r>
              <a:rPr lang="ru-RU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402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71354" y="378904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Третья </a:t>
            </a:r>
            <a:r>
              <a:rPr lang="ru-RU" sz="2400" b="1" dirty="0"/>
              <a:t>терция</a:t>
            </a:r>
          </a:p>
          <a:p>
            <a:r>
              <a:rPr lang="ru-RU" sz="2400" dirty="0"/>
              <a:t>Последняя терция (терция смерти) включает в себя подготовку быка к смерти при помощи </a:t>
            </a:r>
            <a:r>
              <a:rPr lang="ru-RU" sz="2400" dirty="0" err="1"/>
              <a:t>мулеты</a:t>
            </a:r>
            <a:r>
              <a:rPr lang="ru-RU" sz="2400" dirty="0"/>
              <a:t> и его убийство шпагой.</a:t>
            </a:r>
          </a:p>
          <a:p>
            <a:r>
              <a:rPr lang="ru-RU" sz="2400" dirty="0"/>
              <a:t>После проведения артистической работы с быком, когда он утомлён и обессилен, наступает решающий момент — смерть быка, и это является кульминацией корриды.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9440" y="0"/>
            <a:ext cx="917343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Первая терция</a:t>
            </a:r>
          </a:p>
          <a:p>
            <a:r>
              <a:rPr lang="ru-RU" sz="2400" dirty="0"/>
              <a:t>Она начинается с того, что из загона выбегает бык, и его сначала встречают помощники тореро с </a:t>
            </a:r>
            <a:r>
              <a:rPr lang="ru-RU" sz="2400" dirty="0" err="1"/>
              <a:t>плащами.По</a:t>
            </a:r>
            <a:r>
              <a:rPr lang="ru-RU" sz="2400" dirty="0"/>
              <a:t> другому первую терцию называют «испытание плащом»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-71354" y="1988840"/>
            <a:ext cx="91083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Вторая терция</a:t>
            </a:r>
          </a:p>
          <a:p>
            <a:r>
              <a:rPr lang="ru-RU" sz="2400" dirty="0"/>
              <a:t>Целью является измерение ярости быка, не отнимая у него сил. Участники стремятся «оживить» или «развеселить» быка.</a:t>
            </a:r>
          </a:p>
        </p:txBody>
      </p:sp>
    </p:spTree>
    <p:extLst>
      <p:ext uri="{BB962C8B-B14F-4D97-AF65-F5344CB8AC3E}">
        <p14:creationId xmlns:p14="http://schemas.microsoft.com/office/powerpoint/2010/main" val="206339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678"/>
            <a:ext cx="9036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Бык должен быть убит в течение 10 минут после начала третьей терции. Если этого не произошло, тореро даётся первое предупреждение. Через 3 минуты даётся второе предупреждение. Если ещё через 2 минуты бык жив, то его </a:t>
            </a:r>
            <a:r>
              <a:rPr lang="ru-RU" sz="2400" dirty="0" smtClean="0"/>
              <a:t>уводят</a:t>
            </a:r>
            <a:r>
              <a:rPr lang="ru-RU" sz="2400" dirty="0"/>
              <a:t>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2636912"/>
            <a:ext cx="90466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Борьба за запрет</a:t>
            </a:r>
          </a:p>
          <a:p>
            <a:r>
              <a:rPr lang="ru-RU" sz="2400" dirty="0"/>
              <a:t>Активисты-противники боёв быков проводят различные акции перед крупными </a:t>
            </a:r>
            <a:r>
              <a:rPr lang="ru-RU" sz="2400" dirty="0" err="1"/>
              <a:t>фериями</a:t>
            </a:r>
            <a:r>
              <a:rPr lang="ru-RU" sz="2400" dirty="0"/>
              <a:t> в Испании, а также противостоят организации корриды за пределами традиционного ареала её распространения В Испании коррида больше не проводится на Канарских </a:t>
            </a:r>
            <a:r>
              <a:rPr lang="ru-RU" sz="2400" dirty="0" err="1"/>
              <a:t>островах.В</a:t>
            </a:r>
            <a:r>
              <a:rPr lang="ru-RU" sz="2400" dirty="0"/>
              <a:t> 2004 году Барселона была объявлена «городом, свободным от корриды»</a:t>
            </a:r>
          </a:p>
          <a:p>
            <a:r>
              <a:rPr lang="ru-RU" sz="2400" dirty="0"/>
              <a:t>18 декабря 2009 Региональным парламентом Каталонии было принято решение о запрете корриды. В парламент были переданы 127 тысяч подписей противников корриды,</a:t>
            </a:r>
          </a:p>
        </p:txBody>
      </p:sp>
    </p:spTree>
    <p:extLst>
      <p:ext uri="{BB962C8B-B14F-4D97-AF65-F5344CB8AC3E}">
        <p14:creationId xmlns:p14="http://schemas.microsoft.com/office/powerpoint/2010/main" val="298557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856" y="0"/>
            <a:ext cx="4539144" cy="29108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4518740" cy="2910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68960"/>
            <a:ext cx="4604495" cy="3789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51" y="3068960"/>
            <a:ext cx="4531391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9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Фламенко-</a:t>
            </a:r>
            <a:r>
              <a:rPr lang="ru-RU" sz="2400" dirty="0"/>
              <a:t>Национальный танец и пение самой южной провинции Испании - Андалусии, песенно-танцевальный спектакль, ставший символом </a:t>
            </a:r>
            <a:r>
              <a:rPr lang="ru-RU" sz="2400" dirty="0" smtClean="0"/>
              <a:t>Испании. </a:t>
            </a:r>
            <a:r>
              <a:rPr lang="ru-RU" sz="2400" dirty="0"/>
              <a:t>Знаменитое фламенко - скорее не танец, а общий стиль целой группы танцев. Сюда входят и трагико-драматические, и страстные, и шуточные танцы.</a:t>
            </a:r>
          </a:p>
          <a:p>
            <a:r>
              <a:rPr lang="ru-RU" sz="2400" dirty="0"/>
              <a:t>По одной из версий, слово «фламенко» происходит от латинского слова «</a:t>
            </a:r>
            <a:r>
              <a:rPr lang="ru-RU" sz="2400" dirty="0" err="1"/>
              <a:t>flamma</a:t>
            </a:r>
            <a:r>
              <a:rPr lang="ru-RU" sz="2400" dirty="0"/>
              <a:t>» - огонь, </a:t>
            </a:r>
            <a:r>
              <a:rPr lang="ru-RU" sz="2400" dirty="0" smtClean="0"/>
              <a:t>по другой- </a:t>
            </a:r>
            <a:r>
              <a:rPr lang="ru-RU" sz="2400" dirty="0"/>
              <a:t>от названия птицы фламинго (по-испански «фламенко»).</a:t>
            </a:r>
          </a:p>
          <a:p>
            <a:r>
              <a:rPr lang="ru-RU" sz="2400" dirty="0"/>
              <a:t>Гитара - неотъемлемая часть </a:t>
            </a:r>
            <a:r>
              <a:rPr lang="ru-RU" sz="2400" dirty="0" smtClean="0"/>
              <a:t>фламенко</a:t>
            </a:r>
            <a:r>
              <a:rPr lang="ru-RU" sz="2400" dirty="0"/>
              <a:t>. Свободные, импровизированные мелодии фламенко в исполнении одаренных </a:t>
            </a:r>
            <a:r>
              <a:rPr lang="ru-RU" sz="2400" dirty="0" smtClean="0"/>
              <a:t>музыкантов </a:t>
            </a:r>
            <a:r>
              <a:rPr lang="ru-RU" sz="2400" dirty="0"/>
              <a:t>часто не поддаются точной нотной записи. Особое значение придается движениям рук. Руки - язык этого искусства. У женщин они гибкие, извивающиеся; пальцы находятся в постоянном движении. У мужчин движения рук строгие, возвышенные, с четкой пластикой. В этом танце руки способны выразить самые разные движения души - радость, печаль, нежность и надежду…</a:t>
            </a:r>
          </a:p>
        </p:txBody>
      </p:sp>
    </p:spTree>
    <p:extLst>
      <p:ext uri="{BB962C8B-B14F-4D97-AF65-F5344CB8AC3E}">
        <p14:creationId xmlns:p14="http://schemas.microsoft.com/office/powerpoint/2010/main" val="354732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95" y="3359404"/>
            <a:ext cx="4545652" cy="34985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95" y="2412"/>
            <a:ext cx="4495971" cy="33569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73916"/>
            <a:ext cx="449596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Важный элемент образа танцовщицы  — традиционное платье, называемое </a:t>
            </a:r>
            <a:r>
              <a:rPr lang="ru-RU" sz="2400" dirty="0" err="1"/>
              <a:t>bata</a:t>
            </a:r>
            <a:r>
              <a:rPr lang="ru-RU" sz="2400" dirty="0"/>
              <a:t> </a:t>
            </a:r>
            <a:r>
              <a:rPr lang="ru-RU" sz="2400" dirty="0" err="1"/>
              <a:t>de</a:t>
            </a:r>
            <a:r>
              <a:rPr lang="ru-RU" sz="2400" dirty="0"/>
              <a:t> </a:t>
            </a:r>
            <a:r>
              <a:rPr lang="ru-RU" sz="2400" dirty="0" err="1"/>
              <a:t>cola</a:t>
            </a:r>
            <a:r>
              <a:rPr lang="ru-RU" sz="2400" dirty="0"/>
              <a:t> — типичное для фламенко платье, обычно до пола, часто из разноцветного материала в </a:t>
            </a:r>
            <a:r>
              <a:rPr lang="ru-RU" sz="2400" dirty="0" smtClean="0"/>
              <a:t>горошек. Ещё </a:t>
            </a:r>
            <a:r>
              <a:rPr lang="ru-RU" sz="2400" dirty="0"/>
              <a:t>один классический женский атрибут фламенко — большой </a:t>
            </a:r>
            <a:r>
              <a:rPr lang="ru-RU" sz="2400" dirty="0" err="1" smtClean="0"/>
              <a:t>веер.Традиционная</a:t>
            </a:r>
            <a:r>
              <a:rPr lang="ru-RU" sz="2400" dirty="0" smtClean="0"/>
              <a:t> </a:t>
            </a:r>
            <a:r>
              <a:rPr lang="ru-RU" sz="2400" dirty="0"/>
              <a:t>одежда </a:t>
            </a:r>
            <a:r>
              <a:rPr lang="ru-RU" sz="2400" dirty="0" err="1"/>
              <a:t>байлаора</a:t>
            </a:r>
            <a:r>
              <a:rPr lang="ru-RU" sz="2400" dirty="0"/>
              <a:t> — тёмные брюки, широкий пояс и белая рубашка с широкими рукавами</a:t>
            </a:r>
            <a:r>
              <a:rPr lang="ru-RU" sz="2400" dirty="0" smtClean="0"/>
              <a:t>. </a:t>
            </a:r>
            <a:r>
              <a:rPr lang="ru-RU" sz="2400" dirty="0"/>
              <a:t>Короткая жилетка-болеро, называемая </a:t>
            </a:r>
            <a:r>
              <a:rPr lang="ru-RU" sz="2400" dirty="0" err="1"/>
              <a:t>чалеко</a:t>
            </a:r>
            <a:r>
              <a:rPr lang="ru-RU" sz="2400" dirty="0"/>
              <a:t> </a:t>
            </a:r>
            <a:r>
              <a:rPr lang="ru-RU" sz="2400" dirty="0" smtClean="0"/>
              <a:t>иногда </a:t>
            </a:r>
            <a:r>
              <a:rPr lang="ru-RU" sz="2400" dirty="0"/>
              <a:t>надевается поверх рубашки.</a:t>
            </a:r>
          </a:p>
        </p:txBody>
      </p:sp>
    </p:spTree>
    <p:extLst>
      <p:ext uri="{BB962C8B-B14F-4D97-AF65-F5344CB8AC3E}">
        <p14:creationId xmlns:p14="http://schemas.microsoft.com/office/powerpoint/2010/main" val="210820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0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Интересные факты об Испании</a:t>
            </a:r>
            <a:endParaRPr lang="ru-RU" sz="28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2068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1)</a:t>
            </a:r>
            <a:r>
              <a:rPr lang="ru-RU" sz="2400" dirty="0"/>
              <a:t> Н</a:t>
            </a:r>
            <a:r>
              <a:rPr lang="ru-RU" sz="2400" dirty="0" smtClean="0"/>
              <a:t>аверное</a:t>
            </a:r>
            <a:r>
              <a:rPr lang="ru-RU" sz="2400" dirty="0"/>
              <a:t>, не всем известно </a:t>
            </a:r>
            <a:r>
              <a:rPr lang="ru-RU" sz="2400" dirty="0" smtClean="0"/>
              <a:t>о “</a:t>
            </a:r>
            <a:r>
              <a:rPr lang="ru-RU" sz="2400" dirty="0"/>
              <a:t>Т</a:t>
            </a:r>
            <a:r>
              <a:rPr lang="ru-RU" sz="2400" dirty="0" smtClean="0"/>
              <a:t>оматном </a:t>
            </a:r>
            <a:r>
              <a:rPr lang="ru-RU" sz="2400" dirty="0"/>
              <a:t>Ф</a:t>
            </a:r>
            <a:r>
              <a:rPr lang="ru-RU" sz="2400" dirty="0" smtClean="0"/>
              <a:t>естивале</a:t>
            </a:r>
            <a:r>
              <a:rPr lang="ru-RU" sz="2400" dirty="0"/>
              <a:t>”, во время которого примерно 240 000 помидоров разбивается о тела миролюбивых испанцев, которые что есть мочи запускают друг в друга сочные плоды;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6" y="2306489"/>
            <a:ext cx="9139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2)</a:t>
            </a:r>
            <a:r>
              <a:rPr lang="ru-RU" sz="2400" dirty="0"/>
              <a:t> Молодежь в Испании не любит переплачивать в три раза за алкогольные напитки, которые можно приобрести в ночных клубах, поэтому предпочитают выпивать в компании друзей перед тем, как отправиться на вечеринку в </a:t>
            </a:r>
            <a:r>
              <a:rPr lang="ru-RU" sz="2400" dirty="0" smtClean="0"/>
              <a:t>клуб</a:t>
            </a:r>
            <a:r>
              <a:rPr lang="ru-RU" sz="2400" dirty="0"/>
              <a:t>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00506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3)</a:t>
            </a:r>
            <a:r>
              <a:rPr lang="ru-RU" sz="2400" dirty="0"/>
              <a:t> Испания стала первой европейской страной, которая запретила курение в общественных местах. (в 2006 году)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76" y="5085183"/>
            <a:ext cx="9139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4) Испания </a:t>
            </a:r>
            <a:r>
              <a:rPr lang="ru-RU" sz="2400" dirty="0"/>
              <a:t>занимает первое место по количеству баров, ресторанов и кофеен в Европе. Таких заведений в Испании 350 тысяч! </a:t>
            </a:r>
          </a:p>
        </p:txBody>
      </p:sp>
    </p:spTree>
    <p:extLst>
      <p:ext uri="{BB962C8B-B14F-4D97-AF65-F5344CB8AC3E}">
        <p14:creationId xmlns:p14="http://schemas.microsoft.com/office/powerpoint/2010/main" val="329295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5)</a:t>
            </a:r>
            <a:r>
              <a:rPr lang="ru-RU" sz="2400" dirty="0"/>
              <a:t> Испания занимает третье место в мире по числу пластических операций (после США и Бразилии</a:t>
            </a:r>
            <a:r>
              <a:rPr lang="ru-RU" sz="2400" dirty="0" smtClean="0"/>
              <a:t>).</a:t>
            </a:r>
            <a:r>
              <a:rPr lang="ru-RU" sz="2400" dirty="0"/>
              <a:t> Трансплантология очень хорошо развито в Испании. Любой человек в Испании автоматически является донором органов.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70080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6)</a:t>
            </a:r>
            <a:r>
              <a:rPr lang="ru-RU" sz="2400" dirty="0"/>
              <a:t> Средняя продолжительность жизни в Испании составляет 79 лет.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270892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7)</a:t>
            </a:r>
            <a:r>
              <a:rPr lang="ru-RU" sz="2400" dirty="0"/>
              <a:t> Испанцы очень дружелюбны, и если вы попросите их показать дорогу, то они помогут вам, даже если заняты.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668662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8) </a:t>
            </a:r>
            <a:r>
              <a:rPr lang="ru-RU" sz="2400" dirty="0"/>
              <a:t>У испанцев традиционно две фамилии. Одну фамилию берут от матери, а вторую от отца.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" y="4797152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9) </a:t>
            </a:r>
            <a:r>
              <a:rPr lang="ru-RU" sz="2400" dirty="0" err="1" smtClean="0"/>
              <a:t>Cиеста</a:t>
            </a:r>
            <a:r>
              <a:rPr lang="ru-RU" sz="2400" dirty="0" smtClean="0"/>
              <a:t> </a:t>
            </a:r>
            <a:r>
              <a:rPr lang="ru-RU" sz="2400" dirty="0"/>
              <a:t>— послеобеденный отдых: кажется, что жизнь с 13 до 17 часов просто замирает. Зато ночная жизнь существует практически повсеместно. После 22 часов, когда спадает жара, все выходят на улицы, чтобы </a:t>
            </a:r>
            <a:r>
              <a:rPr lang="ru-RU" sz="2400" dirty="0" smtClean="0"/>
              <a:t>пообщаться</a:t>
            </a:r>
            <a:r>
              <a:rPr lang="ru-RU" sz="2400" dirty="0"/>
              <a:t> </a:t>
            </a:r>
            <a:r>
              <a:rPr lang="ru-RU" sz="2400" dirty="0" smtClean="0"/>
              <a:t>или </a:t>
            </a:r>
            <a:r>
              <a:rPr lang="ru-RU" sz="2400" dirty="0"/>
              <a:t>потанцевать. </a:t>
            </a:r>
          </a:p>
        </p:txBody>
      </p:sp>
    </p:spTree>
    <p:extLst>
      <p:ext uri="{BB962C8B-B14F-4D97-AF65-F5344CB8AC3E}">
        <p14:creationId xmlns:p14="http://schemas.microsoft.com/office/powerpoint/2010/main" val="411510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"/>
            <a:ext cx="9144000" cy="68542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9792" y="1904067"/>
            <a:ext cx="73448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 smtClean="0"/>
              <a:t>         СПАСИБО </a:t>
            </a:r>
          </a:p>
          <a:p>
            <a:r>
              <a:rPr lang="ru-RU" sz="6600" b="1" i="1" dirty="0" smtClean="0"/>
              <a:t>              ЗА</a:t>
            </a:r>
          </a:p>
          <a:p>
            <a:r>
              <a:rPr lang="ru-RU" sz="6600" b="1" i="1" dirty="0" smtClean="0"/>
              <a:t>      ВНИМАНИЕ! </a:t>
            </a:r>
            <a:endParaRPr lang="ru-RU" sz="6600" b="1" i="1" dirty="0"/>
          </a:p>
        </p:txBody>
      </p:sp>
    </p:spTree>
    <p:extLst>
      <p:ext uri="{BB962C8B-B14F-4D97-AF65-F5344CB8AC3E}">
        <p14:creationId xmlns:p14="http://schemas.microsoft.com/office/powerpoint/2010/main" val="363797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window dir="vert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1310</TotalTime>
  <Words>1043</Words>
  <Application>Microsoft Office PowerPoint</Application>
  <PresentationFormat>On-screen Show (4:3)</PresentationFormat>
  <Paragraphs>98</Paragraphs>
  <Slides>25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Воздушный поток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Family</dc:creator>
  <cp:lastModifiedBy>Family</cp:lastModifiedBy>
  <cp:revision>49</cp:revision>
  <dcterms:created xsi:type="dcterms:W3CDTF">2015-03-15T12:45:24Z</dcterms:created>
  <dcterms:modified xsi:type="dcterms:W3CDTF">2016-01-29T19:43:55Z</dcterms:modified>
</cp:coreProperties>
</file>