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70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6858000" cy="9144000"/>
  <p:embeddedFontLst>
    <p:embeddedFont>
      <p:font typeface="Roboto" panose="020B0604020202020204" charset="0"/>
      <p:regular r:id="rId10"/>
      <p:bold r:id="rId11"/>
      <p:italic r:id="rId12"/>
      <p:boldItalic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FF99"/>
    <a:srgbClr val="66CCFF"/>
    <a:srgbClr val="FF99CC"/>
    <a:srgbClr val="9933FF"/>
    <a:srgbClr val="3399FF"/>
    <a:srgbClr val="CCFFFF"/>
    <a:srgbClr val="F757E4"/>
    <a:srgbClr val="00CCFF"/>
    <a:srgbClr val="2596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8917" autoAdjust="0"/>
    <p:restoredTop sz="94840" autoAdjust="0"/>
  </p:normalViewPr>
  <p:slideViewPr>
    <p:cSldViewPr>
      <p:cViewPr>
        <p:scale>
          <a:sx n="102" d="100"/>
          <a:sy n="102" d="100"/>
        </p:scale>
        <p:origin x="-210" y="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42061996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926BC-8E78-4CCF-A7B2-8DF8460C404D}" type="datetime1">
              <a:rPr lang="en-US" smtClean="0"/>
              <a:pPr/>
              <a:t>10/21/2015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spcBef>
                <a:spcPts val="0"/>
              </a:spcBef>
              <a:buNone/>
            </a:pPr>
            <a:fld id="{00000000-1234-1234-1234-123412341234}" type="slidenum">
              <a:rPr lang="ru" sz="1000" smtClean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lang="ru"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00566359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250A7-F2AC-4A3A-BAC6-4433188AF404}" type="datetime1">
              <a:rPr lang="en-US" smtClean="0"/>
              <a:pPr/>
              <a:t>10/21/2015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spcBef>
                <a:spcPts val="0"/>
              </a:spcBef>
              <a:buNone/>
            </a:pPr>
            <a:fld id="{00000000-1234-1234-1234-123412341234}" type="slidenum">
              <a:rPr lang="ru" sz="1000" smtClean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lang="ru"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94524486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785BE-30D6-45E9-9828-9A90A2D6DF6D}" type="datetime1">
              <a:rPr lang="en-US" smtClean="0"/>
              <a:pPr/>
              <a:t>10/21/2015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spcBef>
                <a:spcPts val="0"/>
              </a:spcBef>
              <a:buNone/>
            </a:pPr>
            <a:fld id="{00000000-1234-1234-1234-123412341234}" type="slidenum">
              <a:rPr lang="ru" sz="1000" smtClean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lang="ru"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974757282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603B8-852C-4305-A8B5-259A7A1815FE}" type="datetime1">
              <a:rPr lang="en-US" smtClean="0"/>
              <a:pPr/>
              <a:t>10/21/2015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spcBef>
                <a:spcPts val="0"/>
              </a:spcBef>
              <a:buNone/>
            </a:pPr>
            <a:fld id="{00000000-1234-1234-1234-123412341234}" type="slidenum">
              <a:rPr lang="ru" sz="1000" smtClean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lang="ru"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409633101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025EA-66B7-4B75-BC7E-E841861BC2EE}" type="datetime1">
              <a:rPr lang="en-US" smtClean="0"/>
              <a:pPr/>
              <a:t>10/21/2015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spcBef>
                <a:spcPts val="0"/>
              </a:spcBef>
              <a:buNone/>
            </a:pPr>
            <a:fld id="{00000000-1234-1234-1234-123412341234}" type="slidenum">
              <a:rPr lang="ru" sz="1000" smtClean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lang="ru"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527695888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C081B-7565-4E7A-9F9F-F1076E2DDB85}" type="datetime1">
              <a:rPr lang="en-US" smtClean="0"/>
              <a:pPr/>
              <a:t>10/21/2015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spcBef>
                <a:spcPts val="0"/>
              </a:spcBef>
              <a:buNone/>
            </a:pPr>
            <a:fld id="{00000000-1234-1234-1234-123412341234}" type="slidenum">
              <a:rPr lang="ru" sz="1000" smtClean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lang="ru"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851229571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0E28A-3A4F-4E6B-B567-EC8C4C5EF7EB}" type="datetime1">
              <a:rPr lang="en-US" smtClean="0"/>
              <a:pPr/>
              <a:t>10/21/2015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spcBef>
                <a:spcPts val="0"/>
              </a:spcBef>
              <a:buNone/>
            </a:pPr>
            <a:fld id="{00000000-1234-1234-1234-123412341234}" type="slidenum">
              <a:rPr lang="ru" sz="1000" smtClean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lang="ru"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632375084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F08A9-3E88-45E3-A460-6C4313B1A85D}" type="datetime1">
              <a:rPr lang="en-US" smtClean="0"/>
              <a:pPr/>
              <a:t>10/21/2015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spcBef>
                <a:spcPts val="0"/>
              </a:spcBef>
              <a:buNone/>
            </a:pPr>
            <a:fld id="{00000000-1234-1234-1234-123412341234}" type="slidenum">
              <a:rPr lang="ru" sz="1000" smtClean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lang="ru"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302069019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1CF1C-1A92-4FD7-820B-88967322F7A9}" type="datetime1">
              <a:rPr lang="en-US" smtClean="0"/>
              <a:pPr/>
              <a:t>10/21/2015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spcBef>
                <a:spcPts val="0"/>
              </a:spcBef>
              <a:buNone/>
            </a:pPr>
            <a:fld id="{00000000-1234-1234-1234-123412341234}" type="slidenum">
              <a:rPr lang="ru" sz="1000" smtClean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lang="ru"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87281064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72853-67FE-4B33-8352-7E4108629A36}" type="datetime1">
              <a:rPr lang="en-US" smtClean="0"/>
              <a:pPr/>
              <a:t>10/21/2015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spcBef>
                <a:spcPts val="0"/>
              </a:spcBef>
              <a:buNone/>
            </a:pPr>
            <a:fld id="{00000000-1234-1234-1234-123412341234}" type="slidenum">
              <a:rPr lang="ru" sz="1000" smtClean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lang="ru"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208923953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2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2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F43FD-ABDB-43CF-A014-C9419E2A3211}" type="datetime1">
              <a:rPr lang="en-US" smtClean="0"/>
              <a:pPr/>
              <a:t>10/21/2015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spcBef>
                <a:spcPts val="0"/>
              </a:spcBef>
              <a:buNone/>
            </a:pPr>
            <a:fld id="{00000000-1234-1234-1234-123412341234}" type="slidenum">
              <a:rPr lang="ru" sz="1000" smtClean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lang="ru"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852273794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000">
              <a:srgbClr val="FF99CC">
                <a:lumMod val="100000"/>
              </a:srgbClr>
            </a:gs>
            <a:gs pos="30000">
              <a:srgbClr val="66CCFF"/>
            </a:gs>
            <a:gs pos="91000">
              <a:srgbClr val="00FF99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8785BE-30D6-45E9-9828-9A90A2D6DF6D}" type="datetime1">
              <a:rPr lang="en-US" smtClean="0"/>
              <a:pPr/>
              <a:t>10/21/2015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>
              <a:spcBef>
                <a:spcPts val="0"/>
              </a:spcBef>
              <a:buNone/>
            </a:pPr>
            <a:fld id="{00000000-1234-1234-1234-123412341234}" type="slidenum">
              <a:rPr lang="ru" sz="1000" smtClean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lang="ru"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280527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987574"/>
            <a:ext cx="8640960" cy="1102519"/>
          </a:xfrm>
        </p:spPr>
        <p:txBody>
          <a:bodyPr>
            <a:noAutofit/>
          </a:bodyPr>
          <a:lstStyle/>
          <a:p>
            <a:r>
              <a:rPr lang="ru-RU" sz="4000" b="1" dirty="0" smtClean="0"/>
              <a:t>Герой великой отечественной войны</a:t>
            </a:r>
            <a:endParaRPr lang="ru-RU" sz="40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940152" y="4711046"/>
            <a:ext cx="3203848" cy="432454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ru-RU" b="1" dirty="0" smtClean="0">
                <a:solidFill>
                  <a:srgbClr val="0000FF"/>
                </a:solidFill>
              </a:rPr>
              <a:t>Кравченко Лана, 1Б2.</a:t>
            </a:r>
            <a:endParaRPr lang="ru-RU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191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err="1"/>
              <a:t>Покрышкин</a:t>
            </a:r>
            <a:r>
              <a:rPr lang="ru-RU" sz="3600" b="1" dirty="0"/>
              <a:t> Александр Иванович</a:t>
            </a:r>
            <a:br>
              <a:rPr lang="ru-RU" sz="3600" b="1" dirty="0"/>
            </a:br>
            <a:r>
              <a:rPr lang="ru-RU" sz="3600" b="1" dirty="0" smtClean="0"/>
              <a:t>(</a:t>
            </a:r>
            <a:r>
              <a:rPr lang="ru-RU" sz="3600" b="1" dirty="0"/>
              <a:t>6 марта </a:t>
            </a:r>
            <a:r>
              <a:rPr lang="ru-RU" sz="3600" b="1" dirty="0" smtClean="0"/>
              <a:t>1913г. -13 </a:t>
            </a:r>
            <a:r>
              <a:rPr lang="ru-RU" sz="3600" b="1" dirty="0"/>
              <a:t>ноября 1985 </a:t>
            </a:r>
            <a:r>
              <a:rPr lang="ru-RU" sz="3600" b="1" dirty="0" smtClean="0"/>
              <a:t>г.)</a:t>
            </a:r>
            <a:endParaRPr lang="ru-RU" sz="3600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275606"/>
            <a:ext cx="2813455" cy="3600400"/>
          </a:xfrm>
        </p:spPr>
      </p:pic>
      <p:sp>
        <p:nvSpPr>
          <p:cNvPr id="5" name="Прямоугольник 4"/>
          <p:cNvSpPr/>
          <p:nvPr/>
        </p:nvSpPr>
        <p:spPr>
          <a:xfrm>
            <a:off x="3131841" y="1201568"/>
            <a:ext cx="59046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Он являлся советским лётчиком, вторым пилотом-истребителем среди лётчиков стран антигитлеровской коалиции во Второй мировой войне. Первый трижды Герой Советского Союза.</a:t>
            </a:r>
          </a:p>
          <a:p>
            <a:r>
              <a:rPr lang="ru-RU" dirty="0" smtClean="0"/>
              <a:t>Маршал авиации (1972г.). Член ВКП(б) с 1942 года.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131840" y="2065941"/>
            <a:ext cx="5797017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 smtClean="0"/>
              <a:t>В </a:t>
            </a:r>
            <a:r>
              <a:rPr lang="ru-RU" dirty="0"/>
              <a:t>1933 году окончил 3-ю Пермскую военную школу авиационных техников, в 1934 - Ленинградскую </a:t>
            </a:r>
            <a:r>
              <a:rPr lang="ru-RU" dirty="0" smtClean="0"/>
              <a:t>военно-теоритическую </a:t>
            </a:r>
            <a:r>
              <a:rPr lang="ru-RU" dirty="0"/>
              <a:t>авиашколу. 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Служил </a:t>
            </a:r>
            <a:r>
              <a:rPr lang="ru-RU" dirty="0"/>
              <a:t>техником звена связи 74-й стрелковой дивизии, дислоцировавшейся в Краснодаре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Одновременно учился в Краснодарском аэроклубе. Написал 40 рапортов командирам, главкому ВВС, наркому обороны, пока не был направлен в 1-ю </a:t>
            </a:r>
            <a:r>
              <a:rPr lang="ru-RU" dirty="0" err="1"/>
              <a:t>Качинскую</a:t>
            </a:r>
            <a:r>
              <a:rPr lang="ru-RU" dirty="0"/>
              <a:t> военную авиационную школу лётчиков им. </a:t>
            </a:r>
            <a:r>
              <a:rPr lang="ru-RU" dirty="0" err="1"/>
              <a:t>А.Ф.Мясникова</a:t>
            </a:r>
            <a:r>
              <a:rPr lang="ru-RU" dirty="0"/>
              <a:t>, которую с отличием окончил в 1939 году. 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Направлен </a:t>
            </a:r>
            <a:r>
              <a:rPr lang="ru-RU" dirty="0"/>
              <a:t>служить в 55-й истребительный авиационный </a:t>
            </a:r>
            <a:r>
              <a:rPr lang="ru-RU" dirty="0" smtClean="0"/>
              <a:t>полк. 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В </a:t>
            </a:r>
            <a:r>
              <a:rPr lang="ru-RU" dirty="0"/>
              <a:t>1941 году старший лейтенант </a:t>
            </a:r>
            <a:r>
              <a:rPr lang="ru-RU" dirty="0" err="1"/>
              <a:t>Покрышкин</a:t>
            </a:r>
            <a:r>
              <a:rPr lang="ru-RU" dirty="0"/>
              <a:t> назначен заместителем командира эскадрильи. Одним из первых в полку освоил истребитель МиГ-3.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4072581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7494"/>
            <a:ext cx="8229600" cy="453650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/>
              <a:t>В первом боевом вылете по ошибке сбил </a:t>
            </a:r>
            <a:r>
              <a:rPr lang="ru-RU" sz="2000" dirty="0" smtClean="0"/>
              <a:t>Су-2. Этот </a:t>
            </a:r>
            <a:r>
              <a:rPr lang="ru-RU" sz="2000" dirty="0"/>
              <a:t>случай ему потом долго будут припоминать и начальство, и </a:t>
            </a:r>
            <a:r>
              <a:rPr lang="ru-RU" sz="2000" dirty="0" err="1"/>
              <a:t>особисты</a:t>
            </a:r>
            <a:r>
              <a:rPr lang="ru-RU" sz="2000" dirty="0"/>
              <a:t>. </a:t>
            </a:r>
            <a:endParaRPr lang="ru-RU" sz="2000" dirty="0" smtClean="0"/>
          </a:p>
          <a:p>
            <a:pPr>
              <a:buFontTx/>
              <a:buChar char="-"/>
            </a:pPr>
            <a:r>
              <a:rPr lang="ru-RU" sz="2000" dirty="0" smtClean="0"/>
              <a:t>23 </a:t>
            </a:r>
            <a:r>
              <a:rPr lang="ru-RU" sz="2000" dirty="0"/>
              <a:t>июня в воздушном бою с 5 Me-109 в районе реки Прут сбил одного из них, но и сам был подбит. С большим трудом дотянул до своего аэродрома и совершил посадку. </a:t>
            </a:r>
            <a:endParaRPr lang="ru-RU" sz="2000" dirty="0" smtClean="0"/>
          </a:p>
          <a:p>
            <a:pPr>
              <a:buFontTx/>
              <a:buChar char="-"/>
            </a:pPr>
            <a:r>
              <a:rPr lang="ru-RU" sz="2000" dirty="0" smtClean="0"/>
              <a:t>Летом </a:t>
            </a:r>
            <a:r>
              <a:rPr lang="ru-RU" sz="2000" dirty="0"/>
              <a:t>1941 года в боях на Южном фронте сбил несколько самолётов противника, но из-за уничтожения полковых документов они не были ему засчитаны</a:t>
            </a:r>
            <a:r>
              <a:rPr lang="ru-RU" sz="2000" dirty="0" smtClean="0"/>
              <a:t>.</a:t>
            </a:r>
          </a:p>
          <a:p>
            <a:pPr>
              <a:buFontTx/>
              <a:buChar char="-"/>
            </a:pPr>
            <a:r>
              <a:rPr lang="ru-RU" sz="2000" dirty="0" smtClean="0"/>
              <a:t> </a:t>
            </a:r>
            <a:r>
              <a:rPr lang="ru-RU" sz="2000" dirty="0"/>
              <a:t>В начале 1942 года полк был переведён в тыл в </a:t>
            </a:r>
            <a:r>
              <a:rPr lang="ru-RU" sz="2000" dirty="0" err="1"/>
              <a:t>Заказвказье</a:t>
            </a:r>
            <a:r>
              <a:rPr lang="ru-RU" sz="2000" dirty="0"/>
              <a:t>. В числе других лётчиков освоил самолёт P-39 «</a:t>
            </a:r>
            <a:r>
              <a:rPr lang="ru-RU" sz="2000" dirty="0" err="1"/>
              <a:t>Аэрокобра</a:t>
            </a:r>
            <a:r>
              <a:rPr lang="ru-RU" sz="2000" dirty="0"/>
              <a:t>», даже перегонял эти самолёты из Ирана. На фронт попал снова только весной 1943 </a:t>
            </a:r>
            <a:r>
              <a:rPr lang="ru-RU" sz="2000" dirty="0" smtClean="0"/>
              <a:t>года</a:t>
            </a:r>
            <a:r>
              <a:rPr lang="ru-RU" sz="2000" dirty="0"/>
              <a:t>. Особо отличился во время боёв на Кубани. Именно здесь родилась его знаменитая формула: «Высота, скорость, манёвр, огонь». </a:t>
            </a:r>
          </a:p>
        </p:txBody>
      </p:sp>
    </p:spTree>
    <p:extLst>
      <p:ext uri="{BB962C8B-B14F-4D97-AF65-F5344CB8AC3E}">
        <p14:creationId xmlns:p14="http://schemas.microsoft.com/office/powerpoint/2010/main" val="4273215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23528" y="267494"/>
            <a:ext cx="8229600" cy="4608512"/>
          </a:xfrm>
        </p:spPr>
        <p:txBody>
          <a:bodyPr>
            <a:normAutofit fontScale="85000" lnSpcReduction="10000"/>
          </a:bodyPr>
          <a:lstStyle/>
          <a:p>
            <a:pPr>
              <a:buFontTx/>
              <a:buChar char="-"/>
            </a:pPr>
            <a:r>
              <a:rPr lang="ru-RU" sz="2400" dirty="0" smtClean="0"/>
              <a:t>Звание </a:t>
            </a:r>
            <a:r>
              <a:rPr lang="ru-RU" sz="2400" dirty="0"/>
              <a:t>Героя Советского Союза с вручением ордена Ленина и медали "Золотая Звезда" командир эскадрильи 16-го гвардейского истребительного авиационного полка </a:t>
            </a:r>
            <a:r>
              <a:rPr lang="ru-RU" sz="2400" dirty="0" smtClean="0"/>
              <a:t>гвардии </a:t>
            </a:r>
            <a:r>
              <a:rPr lang="ru-RU" sz="2400" dirty="0"/>
              <a:t>капитану </a:t>
            </a:r>
            <a:r>
              <a:rPr lang="ru-RU" sz="2400" dirty="0" smtClean="0"/>
              <a:t>А.И. </a:t>
            </a:r>
            <a:r>
              <a:rPr lang="ru-RU" sz="2400" dirty="0" err="1"/>
              <a:t>Покрышкину</a:t>
            </a:r>
            <a:r>
              <a:rPr lang="ru-RU" sz="2400" dirty="0"/>
              <a:t> присвоено 24 мая 1943 года за 354 боевых вылетов, 54 воздушных </a:t>
            </a:r>
            <a:r>
              <a:rPr lang="ru-RU" sz="2400" dirty="0" smtClean="0"/>
              <a:t>боев, </a:t>
            </a:r>
            <a:r>
              <a:rPr lang="ru-RU" sz="2400" dirty="0"/>
              <a:t>13 лично и 6 в группе сбитых самолёта </a:t>
            </a:r>
            <a:r>
              <a:rPr lang="ru-RU" sz="2400" dirty="0" smtClean="0"/>
              <a:t>противника.</a:t>
            </a:r>
          </a:p>
          <a:p>
            <a:pPr>
              <a:buFontTx/>
              <a:buChar char="-"/>
            </a:pPr>
            <a:r>
              <a:rPr lang="ru-RU" sz="2400" dirty="0" smtClean="0"/>
              <a:t>Второй </a:t>
            </a:r>
            <a:r>
              <a:rPr lang="ru-RU" sz="2400" dirty="0"/>
              <a:t>медали "Золотая Звезда" Командир того же полка </a:t>
            </a:r>
            <a:r>
              <a:rPr lang="ru-RU" sz="2400" dirty="0" smtClean="0"/>
              <a:t>гвардии </a:t>
            </a:r>
            <a:r>
              <a:rPr lang="ru-RU" sz="2400" dirty="0"/>
              <a:t>майор </a:t>
            </a:r>
            <a:r>
              <a:rPr lang="ru-RU" sz="2400" dirty="0" err="1"/>
              <a:t>Покрышкин</a:t>
            </a:r>
            <a:r>
              <a:rPr lang="ru-RU" sz="2400" dirty="0"/>
              <a:t> </a:t>
            </a:r>
            <a:r>
              <a:rPr lang="ru-RU" sz="2400" dirty="0" smtClean="0"/>
              <a:t> удостоен </a:t>
            </a:r>
            <a:r>
              <a:rPr lang="ru-RU" sz="2400" dirty="0"/>
              <a:t>24 августа 1943 года за 455 боевых вылетов и 30 лично сбитых самолетов </a:t>
            </a:r>
            <a:r>
              <a:rPr lang="ru-RU" sz="2400" dirty="0" smtClean="0"/>
              <a:t>противника.</a:t>
            </a:r>
          </a:p>
          <a:p>
            <a:pPr marL="0" indent="0">
              <a:buNone/>
            </a:pPr>
            <a:r>
              <a:rPr lang="ru-RU" sz="2400" dirty="0" smtClean="0"/>
              <a:t>Позже </a:t>
            </a:r>
            <a:r>
              <a:rPr lang="ru-RU" sz="2400" dirty="0"/>
              <a:t>участвовал в боях над Чёрным морем и </a:t>
            </a:r>
            <a:r>
              <a:rPr lang="ru-RU" sz="2400" dirty="0" smtClean="0"/>
              <a:t>над Днепром.</a:t>
            </a:r>
          </a:p>
          <a:p>
            <a:pPr>
              <a:buFontTx/>
              <a:buChar char="-"/>
            </a:pPr>
            <a:r>
              <a:rPr lang="ru-RU" sz="2400" dirty="0" smtClean="0"/>
              <a:t>Третьей </a:t>
            </a:r>
            <a:r>
              <a:rPr lang="ru-RU" sz="2400" dirty="0"/>
              <a:t>медали "Золотая Звезда" командир 9-й гвардейской </a:t>
            </a:r>
            <a:r>
              <a:rPr lang="ru-RU" sz="2400" dirty="0" smtClean="0"/>
              <a:t> дивизии </a:t>
            </a:r>
            <a:r>
              <a:rPr lang="ru-RU" sz="2400" dirty="0"/>
              <a:t>гвардии подполковник </a:t>
            </a:r>
            <a:r>
              <a:rPr lang="ru-RU" sz="2400" dirty="0" err="1"/>
              <a:t>Покрышкин</a:t>
            </a:r>
            <a:r>
              <a:rPr lang="ru-RU" sz="2400" dirty="0"/>
              <a:t> удостоен 19 августа 1944 года за «за образцовое выполнение боевых заданий командования и геройские подвиги на фронте борьбы с немецкими захватчиками</a:t>
            </a:r>
            <a:r>
              <a:rPr lang="ru-RU" sz="2400" dirty="0" smtClean="0"/>
              <a:t>».</a:t>
            </a:r>
          </a:p>
          <a:p>
            <a:pPr marL="0" indent="0">
              <a:buNone/>
            </a:pPr>
            <a:r>
              <a:rPr lang="ru-RU" sz="2400" b="1" dirty="0"/>
              <a:t>Таким образом, он стал первым трижды Героем Советского Союза!</a:t>
            </a:r>
          </a:p>
        </p:txBody>
      </p:sp>
    </p:spTree>
    <p:extLst>
      <p:ext uri="{BB962C8B-B14F-4D97-AF65-F5344CB8AC3E}">
        <p14:creationId xmlns:p14="http://schemas.microsoft.com/office/powerpoint/2010/main" val="908729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339502"/>
            <a:ext cx="4474840" cy="4248472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ru-RU" sz="1800" dirty="0" smtClean="0"/>
              <a:t>Лётчики-истребители</a:t>
            </a:r>
            <a:r>
              <a:rPr lang="ru-RU" sz="1800" dirty="0"/>
              <a:t> </a:t>
            </a:r>
            <a:r>
              <a:rPr lang="ru-RU" sz="1800" dirty="0" smtClean="0"/>
              <a:t>2ВА</a:t>
            </a:r>
            <a:r>
              <a:rPr lang="ru-RU" sz="1800" dirty="0"/>
              <a:t> первыми в мире, в авиационной практике, массово, использовали шоссейную дорогу для взлёта и посадки. Первое испытание необычного аэродрома А. И. </a:t>
            </a:r>
            <a:r>
              <a:rPr lang="ru-RU" sz="1800" dirty="0" err="1"/>
              <a:t>Покрышкин</a:t>
            </a:r>
            <a:r>
              <a:rPr lang="ru-RU" sz="1800" dirty="0"/>
              <a:t> произвёл </a:t>
            </a:r>
            <a:r>
              <a:rPr lang="ru-RU" sz="1800" dirty="0" smtClean="0"/>
              <a:t>лично.</a:t>
            </a:r>
          </a:p>
          <a:p>
            <a:pPr>
              <a:buFontTx/>
              <a:buChar char="-"/>
            </a:pPr>
            <a:r>
              <a:rPr lang="ru-RU" sz="1800" dirty="0" smtClean="0"/>
              <a:t>В </a:t>
            </a:r>
            <a:r>
              <a:rPr lang="ru-RU" sz="1800" dirty="0"/>
              <a:t>большинстве вылетов </a:t>
            </a:r>
            <a:r>
              <a:rPr lang="ru-RU" sz="1800" dirty="0" err="1"/>
              <a:t>Покрышкин</a:t>
            </a:r>
            <a:r>
              <a:rPr lang="ru-RU" sz="1800" dirty="0"/>
              <a:t> брал на себя самую трудную задачу — сбить ведущего. Как он понял из опыта 1941—1942, подбить ведущего значило деморализовать противника и часто этим заставить его вернуться на свой аэродром.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46551"/>
            <a:ext cx="3475338" cy="4659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044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11510"/>
            <a:ext cx="8229600" cy="43924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/>
              <a:t>«Побеждают </a:t>
            </a:r>
            <a:r>
              <a:rPr lang="ru-RU" sz="2400" dirty="0"/>
              <a:t>только те, кто не дрогнул, не повернул </a:t>
            </a:r>
            <a:r>
              <a:rPr lang="ru-RU" sz="2400" dirty="0" smtClean="0"/>
              <a:t>обратно».</a:t>
            </a:r>
          </a:p>
          <a:p>
            <a:pPr marL="0" indent="0">
              <a:buNone/>
            </a:pPr>
            <a:r>
              <a:rPr lang="ru-RU" sz="2400" dirty="0" smtClean="0"/>
              <a:t>«Пусть </a:t>
            </a:r>
            <a:r>
              <a:rPr lang="ru-RU" sz="2400" dirty="0"/>
              <a:t>слабаки стреляют на двести метров, а я буду стрелять на сто и меньше</a:t>
            </a:r>
            <a:r>
              <a:rPr lang="ru-RU" sz="2400" dirty="0" smtClean="0"/>
              <a:t>!»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6118" y="2149592"/>
            <a:ext cx="4490864" cy="265440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23" y="2149590"/>
            <a:ext cx="4684248" cy="2654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725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-201380"/>
            <a:ext cx="3096344" cy="5344880"/>
          </a:xfrm>
        </p:spPr>
      </p:pic>
      <p:sp>
        <p:nvSpPr>
          <p:cNvPr id="5" name="Прямоугольник 4"/>
          <p:cNvSpPr/>
          <p:nvPr/>
        </p:nvSpPr>
        <p:spPr>
          <a:xfrm>
            <a:off x="3635896" y="123478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Награждён 6 орденами Ленина, орденом Октябрьской Революции, 4 орденами Красного Знамени, 2 орденами Суворова 2 степени, орденом Отечественной войны 1 степени, 2 орденами Красной Звезды, орденом «За службу Родине в Вооружённых Силах СССР» 3 степени, медалями, 19 иностранными орденами и медалями. Бронзовый бюст установлен на родине в Новосибирске. Почётный гражданин Новосибирска. Автор книг: «Крылья истребителя», «Твоя почётная обязанность», «Небо войны», «Познать себя в бою».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211960" y="2840618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Умер 13 ноября 1985 года. Похоронен в Москве на Новодевичьем кладбище.</a:t>
            </a:r>
          </a:p>
        </p:txBody>
      </p:sp>
    </p:spTree>
    <p:extLst>
      <p:ext uri="{BB962C8B-B14F-4D97-AF65-F5344CB8AC3E}">
        <p14:creationId xmlns:p14="http://schemas.microsoft.com/office/powerpoint/2010/main" val="498663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587</TotalTime>
  <Words>547</Words>
  <Application>Microsoft Office PowerPoint</Application>
  <PresentationFormat>Экран (16:9)</PresentationFormat>
  <Paragraphs>25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Roboto</vt:lpstr>
      <vt:lpstr>Calibri</vt:lpstr>
      <vt:lpstr>Тема Office</vt:lpstr>
      <vt:lpstr>Герой великой отечественной войны</vt:lpstr>
      <vt:lpstr>Покрышкин Александр Иванович (6 марта 1913г. -13 ноября 1985 г.)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Обвалы</dc:title>
  <dc:creator>ПрИвЕт)</dc:creator>
  <cp:lastModifiedBy>--</cp:lastModifiedBy>
  <cp:revision>78</cp:revision>
  <dcterms:modified xsi:type="dcterms:W3CDTF">2015-10-21T19:04:36Z</dcterms:modified>
</cp:coreProperties>
</file>