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3" r:id="rId3"/>
    <p:sldId id="257" r:id="rId4"/>
    <p:sldId id="258" r:id="rId5"/>
    <p:sldId id="296" r:id="rId6"/>
    <p:sldId id="297" r:id="rId7"/>
    <p:sldId id="298" r:id="rId8"/>
    <p:sldId id="295" r:id="rId9"/>
    <p:sldId id="299" r:id="rId10"/>
    <p:sldId id="300" r:id="rId11"/>
    <p:sldId id="301" r:id="rId12"/>
    <p:sldId id="263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29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FB9D7"/>
    <a:srgbClr val="808080"/>
    <a:srgbClr val="969696"/>
    <a:srgbClr val="FF7F00"/>
    <a:srgbClr val="000000"/>
    <a:srgbClr val="333333"/>
    <a:srgbClr val="EC2C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8110" autoAdjust="0"/>
  </p:normalViewPr>
  <p:slideViewPr>
    <p:cSldViewPr>
      <p:cViewPr varScale="1">
        <p:scale>
          <a:sx n="64" d="100"/>
          <a:sy n="64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1BB9A2-C752-49C3-A7EB-DCCDBC4B212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Freeform 12"/>
          <p:cNvSpPr>
            <a:spLocks/>
          </p:cNvSpPr>
          <p:nvPr/>
        </p:nvSpPr>
        <p:spPr bwMode="gray">
          <a:xfrm>
            <a:off x="-9525" y="2997200"/>
            <a:ext cx="2205038" cy="2663825"/>
          </a:xfrm>
          <a:custGeom>
            <a:avLst/>
            <a:gdLst/>
            <a:ahLst/>
            <a:cxnLst>
              <a:cxn ang="0">
                <a:pos x="0" y="1678"/>
              </a:cxn>
              <a:cxn ang="0">
                <a:pos x="0" y="1134"/>
              </a:cxn>
              <a:cxn ang="0">
                <a:pos x="1406" y="0"/>
              </a:cxn>
              <a:cxn ang="0">
                <a:pos x="1406" y="91"/>
              </a:cxn>
              <a:cxn ang="0">
                <a:pos x="0" y="1678"/>
              </a:cxn>
            </a:cxnLst>
            <a:rect l="0" t="0" r="r" b="b"/>
            <a:pathLst>
              <a:path w="1406" h="1678">
                <a:moveTo>
                  <a:pt x="0" y="1678"/>
                </a:moveTo>
                <a:lnTo>
                  <a:pt x="0" y="1134"/>
                </a:lnTo>
                <a:lnTo>
                  <a:pt x="1406" y="0"/>
                </a:lnTo>
                <a:lnTo>
                  <a:pt x="1406" y="91"/>
                </a:lnTo>
                <a:lnTo>
                  <a:pt x="0" y="1678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pic>
        <p:nvPicPr>
          <p:cNvPr id="4103" name="Picture 7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447800" y="1782763"/>
            <a:ext cx="7359650" cy="1609725"/>
          </a:xfrm>
          <a:prstGeom prst="rect">
            <a:avLst/>
          </a:prstGeom>
          <a:noFill/>
        </p:spPr>
      </p:pic>
      <p:sp>
        <p:nvSpPr>
          <p:cNvPr id="4104" name="Freeform 8"/>
          <p:cNvSpPr>
            <a:spLocks/>
          </p:cNvSpPr>
          <p:nvPr/>
        </p:nvSpPr>
        <p:spPr bwMode="gray">
          <a:xfrm>
            <a:off x="568325" y="-9525"/>
            <a:ext cx="1784350" cy="6875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0" y="2"/>
              </a:cxn>
              <a:cxn ang="0">
                <a:pos x="1124" y="1373"/>
              </a:cxn>
              <a:cxn ang="0">
                <a:pos x="1124" y="2036"/>
              </a:cxn>
              <a:cxn ang="0">
                <a:pos x="889" y="4343"/>
              </a:cxn>
              <a:cxn ang="0">
                <a:pos x="526" y="4343"/>
              </a:cxn>
              <a:cxn ang="0">
                <a:pos x="1079" y="2031"/>
              </a:cxn>
              <a:cxn ang="0">
                <a:pos x="1079" y="1383"/>
              </a:cxn>
              <a:cxn ang="0">
                <a:pos x="0" y="0"/>
              </a:cxn>
            </a:cxnLst>
            <a:rect l="0" t="0" r="r" b="b"/>
            <a:pathLst>
              <a:path w="1124" h="4343">
                <a:moveTo>
                  <a:pt x="0" y="0"/>
                </a:moveTo>
                <a:lnTo>
                  <a:pt x="490" y="2"/>
                </a:lnTo>
                <a:lnTo>
                  <a:pt x="1124" y="1373"/>
                </a:lnTo>
                <a:lnTo>
                  <a:pt x="1124" y="2036"/>
                </a:lnTo>
                <a:lnTo>
                  <a:pt x="889" y="4343"/>
                </a:lnTo>
                <a:lnTo>
                  <a:pt x="526" y="4343"/>
                </a:lnTo>
                <a:lnTo>
                  <a:pt x="1079" y="2031"/>
                </a:lnTo>
                <a:lnTo>
                  <a:pt x="1079" y="1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05" name="Freeform 9"/>
          <p:cNvSpPr>
            <a:spLocks/>
          </p:cNvSpPr>
          <p:nvPr/>
        </p:nvSpPr>
        <p:spPr bwMode="gray">
          <a:xfrm>
            <a:off x="-12700" y="-9525"/>
            <a:ext cx="2392363" cy="6880225"/>
          </a:xfrm>
          <a:custGeom>
            <a:avLst/>
            <a:gdLst/>
            <a:ahLst/>
            <a:cxnLst>
              <a:cxn ang="0">
                <a:pos x="181" y="0"/>
              </a:cxn>
              <a:cxn ang="0">
                <a:pos x="1507" y="1379"/>
              </a:cxn>
              <a:cxn ang="0">
                <a:pos x="1507" y="2036"/>
              </a:cxn>
              <a:cxn ang="0">
                <a:pos x="727" y="4334"/>
              </a:cxn>
              <a:cxn ang="0">
                <a:pos x="2" y="4334"/>
              </a:cxn>
              <a:cxn ang="0">
                <a:pos x="2" y="4162"/>
              </a:cxn>
              <a:cxn ang="0">
                <a:pos x="1441" y="1936"/>
              </a:cxn>
              <a:cxn ang="0">
                <a:pos x="1441" y="1447"/>
              </a:cxn>
              <a:cxn ang="0">
                <a:pos x="8" y="434"/>
              </a:cxn>
              <a:cxn ang="0">
                <a:pos x="0" y="6"/>
              </a:cxn>
              <a:cxn ang="0">
                <a:pos x="181" y="0"/>
              </a:cxn>
            </a:cxnLst>
            <a:rect l="0" t="0" r="r" b="b"/>
            <a:pathLst>
              <a:path w="1507" h="4334">
                <a:moveTo>
                  <a:pt x="181" y="0"/>
                </a:moveTo>
                <a:lnTo>
                  <a:pt x="1507" y="1379"/>
                </a:lnTo>
                <a:lnTo>
                  <a:pt x="1507" y="2036"/>
                </a:lnTo>
                <a:lnTo>
                  <a:pt x="727" y="4334"/>
                </a:lnTo>
                <a:lnTo>
                  <a:pt x="2" y="4334"/>
                </a:lnTo>
                <a:lnTo>
                  <a:pt x="2" y="4162"/>
                </a:lnTo>
                <a:lnTo>
                  <a:pt x="1441" y="1936"/>
                </a:lnTo>
                <a:lnTo>
                  <a:pt x="1441" y="1447"/>
                </a:lnTo>
                <a:lnTo>
                  <a:pt x="8" y="434"/>
                </a:lnTo>
                <a:lnTo>
                  <a:pt x="0" y="6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06" name="Freeform 10"/>
          <p:cNvSpPr>
            <a:spLocks/>
          </p:cNvSpPr>
          <p:nvPr/>
        </p:nvSpPr>
        <p:spPr bwMode="gray">
          <a:xfrm>
            <a:off x="2557463" y="0"/>
            <a:ext cx="3022600" cy="6858000"/>
          </a:xfrm>
          <a:custGeom>
            <a:avLst/>
            <a:gdLst/>
            <a:ahLst/>
            <a:cxnLst>
              <a:cxn ang="0">
                <a:pos x="1904" y="0"/>
              </a:cxn>
              <a:cxn ang="0">
                <a:pos x="1178" y="0"/>
              </a:cxn>
              <a:cxn ang="0">
                <a:pos x="0" y="1342"/>
              </a:cxn>
              <a:cxn ang="0">
                <a:pos x="0" y="1950"/>
              </a:cxn>
              <a:cxn ang="0">
                <a:pos x="498" y="4354"/>
              </a:cxn>
              <a:cxn ang="0">
                <a:pos x="1088" y="4354"/>
              </a:cxn>
              <a:cxn ang="0">
                <a:pos x="44" y="1985"/>
              </a:cxn>
              <a:cxn ang="0">
                <a:pos x="44" y="1361"/>
              </a:cxn>
              <a:cxn ang="0">
                <a:pos x="1904" y="0"/>
              </a:cxn>
            </a:cxnLst>
            <a:rect l="0" t="0" r="r" b="b"/>
            <a:pathLst>
              <a:path w="1904" h="4354">
                <a:moveTo>
                  <a:pt x="1904" y="0"/>
                </a:moveTo>
                <a:lnTo>
                  <a:pt x="1178" y="0"/>
                </a:lnTo>
                <a:lnTo>
                  <a:pt x="0" y="1342"/>
                </a:lnTo>
                <a:lnTo>
                  <a:pt x="0" y="1950"/>
                </a:lnTo>
                <a:lnTo>
                  <a:pt x="498" y="4354"/>
                </a:lnTo>
                <a:lnTo>
                  <a:pt x="1088" y="4354"/>
                </a:lnTo>
                <a:lnTo>
                  <a:pt x="44" y="1985"/>
                </a:lnTo>
                <a:lnTo>
                  <a:pt x="44" y="1361"/>
                </a:lnTo>
                <a:lnTo>
                  <a:pt x="1904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07" name="Freeform 11"/>
          <p:cNvSpPr>
            <a:spLocks/>
          </p:cNvSpPr>
          <p:nvPr/>
        </p:nvSpPr>
        <p:spPr bwMode="gray">
          <a:xfrm>
            <a:off x="2959100" y="-14288"/>
            <a:ext cx="2711450" cy="1887538"/>
          </a:xfrm>
          <a:custGeom>
            <a:avLst/>
            <a:gdLst/>
            <a:ahLst/>
            <a:cxnLst>
              <a:cxn ang="0">
                <a:pos x="1708" y="1"/>
              </a:cxn>
              <a:cxn ang="0">
                <a:pos x="1379" y="0"/>
              </a:cxn>
              <a:cxn ang="0">
                <a:pos x="0" y="1189"/>
              </a:cxn>
              <a:cxn ang="0">
                <a:pos x="1708" y="1"/>
              </a:cxn>
            </a:cxnLst>
            <a:rect l="0" t="0" r="r" b="b"/>
            <a:pathLst>
              <a:path w="1708" h="1189">
                <a:moveTo>
                  <a:pt x="1708" y="1"/>
                </a:moveTo>
                <a:lnTo>
                  <a:pt x="1379" y="0"/>
                </a:lnTo>
                <a:lnTo>
                  <a:pt x="0" y="1189"/>
                </a:lnTo>
                <a:lnTo>
                  <a:pt x="1708" y="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09" name="Freeform 13"/>
          <p:cNvSpPr>
            <a:spLocks/>
          </p:cNvSpPr>
          <p:nvPr/>
        </p:nvSpPr>
        <p:spPr bwMode="gray">
          <a:xfrm>
            <a:off x="2498725" y="-9525"/>
            <a:ext cx="6105525" cy="6867525"/>
          </a:xfrm>
          <a:custGeom>
            <a:avLst/>
            <a:gdLst/>
            <a:ahLst/>
            <a:cxnLst>
              <a:cxn ang="0">
                <a:pos x="3665" y="0"/>
              </a:cxn>
              <a:cxn ang="0">
                <a:pos x="2122" y="0"/>
              </a:cxn>
              <a:cxn ang="0">
                <a:pos x="0" y="1339"/>
              </a:cxn>
              <a:cxn ang="0">
                <a:pos x="0" y="1950"/>
              </a:cxn>
              <a:cxn ang="0">
                <a:pos x="1215" y="4354"/>
              </a:cxn>
              <a:cxn ang="0">
                <a:pos x="1941" y="4354"/>
              </a:cxn>
              <a:cxn ang="0">
                <a:pos x="72" y="1877"/>
              </a:cxn>
              <a:cxn ang="0">
                <a:pos x="72" y="1361"/>
              </a:cxn>
              <a:cxn ang="0">
                <a:pos x="3846" y="0"/>
              </a:cxn>
              <a:cxn ang="0">
                <a:pos x="2122" y="0"/>
              </a:cxn>
            </a:cxnLst>
            <a:rect l="0" t="0" r="r" b="b"/>
            <a:pathLst>
              <a:path w="3846" h="4354">
                <a:moveTo>
                  <a:pt x="3665" y="0"/>
                </a:moveTo>
                <a:lnTo>
                  <a:pt x="2122" y="0"/>
                </a:lnTo>
                <a:lnTo>
                  <a:pt x="0" y="1339"/>
                </a:lnTo>
                <a:lnTo>
                  <a:pt x="0" y="1950"/>
                </a:lnTo>
                <a:lnTo>
                  <a:pt x="1215" y="4354"/>
                </a:lnTo>
                <a:lnTo>
                  <a:pt x="1941" y="4354"/>
                </a:lnTo>
                <a:lnTo>
                  <a:pt x="72" y="1877"/>
                </a:lnTo>
                <a:lnTo>
                  <a:pt x="72" y="1361"/>
                </a:lnTo>
                <a:lnTo>
                  <a:pt x="3846" y="0"/>
                </a:lnTo>
                <a:lnTo>
                  <a:pt x="2122" y="0"/>
                </a:lnTo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10" name="Freeform 14"/>
          <p:cNvSpPr>
            <a:spLocks/>
          </p:cNvSpPr>
          <p:nvPr/>
        </p:nvSpPr>
        <p:spPr bwMode="gray">
          <a:xfrm>
            <a:off x="-9525" y="185738"/>
            <a:ext cx="2246313" cy="5984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15" y="1197"/>
              </a:cxn>
              <a:cxn ang="0">
                <a:pos x="1415" y="1862"/>
              </a:cxn>
              <a:cxn ang="0">
                <a:pos x="0" y="3770"/>
              </a:cxn>
              <a:cxn ang="0">
                <a:pos x="0" y="3272"/>
              </a:cxn>
              <a:cxn ang="0">
                <a:pos x="1376" y="1801"/>
              </a:cxn>
              <a:cxn ang="0">
                <a:pos x="1376" y="1272"/>
              </a:cxn>
              <a:cxn ang="0">
                <a:pos x="6" y="962"/>
              </a:cxn>
              <a:cxn ang="0">
                <a:pos x="0" y="0"/>
              </a:cxn>
            </a:cxnLst>
            <a:rect l="0" t="0" r="r" b="b"/>
            <a:pathLst>
              <a:path w="1415" h="3770">
                <a:moveTo>
                  <a:pt x="0" y="0"/>
                </a:moveTo>
                <a:lnTo>
                  <a:pt x="1415" y="1197"/>
                </a:lnTo>
                <a:lnTo>
                  <a:pt x="1415" y="1862"/>
                </a:lnTo>
                <a:lnTo>
                  <a:pt x="0" y="3770"/>
                </a:lnTo>
                <a:lnTo>
                  <a:pt x="0" y="3272"/>
                </a:lnTo>
                <a:lnTo>
                  <a:pt x="1376" y="1801"/>
                </a:lnTo>
                <a:lnTo>
                  <a:pt x="1376" y="1272"/>
                </a:lnTo>
                <a:lnTo>
                  <a:pt x="6" y="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11" name="Freeform 15"/>
          <p:cNvSpPr>
            <a:spLocks/>
          </p:cNvSpPr>
          <p:nvPr/>
        </p:nvSpPr>
        <p:spPr bwMode="gray">
          <a:xfrm>
            <a:off x="2608263" y="642938"/>
            <a:ext cx="6540500" cy="6215062"/>
          </a:xfrm>
          <a:custGeom>
            <a:avLst/>
            <a:gdLst/>
            <a:ahLst/>
            <a:cxnLst>
              <a:cxn ang="0">
                <a:pos x="4115" y="0"/>
              </a:cxn>
              <a:cxn ang="0">
                <a:pos x="4120" y="500"/>
              </a:cxn>
              <a:cxn ang="0">
                <a:pos x="61" y="1059"/>
              </a:cxn>
              <a:cxn ang="0">
                <a:pos x="61" y="1466"/>
              </a:cxn>
              <a:cxn ang="0">
                <a:pos x="2419" y="3915"/>
              </a:cxn>
              <a:cxn ang="0">
                <a:pos x="1830" y="3915"/>
              </a:cxn>
              <a:cxn ang="0">
                <a:pos x="0" y="1449"/>
              </a:cxn>
              <a:cxn ang="0">
                <a:pos x="0" y="967"/>
              </a:cxn>
              <a:cxn ang="0">
                <a:pos x="4115" y="0"/>
              </a:cxn>
            </a:cxnLst>
            <a:rect l="0" t="0" r="r" b="b"/>
            <a:pathLst>
              <a:path w="4120" h="3915">
                <a:moveTo>
                  <a:pt x="4115" y="0"/>
                </a:moveTo>
                <a:lnTo>
                  <a:pt x="4120" y="500"/>
                </a:lnTo>
                <a:lnTo>
                  <a:pt x="61" y="1059"/>
                </a:lnTo>
                <a:lnTo>
                  <a:pt x="61" y="1466"/>
                </a:lnTo>
                <a:lnTo>
                  <a:pt x="2419" y="3915"/>
                </a:lnTo>
                <a:lnTo>
                  <a:pt x="1830" y="3915"/>
                </a:lnTo>
                <a:lnTo>
                  <a:pt x="0" y="1449"/>
                </a:lnTo>
                <a:lnTo>
                  <a:pt x="0" y="967"/>
                </a:lnTo>
                <a:lnTo>
                  <a:pt x="411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12" name="Freeform 16"/>
          <p:cNvSpPr>
            <a:spLocks/>
          </p:cNvSpPr>
          <p:nvPr/>
        </p:nvSpPr>
        <p:spPr bwMode="gray">
          <a:xfrm>
            <a:off x="2586038" y="-17463"/>
            <a:ext cx="6557962" cy="6875463"/>
          </a:xfrm>
          <a:custGeom>
            <a:avLst/>
            <a:gdLst/>
            <a:ahLst/>
            <a:cxnLst>
              <a:cxn ang="0">
                <a:pos x="4131" y="0"/>
              </a:cxn>
              <a:cxn ang="0">
                <a:pos x="4126" y="494"/>
              </a:cxn>
              <a:cxn ang="0">
                <a:pos x="55" y="1404"/>
              </a:cxn>
              <a:cxn ang="0">
                <a:pos x="55" y="1853"/>
              </a:cxn>
              <a:cxn ang="0">
                <a:pos x="3156" y="4348"/>
              </a:cxn>
              <a:cxn ang="0">
                <a:pos x="2067" y="4348"/>
              </a:cxn>
              <a:cxn ang="0">
                <a:pos x="0" y="1882"/>
              </a:cxn>
              <a:cxn ang="0">
                <a:pos x="0" y="1355"/>
              </a:cxn>
              <a:cxn ang="0">
                <a:pos x="3615" y="0"/>
              </a:cxn>
              <a:cxn ang="0">
                <a:pos x="4131" y="0"/>
              </a:cxn>
            </a:cxnLst>
            <a:rect l="0" t="0" r="r" b="b"/>
            <a:pathLst>
              <a:path w="4131" h="4348">
                <a:moveTo>
                  <a:pt x="4131" y="0"/>
                </a:moveTo>
                <a:lnTo>
                  <a:pt x="4126" y="494"/>
                </a:lnTo>
                <a:lnTo>
                  <a:pt x="55" y="1404"/>
                </a:lnTo>
                <a:lnTo>
                  <a:pt x="55" y="1853"/>
                </a:lnTo>
                <a:lnTo>
                  <a:pt x="3156" y="4348"/>
                </a:lnTo>
                <a:lnTo>
                  <a:pt x="2067" y="4348"/>
                </a:lnTo>
                <a:lnTo>
                  <a:pt x="0" y="1882"/>
                </a:lnTo>
                <a:lnTo>
                  <a:pt x="0" y="1355"/>
                </a:lnTo>
                <a:lnTo>
                  <a:pt x="3615" y="0"/>
                </a:lnTo>
                <a:lnTo>
                  <a:pt x="413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13" name="Freeform 17"/>
          <p:cNvSpPr>
            <a:spLocks/>
          </p:cNvSpPr>
          <p:nvPr/>
        </p:nvSpPr>
        <p:spPr bwMode="gray">
          <a:xfrm>
            <a:off x="2771775" y="-26988"/>
            <a:ext cx="5761038" cy="2087563"/>
          </a:xfrm>
          <a:custGeom>
            <a:avLst/>
            <a:gdLst/>
            <a:ahLst/>
            <a:cxnLst>
              <a:cxn ang="0">
                <a:pos x="0" y="1315"/>
              </a:cxn>
              <a:cxn ang="0">
                <a:pos x="2858" y="0"/>
              </a:cxn>
              <a:cxn ang="0">
                <a:pos x="3629" y="0"/>
              </a:cxn>
              <a:cxn ang="0">
                <a:pos x="0" y="1315"/>
              </a:cxn>
            </a:cxnLst>
            <a:rect l="0" t="0" r="r" b="b"/>
            <a:pathLst>
              <a:path w="3629" h="1315">
                <a:moveTo>
                  <a:pt x="0" y="1315"/>
                </a:moveTo>
                <a:lnTo>
                  <a:pt x="2858" y="0"/>
                </a:lnTo>
                <a:lnTo>
                  <a:pt x="3629" y="0"/>
                </a:lnTo>
                <a:lnTo>
                  <a:pt x="0" y="1315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14" name="Freeform 18"/>
          <p:cNvSpPr>
            <a:spLocks/>
          </p:cNvSpPr>
          <p:nvPr/>
        </p:nvSpPr>
        <p:spPr bwMode="gray">
          <a:xfrm>
            <a:off x="2555875" y="2924175"/>
            <a:ext cx="3384550" cy="3944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32" y="2495"/>
              </a:cxn>
              <a:cxn ang="0">
                <a:pos x="1814" y="2495"/>
              </a:cxn>
              <a:cxn ang="0">
                <a:pos x="0" y="0"/>
              </a:cxn>
            </a:cxnLst>
            <a:rect l="0" t="0" r="r" b="b"/>
            <a:pathLst>
              <a:path w="2132" h="2495">
                <a:moveTo>
                  <a:pt x="0" y="0"/>
                </a:moveTo>
                <a:lnTo>
                  <a:pt x="2132" y="2495"/>
                </a:lnTo>
                <a:lnTo>
                  <a:pt x="1814" y="2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5001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20" name="Freeform 24"/>
          <p:cNvSpPr>
            <a:spLocks/>
          </p:cNvSpPr>
          <p:nvPr/>
        </p:nvSpPr>
        <p:spPr bwMode="gray">
          <a:xfrm>
            <a:off x="-19050" y="180975"/>
            <a:ext cx="2262188" cy="1914525"/>
          </a:xfrm>
          <a:custGeom>
            <a:avLst/>
            <a:gdLst/>
            <a:ahLst/>
            <a:cxnLst>
              <a:cxn ang="0">
                <a:pos x="1425" y="1206"/>
              </a:cxn>
              <a:cxn ang="0">
                <a:pos x="0" y="0"/>
              </a:cxn>
              <a:cxn ang="0">
                <a:pos x="0" y="186"/>
              </a:cxn>
              <a:cxn ang="0">
                <a:pos x="1425" y="1206"/>
              </a:cxn>
            </a:cxnLst>
            <a:rect l="0" t="0" r="r" b="b"/>
            <a:pathLst>
              <a:path w="1425" h="1206">
                <a:moveTo>
                  <a:pt x="1425" y="1206"/>
                </a:moveTo>
                <a:lnTo>
                  <a:pt x="0" y="0"/>
                </a:lnTo>
                <a:lnTo>
                  <a:pt x="0" y="186"/>
                </a:lnTo>
                <a:lnTo>
                  <a:pt x="1425" y="1206"/>
                </a:lnTo>
                <a:close/>
              </a:path>
            </a:pathLst>
          </a:custGeom>
          <a:solidFill>
            <a:srgbClr val="333333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21" name="Freeform 25"/>
          <p:cNvSpPr>
            <a:spLocks/>
          </p:cNvSpPr>
          <p:nvPr/>
        </p:nvSpPr>
        <p:spPr bwMode="gray">
          <a:xfrm>
            <a:off x="-12700" y="3105150"/>
            <a:ext cx="2327275" cy="3762375"/>
          </a:xfrm>
          <a:custGeom>
            <a:avLst/>
            <a:gdLst/>
            <a:ahLst/>
            <a:cxnLst>
              <a:cxn ang="0">
                <a:pos x="0" y="2248"/>
              </a:cxn>
              <a:cxn ang="0">
                <a:pos x="1466" y="0"/>
              </a:cxn>
              <a:cxn ang="0">
                <a:pos x="194" y="2370"/>
              </a:cxn>
              <a:cxn ang="0">
                <a:pos x="4" y="2364"/>
              </a:cxn>
              <a:cxn ang="0">
                <a:pos x="0" y="2248"/>
              </a:cxn>
            </a:cxnLst>
            <a:rect l="0" t="0" r="r" b="b"/>
            <a:pathLst>
              <a:path w="1466" h="2370">
                <a:moveTo>
                  <a:pt x="0" y="2248"/>
                </a:moveTo>
                <a:lnTo>
                  <a:pt x="1466" y="0"/>
                </a:lnTo>
                <a:lnTo>
                  <a:pt x="194" y="2370"/>
                </a:lnTo>
                <a:lnTo>
                  <a:pt x="4" y="2364"/>
                </a:lnTo>
                <a:lnTo>
                  <a:pt x="0" y="2248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22" name="Freeform 26"/>
          <p:cNvSpPr>
            <a:spLocks/>
          </p:cNvSpPr>
          <p:nvPr/>
        </p:nvSpPr>
        <p:spPr bwMode="gray">
          <a:xfrm>
            <a:off x="-9525" y="1403350"/>
            <a:ext cx="2317750" cy="5265738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643"/>
              </a:cxn>
              <a:cxn ang="0">
                <a:pos x="1410" y="564"/>
              </a:cxn>
              <a:cxn ang="0">
                <a:pos x="1410" y="1049"/>
              </a:cxn>
              <a:cxn ang="0">
                <a:pos x="0" y="2852"/>
              </a:cxn>
              <a:cxn ang="0">
                <a:pos x="0" y="3317"/>
              </a:cxn>
              <a:cxn ang="0">
                <a:pos x="1460" y="1062"/>
              </a:cxn>
              <a:cxn ang="0">
                <a:pos x="1460" y="505"/>
              </a:cxn>
              <a:cxn ang="0">
                <a:pos x="6" y="0"/>
              </a:cxn>
            </a:cxnLst>
            <a:rect l="0" t="0" r="r" b="b"/>
            <a:pathLst>
              <a:path w="1460" h="3317">
                <a:moveTo>
                  <a:pt x="6" y="0"/>
                </a:moveTo>
                <a:lnTo>
                  <a:pt x="6" y="643"/>
                </a:lnTo>
                <a:lnTo>
                  <a:pt x="1410" y="564"/>
                </a:lnTo>
                <a:lnTo>
                  <a:pt x="1410" y="1049"/>
                </a:lnTo>
                <a:lnTo>
                  <a:pt x="0" y="2852"/>
                </a:lnTo>
                <a:lnTo>
                  <a:pt x="0" y="3317"/>
                </a:lnTo>
                <a:lnTo>
                  <a:pt x="1460" y="1062"/>
                </a:lnTo>
                <a:lnTo>
                  <a:pt x="1460" y="505"/>
                </a:lnTo>
                <a:lnTo>
                  <a:pt x="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4132" name="Group 36"/>
          <p:cNvGrpSpPr>
            <a:grpSpLocks/>
          </p:cNvGrpSpPr>
          <p:nvPr/>
        </p:nvGrpSpPr>
        <p:grpSpPr bwMode="auto">
          <a:xfrm>
            <a:off x="0" y="-19050"/>
            <a:ext cx="9153525" cy="6886575"/>
            <a:chOff x="0" y="0"/>
            <a:chExt cx="5760" cy="4326"/>
          </a:xfrm>
        </p:grpSpPr>
        <p:pic>
          <p:nvPicPr>
            <p:cNvPr id="4131" name="Picture 35" descr="11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0" y="0"/>
              <a:ext cx="5760" cy="4326"/>
            </a:xfrm>
            <a:prstGeom prst="rect">
              <a:avLst/>
            </a:prstGeom>
            <a:noFill/>
          </p:spPr>
        </p:pic>
        <p:sp>
          <p:nvSpPr>
            <p:cNvPr id="4123" name="Rectangle 27"/>
            <p:cNvSpPr>
              <a:spLocks noChangeArrowheads="1"/>
            </p:cNvSpPr>
            <p:nvPr userDrawn="1"/>
          </p:nvSpPr>
          <p:spPr bwMode="gray">
            <a:xfrm>
              <a:off x="212" y="462"/>
              <a:ext cx="5334" cy="3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</p:grpSp>
      <p:pic>
        <p:nvPicPr>
          <p:cNvPr id="4115" name="Picture 19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4141788" y="4041775"/>
            <a:ext cx="415925" cy="41592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838" y="3787775"/>
            <a:ext cx="7772400" cy="88582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29150" y="3505200"/>
            <a:ext cx="4129088" cy="457200"/>
          </a:xfrm>
        </p:spPr>
        <p:txBody>
          <a:bodyPr/>
          <a:lstStyle>
            <a:lvl1pPr marL="0" indent="0" algn="dist">
              <a:buFontTx/>
              <a:buNone/>
              <a:defRPr sz="2000" b="1">
                <a:solidFill>
                  <a:srgbClr val="777777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gray">
          <a:xfrm>
            <a:off x="7561263" y="5476875"/>
            <a:ext cx="119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7F00"/>
                </a:solidFill>
                <a:latin typeface="Arial Black" pitchFamily="34" charset="0"/>
              </a:rPr>
              <a:t>L/O/G/O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gray">
          <a:xfrm>
            <a:off x="6618288" y="5781675"/>
            <a:ext cx="2139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600">
                <a:latin typeface="Times New Roman" pitchFamily="18" charset="0"/>
              </a:rPr>
              <a:t>www.themegallery.com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F182B9-CCF9-4981-986E-28F3B8C7F68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gray">
          <a:xfrm>
            <a:off x="341313" y="722313"/>
            <a:ext cx="8478837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E5CCA-1C88-49FE-BBAB-C2A57702F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B42E0-1DE1-4B06-80C3-709B20E6C5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140B96-975F-4F55-9768-CDC7ED7689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C9233-55CC-4527-9D00-D6A38A5FC6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179E0-F9A9-45F5-9202-AF9410F7B3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F8B50-D74C-4478-AB5B-092D6863AB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0B054-9B93-4DD2-8B6B-2C867C525A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90E3E-9840-459F-954E-36ADC772C5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F2256-2659-49C9-A55B-CED8709603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0D81A-722B-498B-AE2C-3B1A9103BC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288" y="198438"/>
            <a:ext cx="6302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83325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6C34E07E-DFCF-4738-A1F9-AED73DB562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9"/>
          <p:cNvSpPr>
            <a:spLocks/>
          </p:cNvSpPr>
          <p:nvPr/>
        </p:nvSpPr>
        <p:spPr bwMode="gray">
          <a:xfrm>
            <a:off x="7658100" y="0"/>
            <a:ext cx="1104900" cy="6848475"/>
          </a:xfrm>
          <a:custGeom>
            <a:avLst/>
            <a:gdLst/>
            <a:ahLst/>
            <a:cxnLst>
              <a:cxn ang="0">
                <a:pos x="312" y="0"/>
              </a:cxn>
              <a:cxn ang="0">
                <a:pos x="528" y="444"/>
              </a:cxn>
              <a:cxn ang="0">
                <a:pos x="696" y="960"/>
              </a:cxn>
              <a:cxn ang="0">
                <a:pos x="426" y="4314"/>
              </a:cxn>
              <a:cxn ang="0">
                <a:pos x="108" y="4314"/>
              </a:cxn>
              <a:cxn ang="0">
                <a:pos x="648" y="960"/>
              </a:cxn>
              <a:cxn ang="0">
                <a:pos x="456" y="432"/>
              </a:cxn>
              <a:cxn ang="0">
                <a:pos x="0" y="0"/>
              </a:cxn>
              <a:cxn ang="0">
                <a:pos x="312" y="0"/>
              </a:cxn>
            </a:cxnLst>
            <a:rect l="0" t="0" r="r" b="b"/>
            <a:pathLst>
              <a:path w="696" h="4314">
                <a:moveTo>
                  <a:pt x="312" y="0"/>
                </a:moveTo>
                <a:lnTo>
                  <a:pt x="528" y="444"/>
                </a:lnTo>
                <a:lnTo>
                  <a:pt x="696" y="960"/>
                </a:lnTo>
                <a:lnTo>
                  <a:pt x="426" y="4314"/>
                </a:lnTo>
                <a:lnTo>
                  <a:pt x="108" y="4314"/>
                </a:lnTo>
                <a:lnTo>
                  <a:pt x="648" y="960"/>
                </a:lnTo>
                <a:lnTo>
                  <a:pt x="456" y="432"/>
                </a:lnTo>
                <a:lnTo>
                  <a:pt x="0" y="0"/>
                </a:lnTo>
                <a:lnTo>
                  <a:pt x="312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34" name="Freeform 10"/>
          <p:cNvSpPr>
            <a:spLocks/>
          </p:cNvSpPr>
          <p:nvPr/>
        </p:nvSpPr>
        <p:spPr bwMode="gray">
          <a:xfrm>
            <a:off x="1066800" y="0"/>
            <a:ext cx="75438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36" y="0"/>
              </a:cxn>
              <a:cxn ang="0">
                <a:pos x="4590" y="450"/>
              </a:cxn>
              <a:cxn ang="0">
                <a:pos x="4752" y="972"/>
              </a:cxn>
              <a:cxn ang="0">
                <a:pos x="3600" y="4320"/>
              </a:cxn>
              <a:cxn ang="0">
                <a:pos x="3312" y="4320"/>
              </a:cxn>
              <a:cxn ang="0">
                <a:pos x="4712" y="994"/>
              </a:cxn>
              <a:cxn ang="0">
                <a:pos x="4518" y="524"/>
              </a:cxn>
              <a:cxn ang="0">
                <a:pos x="0" y="0"/>
              </a:cxn>
            </a:cxnLst>
            <a:rect l="0" t="0" r="r" b="b"/>
            <a:pathLst>
              <a:path w="4752" h="4320">
                <a:moveTo>
                  <a:pt x="0" y="0"/>
                </a:moveTo>
                <a:lnTo>
                  <a:pt x="1536" y="0"/>
                </a:lnTo>
                <a:lnTo>
                  <a:pt x="4590" y="450"/>
                </a:lnTo>
                <a:lnTo>
                  <a:pt x="4752" y="972"/>
                </a:lnTo>
                <a:lnTo>
                  <a:pt x="3600" y="4320"/>
                </a:lnTo>
                <a:lnTo>
                  <a:pt x="3312" y="4320"/>
                </a:lnTo>
                <a:lnTo>
                  <a:pt x="4712" y="994"/>
                </a:lnTo>
                <a:lnTo>
                  <a:pt x="4518" y="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35" name="Freeform 11"/>
          <p:cNvSpPr>
            <a:spLocks/>
          </p:cNvSpPr>
          <p:nvPr/>
        </p:nvSpPr>
        <p:spPr bwMode="gray">
          <a:xfrm>
            <a:off x="5486400" y="1657350"/>
            <a:ext cx="2990850" cy="5200650"/>
          </a:xfrm>
          <a:custGeom>
            <a:avLst/>
            <a:gdLst/>
            <a:ahLst/>
            <a:cxnLst>
              <a:cxn ang="0">
                <a:pos x="384" y="3276"/>
              </a:cxn>
              <a:cxn ang="0">
                <a:pos x="1884" y="0"/>
              </a:cxn>
              <a:cxn ang="0">
                <a:pos x="0" y="3276"/>
              </a:cxn>
              <a:cxn ang="0">
                <a:pos x="384" y="3276"/>
              </a:cxn>
            </a:cxnLst>
            <a:rect l="0" t="0" r="r" b="b"/>
            <a:pathLst>
              <a:path w="1884" h="3276">
                <a:moveTo>
                  <a:pt x="384" y="3276"/>
                </a:moveTo>
                <a:lnTo>
                  <a:pt x="1884" y="0"/>
                </a:lnTo>
                <a:lnTo>
                  <a:pt x="0" y="3276"/>
                </a:lnTo>
                <a:lnTo>
                  <a:pt x="384" y="3276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36" name="Freeform 12"/>
          <p:cNvSpPr>
            <a:spLocks/>
          </p:cNvSpPr>
          <p:nvPr/>
        </p:nvSpPr>
        <p:spPr bwMode="gray">
          <a:xfrm>
            <a:off x="3429000" y="0"/>
            <a:ext cx="5172075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82" y="475"/>
              </a:cxn>
              <a:cxn ang="0">
                <a:pos x="3210" y="936"/>
              </a:cxn>
              <a:cxn ang="0">
                <a:pos x="1728" y="4320"/>
              </a:cxn>
              <a:cxn ang="0">
                <a:pos x="1872" y="4320"/>
              </a:cxn>
              <a:cxn ang="0">
                <a:pos x="3258" y="912"/>
              </a:cxn>
              <a:cxn ang="0">
                <a:pos x="3120" y="432"/>
              </a:cxn>
              <a:cxn ang="0">
                <a:pos x="1296" y="0"/>
              </a:cxn>
              <a:cxn ang="0">
                <a:pos x="0" y="0"/>
              </a:cxn>
            </a:cxnLst>
            <a:rect l="0" t="0" r="r" b="b"/>
            <a:pathLst>
              <a:path w="3258" h="4320">
                <a:moveTo>
                  <a:pt x="0" y="0"/>
                </a:moveTo>
                <a:lnTo>
                  <a:pt x="3082" y="475"/>
                </a:lnTo>
                <a:lnTo>
                  <a:pt x="3210" y="936"/>
                </a:lnTo>
                <a:lnTo>
                  <a:pt x="1728" y="4320"/>
                </a:lnTo>
                <a:lnTo>
                  <a:pt x="1872" y="4320"/>
                </a:lnTo>
                <a:lnTo>
                  <a:pt x="3258" y="912"/>
                </a:lnTo>
                <a:lnTo>
                  <a:pt x="3120" y="432"/>
                </a:lnTo>
                <a:lnTo>
                  <a:pt x="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38" name="Freeform 14"/>
          <p:cNvSpPr>
            <a:spLocks/>
          </p:cNvSpPr>
          <p:nvPr/>
        </p:nvSpPr>
        <p:spPr bwMode="gray">
          <a:xfrm>
            <a:off x="8382000" y="0"/>
            <a:ext cx="762000" cy="11430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96"/>
              </a:cxn>
              <a:cxn ang="0">
                <a:pos x="354" y="690"/>
              </a:cxn>
              <a:cxn ang="0">
                <a:pos x="480" y="720"/>
              </a:cxn>
              <a:cxn ang="0">
                <a:pos x="480" y="576"/>
              </a:cxn>
              <a:cxn ang="0">
                <a:pos x="48" y="96"/>
              </a:cxn>
              <a:cxn ang="0">
                <a:pos x="89" y="0"/>
              </a:cxn>
              <a:cxn ang="0">
                <a:pos x="48" y="0"/>
              </a:cxn>
            </a:cxnLst>
            <a:rect l="0" t="0" r="r" b="b"/>
            <a:pathLst>
              <a:path w="480" h="720">
                <a:moveTo>
                  <a:pt x="48" y="0"/>
                </a:moveTo>
                <a:lnTo>
                  <a:pt x="0" y="96"/>
                </a:lnTo>
                <a:lnTo>
                  <a:pt x="354" y="690"/>
                </a:lnTo>
                <a:lnTo>
                  <a:pt x="480" y="720"/>
                </a:lnTo>
                <a:lnTo>
                  <a:pt x="480" y="576"/>
                </a:lnTo>
                <a:lnTo>
                  <a:pt x="48" y="96"/>
                </a:lnTo>
                <a:lnTo>
                  <a:pt x="89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39" name="Freeform 15"/>
          <p:cNvSpPr>
            <a:spLocks/>
          </p:cNvSpPr>
          <p:nvPr/>
        </p:nvSpPr>
        <p:spPr bwMode="gray">
          <a:xfrm>
            <a:off x="8610600" y="228600"/>
            <a:ext cx="533400" cy="533400"/>
          </a:xfrm>
          <a:custGeom>
            <a:avLst/>
            <a:gdLst/>
            <a:ahLst/>
            <a:cxnLst>
              <a:cxn ang="0">
                <a:pos x="336" y="336"/>
              </a:cxn>
              <a:cxn ang="0">
                <a:pos x="0" y="0"/>
              </a:cxn>
              <a:cxn ang="0">
                <a:pos x="336" y="240"/>
              </a:cxn>
              <a:cxn ang="0">
                <a:pos x="336" y="336"/>
              </a:cxn>
            </a:cxnLst>
            <a:rect l="0" t="0" r="r" b="b"/>
            <a:pathLst>
              <a:path w="336" h="336">
                <a:moveTo>
                  <a:pt x="336" y="336"/>
                </a:moveTo>
                <a:lnTo>
                  <a:pt x="0" y="0"/>
                </a:lnTo>
                <a:lnTo>
                  <a:pt x="336" y="240"/>
                </a:lnTo>
                <a:lnTo>
                  <a:pt x="336" y="33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1073" name="Group 49"/>
          <p:cNvGrpSpPr>
            <a:grpSpLocks/>
          </p:cNvGrpSpPr>
          <p:nvPr/>
        </p:nvGrpSpPr>
        <p:grpSpPr bwMode="auto">
          <a:xfrm>
            <a:off x="5562600" y="0"/>
            <a:ext cx="3267075" cy="6858000"/>
            <a:chOff x="3504" y="0"/>
            <a:chExt cx="2058" cy="4320"/>
          </a:xfrm>
        </p:grpSpPr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3504" y="0"/>
              <a:ext cx="2058" cy="4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6" y="0"/>
                </a:cxn>
                <a:cxn ang="0">
                  <a:pos x="1854" y="402"/>
                </a:cxn>
                <a:cxn ang="0">
                  <a:pos x="2058" y="972"/>
                </a:cxn>
                <a:cxn ang="0">
                  <a:pos x="1296" y="4320"/>
                </a:cxn>
                <a:cxn ang="0">
                  <a:pos x="720" y="4320"/>
                </a:cxn>
                <a:cxn ang="0">
                  <a:pos x="1920" y="912"/>
                </a:cxn>
                <a:cxn ang="0">
                  <a:pos x="1776" y="432"/>
                </a:cxn>
                <a:cxn ang="0">
                  <a:pos x="0" y="0"/>
                </a:cxn>
              </a:cxnLst>
              <a:rect l="0" t="0" r="r" b="b"/>
              <a:pathLst>
                <a:path w="2058" h="4320">
                  <a:moveTo>
                    <a:pt x="0" y="0"/>
                  </a:moveTo>
                  <a:lnTo>
                    <a:pt x="1056" y="0"/>
                  </a:lnTo>
                  <a:lnTo>
                    <a:pt x="1854" y="402"/>
                  </a:lnTo>
                  <a:lnTo>
                    <a:pt x="2058" y="972"/>
                  </a:lnTo>
                  <a:lnTo>
                    <a:pt x="1296" y="4320"/>
                  </a:lnTo>
                  <a:lnTo>
                    <a:pt x="720" y="4320"/>
                  </a:lnTo>
                  <a:lnTo>
                    <a:pt x="1920" y="912"/>
                  </a:lnTo>
                  <a:lnTo>
                    <a:pt x="17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gray">
            <a:xfrm>
              <a:off x="4217" y="1056"/>
              <a:ext cx="1152" cy="3264"/>
            </a:xfrm>
            <a:custGeom>
              <a:avLst/>
              <a:gdLst/>
              <a:ahLst/>
              <a:cxnLst>
                <a:cxn ang="0">
                  <a:pos x="0" y="3264"/>
                </a:cxn>
                <a:cxn ang="0">
                  <a:pos x="1152" y="0"/>
                </a:cxn>
                <a:cxn ang="0">
                  <a:pos x="96" y="3264"/>
                </a:cxn>
                <a:cxn ang="0">
                  <a:pos x="0" y="3264"/>
                </a:cxn>
              </a:cxnLst>
              <a:rect l="0" t="0" r="r" b="b"/>
              <a:pathLst>
                <a:path w="1152" h="3264">
                  <a:moveTo>
                    <a:pt x="0" y="3264"/>
                  </a:moveTo>
                  <a:lnTo>
                    <a:pt x="1152" y="0"/>
                  </a:lnTo>
                  <a:lnTo>
                    <a:pt x="96" y="3264"/>
                  </a:lnTo>
                  <a:lnTo>
                    <a:pt x="0" y="326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142875" y="765175"/>
            <a:ext cx="8858250" cy="5943600"/>
            <a:chOff x="90" y="480"/>
            <a:chExt cx="5580" cy="3744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81000" y="676275"/>
            <a:ext cx="6248400" cy="152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pic>
        <p:nvPicPr>
          <p:cNvPr id="1043" name="Picture 19" descr="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500063" y="577850"/>
            <a:ext cx="371475" cy="3714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03288" y="198438"/>
            <a:ext cx="6302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83325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2DA556-E652-4958-A8F6-C85102CF272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m_ukr@i.u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11960" y="3839319"/>
            <a:ext cx="3384376" cy="885825"/>
          </a:xfrm>
        </p:spPr>
        <p:txBody>
          <a:bodyPr/>
          <a:lstStyle/>
          <a:p>
            <a:r>
              <a:rPr lang="uk-UA" sz="3600" b="0" dirty="0">
                <a:latin typeface="Monotype Corsiva" pitchFamily="66" charset="0"/>
              </a:rPr>
              <a:t> </a:t>
            </a:r>
            <a:r>
              <a:rPr lang="uk-UA" sz="3600" b="0" dirty="0" smtClean="0">
                <a:solidFill>
                  <a:schemeClr val="bg1">
                    <a:lumMod val="25000"/>
                  </a:schemeClr>
                </a:solidFill>
                <a:latin typeface="Monotype Corsiva" pitchFamily="66" charset="0"/>
              </a:rPr>
              <a:t>Ми там, де діти</a:t>
            </a:r>
            <a:endParaRPr lang="en-US" sz="3600" dirty="0">
              <a:solidFill>
                <a:schemeClr val="bg1">
                  <a:lumMod val="2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Я Майбутнє Україн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069598"/>
            <a:ext cx="4464496" cy="2007474"/>
          </a:xfrm>
          <a:prstGeom prst="rect">
            <a:avLst/>
          </a:prstGeom>
        </p:spPr>
      </p:pic>
      <p:pic>
        <p:nvPicPr>
          <p:cNvPr id="9" name="Рисунок 8" descr="FouUkraine Blue 20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83359" y="4726012"/>
            <a:ext cx="2837113" cy="136728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dirty="0" smtClean="0"/>
              <a:t>Структура організації</a:t>
            </a:r>
            <a:endParaRPr lang="en-US" sz="4000" dirty="0"/>
          </a:p>
        </p:txBody>
      </p:sp>
      <p:sp>
        <p:nvSpPr>
          <p:cNvPr id="108547" name="AutoShape 3"/>
          <p:cNvSpPr>
            <a:spLocks noChangeArrowheads="1"/>
          </p:cNvSpPr>
          <p:nvPr/>
        </p:nvSpPr>
        <p:spPr bwMode="gray">
          <a:xfrm>
            <a:off x="2733675" y="2724150"/>
            <a:ext cx="455613" cy="381000"/>
          </a:xfrm>
          <a:prstGeom prst="downArrow">
            <a:avLst>
              <a:gd name="adj1" fmla="val 58889"/>
              <a:gd name="adj2" fmla="val 60000"/>
            </a:avLst>
          </a:prstGeom>
          <a:solidFill>
            <a:schemeClr val="folHlink"/>
          </a:solidFill>
          <a:ln w="19050">
            <a:solidFill>
              <a:srgbClr val="FFFFFF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108548" name="AutoShape 4"/>
          <p:cNvSpPr>
            <a:spLocks noChangeArrowheads="1"/>
          </p:cNvSpPr>
          <p:nvPr/>
        </p:nvSpPr>
        <p:spPr bwMode="gray">
          <a:xfrm>
            <a:off x="2679700" y="4073525"/>
            <a:ext cx="455613" cy="381000"/>
          </a:xfrm>
          <a:prstGeom prst="downArrow">
            <a:avLst>
              <a:gd name="adj1" fmla="val 58889"/>
              <a:gd name="adj2" fmla="val 60000"/>
            </a:avLst>
          </a:prstGeom>
          <a:solidFill>
            <a:schemeClr val="accent2"/>
          </a:solidFill>
          <a:ln w="19050">
            <a:solidFill>
              <a:srgbClr val="FFFFFF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108549" name="Text Box 4"/>
          <p:cNvSpPr txBox="1">
            <a:spLocks noChangeArrowheads="1"/>
          </p:cNvSpPr>
          <p:nvPr/>
        </p:nvSpPr>
        <p:spPr bwMode="black">
          <a:xfrm>
            <a:off x="5181600" y="4221088"/>
            <a:ext cx="3810000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uk-UA" sz="2000" b="1" dirty="0">
                <a:solidFill>
                  <a:schemeClr val="bg1">
                    <a:lumMod val="25000"/>
                  </a:schemeClr>
                </a:solidFill>
              </a:rPr>
              <a:t> "Майбутнє України" </a:t>
            </a:r>
            <a:r>
              <a:rPr lang="uk-UA" sz="2000" dirty="0"/>
              <a:t>є добровільною організацією, яка активно бере участь у низці благодійних проектів на некомерційній основі.</a:t>
            </a:r>
            <a:endParaRPr lang="en-US" sz="2000" b="1" dirty="0"/>
          </a:p>
        </p:txBody>
      </p:sp>
      <p:grpSp>
        <p:nvGrpSpPr>
          <p:cNvPr id="108550" name="Group 6"/>
          <p:cNvGrpSpPr>
            <a:grpSpLocks/>
          </p:cNvGrpSpPr>
          <p:nvPr/>
        </p:nvGrpSpPr>
        <p:grpSpPr bwMode="auto">
          <a:xfrm>
            <a:off x="927100" y="3159125"/>
            <a:ext cx="4051300" cy="914400"/>
            <a:chOff x="2736" y="1803"/>
            <a:chExt cx="2552" cy="576"/>
          </a:xfrm>
        </p:grpSpPr>
        <p:sp>
          <p:nvSpPr>
            <p:cNvPr id="108551" name="Rectangle 7"/>
            <p:cNvSpPr>
              <a:spLocks noChangeArrowheads="1"/>
            </p:cNvSpPr>
            <p:nvPr/>
          </p:nvSpPr>
          <p:spPr bwMode="gray">
            <a:xfrm>
              <a:off x="2736" y="1803"/>
              <a:ext cx="2552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8552" name="Rectangle 8"/>
            <p:cNvSpPr>
              <a:spLocks noChangeArrowheads="1"/>
            </p:cNvSpPr>
            <p:nvPr/>
          </p:nvSpPr>
          <p:spPr bwMode="gray">
            <a:xfrm>
              <a:off x="2743" y="1809"/>
              <a:ext cx="2536" cy="26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8553" name="Rectangle 9"/>
            <p:cNvSpPr>
              <a:spLocks noChangeArrowheads="1"/>
            </p:cNvSpPr>
            <p:nvPr/>
          </p:nvSpPr>
          <p:spPr bwMode="gray">
            <a:xfrm>
              <a:off x="2744" y="2059"/>
              <a:ext cx="2535" cy="314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61176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8554" name="Text Box 10"/>
          <p:cNvSpPr txBox="1">
            <a:spLocks noChangeArrowheads="1"/>
          </p:cNvSpPr>
          <p:nvPr/>
        </p:nvSpPr>
        <p:spPr bwMode="black">
          <a:xfrm>
            <a:off x="1295400" y="3501008"/>
            <a:ext cx="32893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 </a:t>
            </a:r>
            <a:r>
              <a:rPr lang="uk-UA" sz="1400" dirty="0"/>
              <a:t>Тел.0502436971 (0372) 90-2-903 Е-</a:t>
            </a:r>
            <a:r>
              <a:rPr lang="en-US" sz="1400" dirty="0"/>
              <a:t>mail: </a:t>
            </a:r>
            <a:r>
              <a:rPr lang="en-US" sz="1400" dirty="0">
                <a:solidFill>
                  <a:schemeClr val="bg1">
                    <a:lumMod val="10000"/>
                  </a:schemeClr>
                </a:solidFill>
                <a:hlinkClick r:id="rId2"/>
              </a:rPr>
              <a:t>m_ukr@i.ua</a:t>
            </a:r>
            <a:endParaRPr lang="en-US" sz="1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108555" name="Group 11"/>
          <p:cNvGrpSpPr>
            <a:grpSpLocks/>
          </p:cNvGrpSpPr>
          <p:nvPr/>
        </p:nvGrpSpPr>
        <p:grpSpPr bwMode="auto">
          <a:xfrm>
            <a:off x="914400" y="4510088"/>
            <a:ext cx="4051300" cy="1511200"/>
            <a:chOff x="2728" y="2640"/>
            <a:chExt cx="2552" cy="576"/>
          </a:xfrm>
        </p:grpSpPr>
        <p:sp>
          <p:nvSpPr>
            <p:cNvPr id="108556" name="Rectangle 12"/>
            <p:cNvSpPr>
              <a:spLocks noChangeArrowheads="1"/>
            </p:cNvSpPr>
            <p:nvPr/>
          </p:nvSpPr>
          <p:spPr bwMode="gray">
            <a:xfrm>
              <a:off x="2728" y="2640"/>
              <a:ext cx="2552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8557" name="Rectangle 13"/>
            <p:cNvSpPr>
              <a:spLocks noChangeArrowheads="1"/>
            </p:cNvSpPr>
            <p:nvPr/>
          </p:nvSpPr>
          <p:spPr bwMode="gray">
            <a:xfrm>
              <a:off x="2742" y="2646"/>
              <a:ext cx="2529" cy="262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8558" name="Rectangle 14"/>
            <p:cNvSpPr>
              <a:spLocks noChangeArrowheads="1"/>
            </p:cNvSpPr>
            <p:nvPr/>
          </p:nvSpPr>
          <p:spPr bwMode="gray">
            <a:xfrm>
              <a:off x="2736" y="2896"/>
              <a:ext cx="2535" cy="314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61176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8559" name="Text Box 15"/>
          <p:cNvSpPr txBox="1">
            <a:spLocks noChangeArrowheads="1"/>
          </p:cNvSpPr>
          <p:nvPr/>
        </p:nvSpPr>
        <p:spPr bwMode="black">
          <a:xfrm>
            <a:off x="1295400" y="4923165"/>
            <a:ext cx="32893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1400" dirty="0"/>
              <a:t>2 з них на заробітній платі. Водій та асистент. 3 інших мають постійне місце роботи і займаються МУ на волонтерських засадах.</a:t>
            </a:r>
            <a:endParaRPr lang="en-US" sz="1400" b="1" dirty="0"/>
          </a:p>
        </p:txBody>
      </p:sp>
      <p:sp>
        <p:nvSpPr>
          <p:cNvPr id="108560" name="Text Box 16"/>
          <p:cNvSpPr txBox="1">
            <a:spLocks noChangeArrowheads="1"/>
          </p:cNvSpPr>
          <p:nvPr/>
        </p:nvSpPr>
        <p:spPr bwMode="black">
          <a:xfrm>
            <a:off x="1771650" y="3152775"/>
            <a:ext cx="2432050" cy="427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200" b="1" dirty="0" smtClean="0">
                <a:solidFill>
                  <a:srgbClr val="FFFFFF"/>
                </a:solidFill>
              </a:rPr>
              <a:t>Контакти:</a:t>
            </a:r>
            <a:endParaRPr lang="en-US" sz="2200" b="1" dirty="0">
              <a:solidFill>
                <a:srgbClr val="FFFFFF"/>
              </a:solidFill>
            </a:endParaRPr>
          </a:p>
        </p:txBody>
      </p:sp>
      <p:sp>
        <p:nvSpPr>
          <p:cNvPr id="108561" name="Text Box 17"/>
          <p:cNvSpPr txBox="1">
            <a:spLocks noChangeArrowheads="1"/>
          </p:cNvSpPr>
          <p:nvPr/>
        </p:nvSpPr>
        <p:spPr bwMode="black">
          <a:xfrm>
            <a:off x="1771650" y="4509120"/>
            <a:ext cx="2432050" cy="427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200" b="1" dirty="0" smtClean="0">
                <a:solidFill>
                  <a:srgbClr val="FFFFFF"/>
                </a:solidFill>
              </a:rPr>
              <a:t>5 волонтерів</a:t>
            </a:r>
            <a:endParaRPr lang="en-US" sz="2200" b="1" dirty="0">
              <a:solidFill>
                <a:srgbClr val="FFFFFF"/>
              </a:solidFill>
            </a:endParaRPr>
          </a:p>
        </p:txBody>
      </p:sp>
      <p:grpSp>
        <p:nvGrpSpPr>
          <p:cNvPr id="108562" name="Group 18"/>
          <p:cNvGrpSpPr>
            <a:grpSpLocks/>
          </p:cNvGrpSpPr>
          <p:nvPr/>
        </p:nvGrpSpPr>
        <p:grpSpPr bwMode="auto">
          <a:xfrm>
            <a:off x="5715000" y="1772816"/>
            <a:ext cx="2832100" cy="2376488"/>
            <a:chOff x="357" y="1193"/>
            <a:chExt cx="1784" cy="1497"/>
          </a:xfrm>
        </p:grpSpPr>
        <p:sp>
          <p:nvSpPr>
            <p:cNvPr id="108563" name="Freeform 19"/>
            <p:cNvSpPr>
              <a:spLocks/>
            </p:cNvSpPr>
            <p:nvPr/>
          </p:nvSpPr>
          <p:spPr bwMode="gray">
            <a:xfrm flipH="1">
              <a:off x="1156" y="2240"/>
              <a:ext cx="841" cy="432"/>
            </a:xfrm>
            <a:custGeom>
              <a:avLst/>
              <a:gdLst/>
              <a:ahLst/>
              <a:cxnLst>
                <a:cxn ang="0">
                  <a:pos x="0" y="166"/>
                </a:cxn>
                <a:cxn ang="0">
                  <a:pos x="58" y="173"/>
                </a:cxn>
                <a:cxn ang="0">
                  <a:pos x="297" y="32"/>
                </a:cxn>
                <a:cxn ang="0">
                  <a:pos x="289" y="8"/>
                </a:cxn>
                <a:cxn ang="0">
                  <a:pos x="223" y="26"/>
                </a:cxn>
                <a:cxn ang="0">
                  <a:pos x="0" y="166"/>
                </a:cxn>
              </a:cxnLst>
              <a:rect l="0" t="0" r="r" b="b"/>
              <a:pathLst>
                <a:path w="335" h="173">
                  <a:moveTo>
                    <a:pt x="0" y="166"/>
                  </a:moveTo>
                  <a:lnTo>
                    <a:pt x="58" y="173"/>
                  </a:lnTo>
                  <a:lnTo>
                    <a:pt x="297" y="32"/>
                  </a:lnTo>
                  <a:cubicBezTo>
                    <a:pt x="335" y="5"/>
                    <a:pt x="301" y="9"/>
                    <a:pt x="289" y="8"/>
                  </a:cubicBezTo>
                  <a:cubicBezTo>
                    <a:pt x="277" y="7"/>
                    <a:pt x="271" y="0"/>
                    <a:pt x="223" y="26"/>
                  </a:cubicBezTo>
                  <a:lnTo>
                    <a:pt x="0" y="166"/>
                  </a:lnTo>
                  <a:close/>
                </a:path>
              </a:pathLst>
            </a:custGeom>
            <a:gradFill rotWithShape="1">
              <a:gsLst>
                <a:gs pos="0">
                  <a:srgbClr val="333333">
                    <a:gamma/>
                    <a:shade val="0"/>
                    <a:invGamma/>
                    <a:alpha val="0"/>
                  </a:srgbClr>
                </a:gs>
                <a:gs pos="100000">
                  <a:srgbClr val="33333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08564" name="Freeform 20"/>
            <p:cNvSpPr>
              <a:spLocks/>
            </p:cNvSpPr>
            <p:nvPr/>
          </p:nvSpPr>
          <p:spPr bwMode="gray">
            <a:xfrm>
              <a:off x="663" y="2133"/>
              <a:ext cx="882" cy="418"/>
            </a:xfrm>
            <a:custGeom>
              <a:avLst/>
              <a:gdLst/>
              <a:ahLst/>
              <a:cxnLst>
                <a:cxn ang="0">
                  <a:pos x="882" y="374"/>
                </a:cxn>
                <a:cxn ang="0">
                  <a:pos x="719" y="425"/>
                </a:cxn>
                <a:cxn ang="0">
                  <a:pos x="88" y="93"/>
                </a:cxn>
                <a:cxn ang="0">
                  <a:pos x="188" y="3"/>
                </a:cxn>
                <a:cxn ang="0">
                  <a:pos x="343" y="73"/>
                </a:cxn>
                <a:cxn ang="0">
                  <a:pos x="882" y="374"/>
                </a:cxn>
              </a:cxnLst>
              <a:rect l="0" t="0" r="r" b="b"/>
              <a:pathLst>
                <a:path w="882" h="425">
                  <a:moveTo>
                    <a:pt x="882" y="374"/>
                  </a:moveTo>
                  <a:lnTo>
                    <a:pt x="719" y="425"/>
                  </a:lnTo>
                  <a:lnTo>
                    <a:pt x="88" y="93"/>
                  </a:lnTo>
                  <a:cubicBezTo>
                    <a:pt x="0" y="23"/>
                    <a:pt x="145" y="5"/>
                    <a:pt x="188" y="3"/>
                  </a:cubicBezTo>
                  <a:cubicBezTo>
                    <a:pt x="218" y="0"/>
                    <a:pt x="221" y="8"/>
                    <a:pt x="343" y="73"/>
                  </a:cubicBezTo>
                  <a:lnTo>
                    <a:pt x="882" y="374"/>
                  </a:lnTo>
                  <a:close/>
                </a:path>
              </a:pathLst>
            </a:custGeom>
            <a:gradFill rotWithShape="1">
              <a:gsLst>
                <a:gs pos="0">
                  <a:srgbClr val="333333">
                    <a:gamma/>
                    <a:shade val="0"/>
                    <a:invGamma/>
                    <a:alpha val="0"/>
                  </a:srgbClr>
                </a:gs>
                <a:gs pos="100000">
                  <a:srgbClr val="33333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08565" name="Freeform 21"/>
            <p:cNvSpPr>
              <a:spLocks/>
            </p:cNvSpPr>
            <p:nvPr/>
          </p:nvSpPr>
          <p:spPr bwMode="gray">
            <a:xfrm>
              <a:off x="357" y="2336"/>
              <a:ext cx="748" cy="354"/>
            </a:xfrm>
            <a:custGeom>
              <a:avLst/>
              <a:gdLst/>
              <a:ahLst/>
              <a:cxnLst>
                <a:cxn ang="0">
                  <a:pos x="748" y="320"/>
                </a:cxn>
                <a:cxn ang="0">
                  <a:pos x="604" y="354"/>
                </a:cxn>
                <a:cxn ang="0">
                  <a:pos x="63" y="84"/>
                </a:cxn>
                <a:cxn ang="0">
                  <a:pos x="221" y="39"/>
                </a:cxn>
                <a:cxn ang="0">
                  <a:pos x="748" y="320"/>
                </a:cxn>
              </a:cxnLst>
              <a:rect l="0" t="0" r="r" b="b"/>
              <a:pathLst>
                <a:path w="748" h="354">
                  <a:moveTo>
                    <a:pt x="748" y="320"/>
                  </a:moveTo>
                  <a:lnTo>
                    <a:pt x="604" y="354"/>
                  </a:lnTo>
                  <a:lnTo>
                    <a:pt x="63" y="84"/>
                  </a:lnTo>
                  <a:cubicBezTo>
                    <a:pt x="0" y="31"/>
                    <a:pt x="107" y="0"/>
                    <a:pt x="221" y="39"/>
                  </a:cubicBezTo>
                  <a:lnTo>
                    <a:pt x="748" y="320"/>
                  </a:lnTo>
                  <a:close/>
                </a:path>
              </a:pathLst>
            </a:custGeom>
            <a:gradFill rotWithShape="1">
              <a:gsLst>
                <a:gs pos="0">
                  <a:srgbClr val="333333">
                    <a:gamma/>
                    <a:shade val="0"/>
                    <a:invGamma/>
                    <a:alpha val="0"/>
                  </a:srgbClr>
                </a:gs>
                <a:gs pos="100000">
                  <a:srgbClr val="33333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grpSp>
          <p:nvGrpSpPr>
            <p:cNvPr id="108566" name="Group 22"/>
            <p:cNvGrpSpPr>
              <a:grpSpLocks/>
            </p:cNvGrpSpPr>
            <p:nvPr/>
          </p:nvGrpSpPr>
          <p:grpSpPr bwMode="auto">
            <a:xfrm>
              <a:off x="827" y="1193"/>
              <a:ext cx="1314" cy="1490"/>
              <a:chOff x="313" y="2400"/>
              <a:chExt cx="1349" cy="1534"/>
            </a:xfrm>
          </p:grpSpPr>
          <p:sp>
            <p:nvSpPr>
              <p:cNvPr id="108567" name="Freeform 23"/>
              <p:cNvSpPr>
                <a:spLocks/>
              </p:cNvSpPr>
              <p:nvPr/>
            </p:nvSpPr>
            <p:spPr bwMode="gray">
              <a:xfrm flipH="1">
                <a:off x="1229" y="2814"/>
                <a:ext cx="433" cy="1097"/>
              </a:xfrm>
              <a:custGeom>
                <a:avLst/>
                <a:gdLst/>
                <a:ahLst/>
                <a:cxnLst>
                  <a:cxn ang="0">
                    <a:pos x="103" y="101"/>
                  </a:cxn>
                  <a:cxn ang="0">
                    <a:pos x="74" y="50"/>
                  </a:cxn>
                  <a:cxn ang="0">
                    <a:pos x="121" y="1"/>
                  </a:cxn>
                  <a:cxn ang="0">
                    <a:pos x="171" y="52"/>
                  </a:cxn>
                  <a:cxn ang="0">
                    <a:pos x="135" y="101"/>
                  </a:cxn>
                  <a:cxn ang="0">
                    <a:pos x="134" y="124"/>
                  </a:cxn>
                  <a:cxn ang="0">
                    <a:pos x="209" y="145"/>
                  </a:cxn>
                  <a:cxn ang="0">
                    <a:pos x="221" y="204"/>
                  </a:cxn>
                  <a:cxn ang="0">
                    <a:pos x="218" y="321"/>
                  </a:cxn>
                  <a:cxn ang="0">
                    <a:pos x="209" y="365"/>
                  </a:cxn>
                  <a:cxn ang="0">
                    <a:pos x="196" y="308"/>
                  </a:cxn>
                  <a:cxn ang="0">
                    <a:pos x="187" y="202"/>
                  </a:cxn>
                  <a:cxn ang="0">
                    <a:pos x="170" y="321"/>
                  </a:cxn>
                  <a:cxn ang="0">
                    <a:pos x="144" y="569"/>
                  </a:cxn>
                  <a:cxn ang="0">
                    <a:pos x="78" y="565"/>
                  </a:cxn>
                  <a:cxn ang="0">
                    <a:pos x="50" y="325"/>
                  </a:cxn>
                  <a:cxn ang="0">
                    <a:pos x="33" y="208"/>
                  </a:cxn>
                  <a:cxn ang="0">
                    <a:pos x="25" y="310"/>
                  </a:cxn>
                  <a:cxn ang="0">
                    <a:pos x="12" y="365"/>
                  </a:cxn>
                  <a:cxn ang="0">
                    <a:pos x="1" y="305"/>
                  </a:cxn>
                  <a:cxn ang="0">
                    <a:pos x="7" y="184"/>
                  </a:cxn>
                  <a:cxn ang="0">
                    <a:pos x="23" y="140"/>
                  </a:cxn>
                  <a:cxn ang="0">
                    <a:pos x="102" y="124"/>
                  </a:cxn>
                  <a:cxn ang="0">
                    <a:pos x="103" y="101"/>
                  </a:cxn>
                </a:cxnLst>
                <a:rect l="0" t="0" r="r" b="b"/>
                <a:pathLst>
                  <a:path w="224" h="569">
                    <a:moveTo>
                      <a:pt x="103" y="101"/>
                    </a:moveTo>
                    <a:cubicBezTo>
                      <a:pt x="87" y="94"/>
                      <a:pt x="75" y="75"/>
                      <a:pt x="74" y="50"/>
                    </a:cubicBezTo>
                    <a:cubicBezTo>
                      <a:pt x="72" y="26"/>
                      <a:pt x="90" y="0"/>
                      <a:pt x="121" y="1"/>
                    </a:cubicBezTo>
                    <a:cubicBezTo>
                      <a:pt x="152" y="2"/>
                      <a:pt x="172" y="18"/>
                      <a:pt x="171" y="52"/>
                    </a:cubicBezTo>
                    <a:cubicBezTo>
                      <a:pt x="170" y="85"/>
                      <a:pt x="151" y="96"/>
                      <a:pt x="135" y="101"/>
                    </a:cubicBezTo>
                    <a:cubicBezTo>
                      <a:pt x="132" y="111"/>
                      <a:pt x="132" y="118"/>
                      <a:pt x="134" y="124"/>
                    </a:cubicBezTo>
                    <a:cubicBezTo>
                      <a:pt x="151" y="131"/>
                      <a:pt x="194" y="132"/>
                      <a:pt x="209" y="145"/>
                    </a:cubicBezTo>
                    <a:cubicBezTo>
                      <a:pt x="224" y="156"/>
                      <a:pt x="219" y="175"/>
                      <a:pt x="221" y="204"/>
                    </a:cubicBezTo>
                    <a:lnTo>
                      <a:pt x="218" y="321"/>
                    </a:lnTo>
                    <a:cubicBezTo>
                      <a:pt x="216" y="348"/>
                      <a:pt x="212" y="367"/>
                      <a:pt x="209" y="365"/>
                    </a:cubicBezTo>
                    <a:cubicBezTo>
                      <a:pt x="199" y="370"/>
                      <a:pt x="200" y="335"/>
                      <a:pt x="196" y="308"/>
                    </a:cubicBezTo>
                    <a:lnTo>
                      <a:pt x="187" y="202"/>
                    </a:lnTo>
                    <a:cubicBezTo>
                      <a:pt x="182" y="204"/>
                      <a:pt x="177" y="260"/>
                      <a:pt x="170" y="321"/>
                    </a:cubicBezTo>
                    <a:lnTo>
                      <a:pt x="144" y="569"/>
                    </a:lnTo>
                    <a:lnTo>
                      <a:pt x="78" y="565"/>
                    </a:lnTo>
                    <a:lnTo>
                      <a:pt x="50" y="325"/>
                    </a:lnTo>
                    <a:cubicBezTo>
                      <a:pt x="39" y="255"/>
                      <a:pt x="37" y="211"/>
                      <a:pt x="33" y="208"/>
                    </a:cubicBezTo>
                    <a:lnTo>
                      <a:pt x="25" y="310"/>
                    </a:lnTo>
                    <a:cubicBezTo>
                      <a:pt x="22" y="336"/>
                      <a:pt x="16" y="366"/>
                      <a:pt x="12" y="365"/>
                    </a:cubicBezTo>
                    <a:cubicBezTo>
                      <a:pt x="4" y="365"/>
                      <a:pt x="2" y="335"/>
                      <a:pt x="1" y="305"/>
                    </a:cubicBezTo>
                    <a:cubicBezTo>
                      <a:pt x="0" y="275"/>
                      <a:pt x="3" y="212"/>
                      <a:pt x="7" y="184"/>
                    </a:cubicBezTo>
                    <a:cubicBezTo>
                      <a:pt x="12" y="157"/>
                      <a:pt x="7" y="150"/>
                      <a:pt x="23" y="140"/>
                    </a:cubicBezTo>
                    <a:cubicBezTo>
                      <a:pt x="39" y="131"/>
                      <a:pt x="89" y="131"/>
                      <a:pt x="102" y="124"/>
                    </a:cubicBezTo>
                    <a:cubicBezTo>
                      <a:pt x="106" y="120"/>
                      <a:pt x="108" y="108"/>
                      <a:pt x="103" y="10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gamma/>
                      <a:shade val="66667"/>
                      <a:invGamma/>
                    </a:srgbClr>
                  </a:gs>
                  <a:gs pos="100000">
                    <a:srgbClr val="EAEAEA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  <a:scene3d>
                <a:camera prst="legacyPerspectiveTopLeft">
                  <a:rot lat="0" lon="20099999" rev="0"/>
                </a:camera>
                <a:lightRig rig="legacyFlat3" dir="t"/>
              </a:scene3d>
              <a:sp3d extrusionH="36500" prstMaterial="legacyPlastic">
                <a:bevelT w="13500" h="13500" prst="angle"/>
                <a:bevelB w="13500" h="13500" prst="angle"/>
                <a:extrusionClr>
                  <a:srgbClr val="5F5F5F"/>
                </a:extrusionClr>
              </a:sp3d>
            </p:spPr>
            <p:txBody>
              <a:bodyPr>
                <a:flatTx/>
              </a:bodyPr>
              <a:lstStyle/>
              <a:p>
                <a:endParaRPr lang="uk-UA"/>
              </a:p>
            </p:txBody>
          </p:sp>
          <p:sp>
            <p:nvSpPr>
              <p:cNvPr id="108568" name="Freeform 24"/>
              <p:cNvSpPr>
                <a:spLocks/>
              </p:cNvSpPr>
              <p:nvPr/>
            </p:nvSpPr>
            <p:spPr bwMode="gray">
              <a:xfrm flipH="1">
                <a:off x="700" y="2400"/>
                <a:ext cx="545" cy="1380"/>
              </a:xfrm>
              <a:custGeom>
                <a:avLst/>
                <a:gdLst/>
                <a:ahLst/>
                <a:cxnLst>
                  <a:cxn ang="0">
                    <a:pos x="103" y="101"/>
                  </a:cxn>
                  <a:cxn ang="0">
                    <a:pos x="74" y="50"/>
                  </a:cxn>
                  <a:cxn ang="0">
                    <a:pos x="121" y="1"/>
                  </a:cxn>
                  <a:cxn ang="0">
                    <a:pos x="171" y="52"/>
                  </a:cxn>
                  <a:cxn ang="0">
                    <a:pos x="135" y="101"/>
                  </a:cxn>
                  <a:cxn ang="0">
                    <a:pos x="134" y="124"/>
                  </a:cxn>
                  <a:cxn ang="0">
                    <a:pos x="209" y="145"/>
                  </a:cxn>
                  <a:cxn ang="0">
                    <a:pos x="221" y="204"/>
                  </a:cxn>
                  <a:cxn ang="0">
                    <a:pos x="218" y="321"/>
                  </a:cxn>
                  <a:cxn ang="0">
                    <a:pos x="209" y="365"/>
                  </a:cxn>
                  <a:cxn ang="0">
                    <a:pos x="196" y="308"/>
                  </a:cxn>
                  <a:cxn ang="0">
                    <a:pos x="187" y="202"/>
                  </a:cxn>
                  <a:cxn ang="0">
                    <a:pos x="170" y="321"/>
                  </a:cxn>
                  <a:cxn ang="0">
                    <a:pos x="144" y="569"/>
                  </a:cxn>
                  <a:cxn ang="0">
                    <a:pos x="78" y="565"/>
                  </a:cxn>
                  <a:cxn ang="0">
                    <a:pos x="50" y="325"/>
                  </a:cxn>
                  <a:cxn ang="0">
                    <a:pos x="33" y="208"/>
                  </a:cxn>
                  <a:cxn ang="0">
                    <a:pos x="25" y="310"/>
                  </a:cxn>
                  <a:cxn ang="0">
                    <a:pos x="12" y="365"/>
                  </a:cxn>
                  <a:cxn ang="0">
                    <a:pos x="1" y="305"/>
                  </a:cxn>
                  <a:cxn ang="0">
                    <a:pos x="7" y="184"/>
                  </a:cxn>
                  <a:cxn ang="0">
                    <a:pos x="23" y="140"/>
                  </a:cxn>
                  <a:cxn ang="0">
                    <a:pos x="102" y="124"/>
                  </a:cxn>
                  <a:cxn ang="0">
                    <a:pos x="103" y="101"/>
                  </a:cxn>
                </a:cxnLst>
                <a:rect l="0" t="0" r="r" b="b"/>
                <a:pathLst>
                  <a:path w="224" h="569">
                    <a:moveTo>
                      <a:pt x="103" y="101"/>
                    </a:moveTo>
                    <a:cubicBezTo>
                      <a:pt x="87" y="94"/>
                      <a:pt x="75" y="75"/>
                      <a:pt x="74" y="50"/>
                    </a:cubicBezTo>
                    <a:cubicBezTo>
                      <a:pt x="72" y="26"/>
                      <a:pt x="90" y="0"/>
                      <a:pt x="121" y="1"/>
                    </a:cubicBezTo>
                    <a:cubicBezTo>
                      <a:pt x="152" y="2"/>
                      <a:pt x="172" y="18"/>
                      <a:pt x="171" y="52"/>
                    </a:cubicBezTo>
                    <a:cubicBezTo>
                      <a:pt x="170" y="85"/>
                      <a:pt x="151" y="96"/>
                      <a:pt x="135" y="101"/>
                    </a:cubicBezTo>
                    <a:cubicBezTo>
                      <a:pt x="132" y="111"/>
                      <a:pt x="132" y="118"/>
                      <a:pt x="134" y="124"/>
                    </a:cubicBezTo>
                    <a:cubicBezTo>
                      <a:pt x="151" y="131"/>
                      <a:pt x="194" y="132"/>
                      <a:pt x="209" y="145"/>
                    </a:cubicBezTo>
                    <a:cubicBezTo>
                      <a:pt x="224" y="156"/>
                      <a:pt x="219" y="175"/>
                      <a:pt x="221" y="204"/>
                    </a:cubicBezTo>
                    <a:lnTo>
                      <a:pt x="218" y="321"/>
                    </a:lnTo>
                    <a:cubicBezTo>
                      <a:pt x="216" y="348"/>
                      <a:pt x="212" y="367"/>
                      <a:pt x="209" y="365"/>
                    </a:cubicBezTo>
                    <a:cubicBezTo>
                      <a:pt x="199" y="370"/>
                      <a:pt x="200" y="335"/>
                      <a:pt x="196" y="308"/>
                    </a:cubicBezTo>
                    <a:lnTo>
                      <a:pt x="187" y="202"/>
                    </a:lnTo>
                    <a:cubicBezTo>
                      <a:pt x="182" y="204"/>
                      <a:pt x="177" y="260"/>
                      <a:pt x="170" y="321"/>
                    </a:cubicBezTo>
                    <a:lnTo>
                      <a:pt x="144" y="569"/>
                    </a:lnTo>
                    <a:lnTo>
                      <a:pt x="78" y="565"/>
                    </a:lnTo>
                    <a:lnTo>
                      <a:pt x="50" y="325"/>
                    </a:lnTo>
                    <a:cubicBezTo>
                      <a:pt x="39" y="255"/>
                      <a:pt x="37" y="211"/>
                      <a:pt x="33" y="208"/>
                    </a:cubicBezTo>
                    <a:lnTo>
                      <a:pt x="25" y="310"/>
                    </a:lnTo>
                    <a:cubicBezTo>
                      <a:pt x="22" y="336"/>
                      <a:pt x="16" y="366"/>
                      <a:pt x="12" y="365"/>
                    </a:cubicBezTo>
                    <a:cubicBezTo>
                      <a:pt x="4" y="365"/>
                      <a:pt x="2" y="335"/>
                      <a:pt x="1" y="305"/>
                    </a:cubicBezTo>
                    <a:cubicBezTo>
                      <a:pt x="0" y="275"/>
                      <a:pt x="3" y="212"/>
                      <a:pt x="7" y="184"/>
                    </a:cubicBezTo>
                    <a:cubicBezTo>
                      <a:pt x="12" y="157"/>
                      <a:pt x="7" y="150"/>
                      <a:pt x="23" y="140"/>
                    </a:cubicBezTo>
                    <a:cubicBezTo>
                      <a:pt x="39" y="131"/>
                      <a:pt x="89" y="131"/>
                      <a:pt x="102" y="124"/>
                    </a:cubicBezTo>
                    <a:cubicBezTo>
                      <a:pt x="106" y="120"/>
                      <a:pt x="108" y="108"/>
                      <a:pt x="103" y="10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gamma/>
                      <a:shade val="70196"/>
                      <a:invGamma/>
                    </a:srgbClr>
                  </a:gs>
                  <a:gs pos="100000">
                    <a:srgbClr val="EAEAEA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  <a:scene3d>
                <a:camera prst="legacyPerspectiveTopLeft">
                  <a:rot lat="0" lon="19799999" rev="0"/>
                </a:camera>
                <a:lightRig rig="legacyFlat3" dir="t"/>
              </a:scene3d>
              <a:sp3d extrusionH="36500" prstMaterial="legacyPlastic">
                <a:bevelT w="13500" h="13500" prst="angle"/>
                <a:bevelB w="13500" h="13500" prst="angle"/>
                <a:extrusionClr>
                  <a:srgbClr val="5F5F5F"/>
                </a:extrusionClr>
              </a:sp3d>
            </p:spPr>
            <p:txBody>
              <a:bodyPr>
                <a:flatTx/>
              </a:bodyPr>
              <a:lstStyle/>
              <a:p>
                <a:endParaRPr lang="uk-UA"/>
              </a:p>
            </p:txBody>
          </p:sp>
          <p:sp>
            <p:nvSpPr>
              <p:cNvPr id="108569" name="Freeform 25"/>
              <p:cNvSpPr>
                <a:spLocks/>
              </p:cNvSpPr>
              <p:nvPr/>
            </p:nvSpPr>
            <p:spPr bwMode="gray">
              <a:xfrm flipH="1">
                <a:off x="313" y="2837"/>
                <a:ext cx="433" cy="1097"/>
              </a:xfrm>
              <a:custGeom>
                <a:avLst/>
                <a:gdLst/>
                <a:ahLst/>
                <a:cxnLst>
                  <a:cxn ang="0">
                    <a:pos x="103" y="101"/>
                  </a:cxn>
                  <a:cxn ang="0">
                    <a:pos x="74" y="50"/>
                  </a:cxn>
                  <a:cxn ang="0">
                    <a:pos x="121" y="1"/>
                  </a:cxn>
                  <a:cxn ang="0">
                    <a:pos x="171" y="52"/>
                  </a:cxn>
                  <a:cxn ang="0">
                    <a:pos x="135" y="101"/>
                  </a:cxn>
                  <a:cxn ang="0">
                    <a:pos x="134" y="124"/>
                  </a:cxn>
                  <a:cxn ang="0">
                    <a:pos x="209" y="145"/>
                  </a:cxn>
                  <a:cxn ang="0">
                    <a:pos x="221" y="204"/>
                  </a:cxn>
                  <a:cxn ang="0">
                    <a:pos x="218" y="321"/>
                  </a:cxn>
                  <a:cxn ang="0">
                    <a:pos x="209" y="365"/>
                  </a:cxn>
                  <a:cxn ang="0">
                    <a:pos x="196" y="308"/>
                  </a:cxn>
                  <a:cxn ang="0">
                    <a:pos x="187" y="202"/>
                  </a:cxn>
                  <a:cxn ang="0">
                    <a:pos x="170" y="321"/>
                  </a:cxn>
                  <a:cxn ang="0">
                    <a:pos x="144" y="569"/>
                  </a:cxn>
                  <a:cxn ang="0">
                    <a:pos x="78" y="565"/>
                  </a:cxn>
                  <a:cxn ang="0">
                    <a:pos x="50" y="325"/>
                  </a:cxn>
                  <a:cxn ang="0">
                    <a:pos x="33" y="208"/>
                  </a:cxn>
                  <a:cxn ang="0">
                    <a:pos x="25" y="310"/>
                  </a:cxn>
                  <a:cxn ang="0">
                    <a:pos x="12" y="365"/>
                  </a:cxn>
                  <a:cxn ang="0">
                    <a:pos x="1" y="305"/>
                  </a:cxn>
                  <a:cxn ang="0">
                    <a:pos x="7" y="184"/>
                  </a:cxn>
                  <a:cxn ang="0">
                    <a:pos x="23" y="140"/>
                  </a:cxn>
                  <a:cxn ang="0">
                    <a:pos x="102" y="124"/>
                  </a:cxn>
                  <a:cxn ang="0">
                    <a:pos x="103" y="101"/>
                  </a:cxn>
                </a:cxnLst>
                <a:rect l="0" t="0" r="r" b="b"/>
                <a:pathLst>
                  <a:path w="224" h="569">
                    <a:moveTo>
                      <a:pt x="103" y="101"/>
                    </a:moveTo>
                    <a:cubicBezTo>
                      <a:pt x="87" y="94"/>
                      <a:pt x="75" y="75"/>
                      <a:pt x="74" y="50"/>
                    </a:cubicBezTo>
                    <a:cubicBezTo>
                      <a:pt x="72" y="26"/>
                      <a:pt x="90" y="0"/>
                      <a:pt x="121" y="1"/>
                    </a:cubicBezTo>
                    <a:cubicBezTo>
                      <a:pt x="152" y="2"/>
                      <a:pt x="172" y="18"/>
                      <a:pt x="171" y="52"/>
                    </a:cubicBezTo>
                    <a:cubicBezTo>
                      <a:pt x="170" y="85"/>
                      <a:pt x="151" y="96"/>
                      <a:pt x="135" y="101"/>
                    </a:cubicBezTo>
                    <a:cubicBezTo>
                      <a:pt x="132" y="111"/>
                      <a:pt x="132" y="118"/>
                      <a:pt x="134" y="124"/>
                    </a:cubicBezTo>
                    <a:cubicBezTo>
                      <a:pt x="151" y="131"/>
                      <a:pt x="194" y="132"/>
                      <a:pt x="209" y="145"/>
                    </a:cubicBezTo>
                    <a:cubicBezTo>
                      <a:pt x="224" y="156"/>
                      <a:pt x="219" y="175"/>
                      <a:pt x="221" y="204"/>
                    </a:cubicBezTo>
                    <a:lnTo>
                      <a:pt x="218" y="321"/>
                    </a:lnTo>
                    <a:cubicBezTo>
                      <a:pt x="216" y="348"/>
                      <a:pt x="212" y="367"/>
                      <a:pt x="209" y="365"/>
                    </a:cubicBezTo>
                    <a:cubicBezTo>
                      <a:pt x="199" y="370"/>
                      <a:pt x="200" y="335"/>
                      <a:pt x="196" y="308"/>
                    </a:cubicBezTo>
                    <a:lnTo>
                      <a:pt x="187" y="202"/>
                    </a:lnTo>
                    <a:cubicBezTo>
                      <a:pt x="182" y="204"/>
                      <a:pt x="177" y="260"/>
                      <a:pt x="170" y="321"/>
                    </a:cubicBezTo>
                    <a:lnTo>
                      <a:pt x="144" y="569"/>
                    </a:lnTo>
                    <a:lnTo>
                      <a:pt x="78" y="565"/>
                    </a:lnTo>
                    <a:lnTo>
                      <a:pt x="50" y="325"/>
                    </a:lnTo>
                    <a:cubicBezTo>
                      <a:pt x="39" y="255"/>
                      <a:pt x="37" y="211"/>
                      <a:pt x="33" y="208"/>
                    </a:cubicBezTo>
                    <a:lnTo>
                      <a:pt x="25" y="310"/>
                    </a:lnTo>
                    <a:cubicBezTo>
                      <a:pt x="22" y="336"/>
                      <a:pt x="16" y="366"/>
                      <a:pt x="12" y="365"/>
                    </a:cubicBezTo>
                    <a:cubicBezTo>
                      <a:pt x="4" y="365"/>
                      <a:pt x="2" y="335"/>
                      <a:pt x="1" y="305"/>
                    </a:cubicBezTo>
                    <a:cubicBezTo>
                      <a:pt x="0" y="275"/>
                      <a:pt x="3" y="212"/>
                      <a:pt x="7" y="184"/>
                    </a:cubicBezTo>
                    <a:cubicBezTo>
                      <a:pt x="12" y="157"/>
                      <a:pt x="7" y="150"/>
                      <a:pt x="23" y="140"/>
                    </a:cubicBezTo>
                    <a:cubicBezTo>
                      <a:pt x="39" y="131"/>
                      <a:pt x="89" y="131"/>
                      <a:pt x="102" y="124"/>
                    </a:cubicBezTo>
                    <a:cubicBezTo>
                      <a:pt x="106" y="120"/>
                      <a:pt x="108" y="108"/>
                      <a:pt x="103" y="10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gamma/>
                      <a:shade val="66667"/>
                      <a:invGamma/>
                    </a:srgbClr>
                  </a:gs>
                  <a:gs pos="100000">
                    <a:srgbClr val="EAEAEA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  <a:scene3d>
                <a:camera prst="legacyPerspectiveTopLeft">
                  <a:rot lat="0" lon="20099999" rev="0"/>
                </a:camera>
                <a:lightRig rig="legacyFlat3" dir="t"/>
              </a:scene3d>
              <a:sp3d extrusionH="36500" prstMaterial="legacyPlastic">
                <a:bevelT w="13500" h="13500" prst="angle"/>
                <a:bevelB w="13500" h="13500" prst="angle"/>
                <a:extrusionClr>
                  <a:srgbClr val="5F5F5F"/>
                </a:extrusionClr>
              </a:sp3d>
            </p:spPr>
            <p:txBody>
              <a:bodyPr>
                <a:flatTx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108570" name="Group 26"/>
          <p:cNvGrpSpPr>
            <a:grpSpLocks/>
          </p:cNvGrpSpPr>
          <p:nvPr/>
        </p:nvGrpSpPr>
        <p:grpSpPr bwMode="auto">
          <a:xfrm>
            <a:off x="914400" y="1812925"/>
            <a:ext cx="4051300" cy="914400"/>
            <a:chOff x="2728" y="983"/>
            <a:chExt cx="2552" cy="576"/>
          </a:xfrm>
        </p:grpSpPr>
        <p:sp>
          <p:nvSpPr>
            <p:cNvPr id="108571" name="Rectangle 27"/>
            <p:cNvSpPr>
              <a:spLocks noChangeArrowheads="1"/>
            </p:cNvSpPr>
            <p:nvPr/>
          </p:nvSpPr>
          <p:spPr bwMode="ltGray">
            <a:xfrm>
              <a:off x="2728" y="983"/>
              <a:ext cx="2552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8572" name="Rectangle 28"/>
            <p:cNvSpPr>
              <a:spLocks noChangeArrowheads="1"/>
            </p:cNvSpPr>
            <p:nvPr/>
          </p:nvSpPr>
          <p:spPr bwMode="ltGray">
            <a:xfrm>
              <a:off x="2741" y="989"/>
              <a:ext cx="2530" cy="26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8573" name="Rectangle 29"/>
            <p:cNvSpPr>
              <a:spLocks noChangeArrowheads="1"/>
            </p:cNvSpPr>
            <p:nvPr/>
          </p:nvSpPr>
          <p:spPr bwMode="ltGray">
            <a:xfrm>
              <a:off x="2736" y="1239"/>
              <a:ext cx="2535" cy="31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61176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8574" name="Text Box 30"/>
          <p:cNvSpPr txBox="1">
            <a:spLocks noChangeArrowheads="1"/>
          </p:cNvSpPr>
          <p:nvPr/>
        </p:nvSpPr>
        <p:spPr bwMode="black">
          <a:xfrm>
            <a:off x="1295400" y="2185700"/>
            <a:ext cx="32893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1400" dirty="0"/>
              <a:t>Україна, Чернівці, 58000 Вул. Переяславська 20/5</a:t>
            </a:r>
            <a:endParaRPr lang="en-US" sz="1400" b="1" dirty="0"/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black">
          <a:xfrm>
            <a:off x="1771650" y="1785938"/>
            <a:ext cx="2432050" cy="427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200" b="1" dirty="0" smtClean="0">
                <a:solidFill>
                  <a:srgbClr val="FFFFFF"/>
                </a:solidFill>
              </a:rPr>
              <a:t>Адреса:</a:t>
            </a:r>
            <a:endParaRPr lang="en-US" sz="2200" b="1" dirty="0">
              <a:solidFill>
                <a:srgbClr val="FFFFFF"/>
              </a:solidFill>
            </a:endParaRPr>
          </a:p>
        </p:txBody>
      </p:sp>
      <p:pic>
        <p:nvPicPr>
          <p:cNvPr id="34" name="Рисунок 33" descr="logo2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888110"/>
            <a:ext cx="1815873" cy="81269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/>
          <p:cNvGrpSpPr>
            <a:grpSpLocks/>
          </p:cNvGrpSpPr>
          <p:nvPr/>
        </p:nvGrpSpPr>
        <p:grpSpPr bwMode="auto">
          <a:xfrm>
            <a:off x="628378" y="2999007"/>
            <a:ext cx="3658457" cy="1008111"/>
            <a:chOff x="720" y="1392"/>
            <a:chExt cx="4058" cy="480"/>
          </a:xfrm>
        </p:grpSpPr>
        <p:sp>
          <p:nvSpPr>
            <p:cNvPr id="69635" name="AutoShape 3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36" name="Group 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9637" name="AutoShape 5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38" name="AutoShape 6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69639" name="Group 7"/>
          <p:cNvGrpSpPr>
            <a:grpSpLocks/>
          </p:cNvGrpSpPr>
          <p:nvPr/>
        </p:nvGrpSpPr>
        <p:grpSpPr bwMode="auto">
          <a:xfrm>
            <a:off x="628378" y="4295151"/>
            <a:ext cx="3658457" cy="1008111"/>
            <a:chOff x="720" y="1392"/>
            <a:chExt cx="4058" cy="480"/>
          </a:xfrm>
        </p:grpSpPr>
        <p:sp>
          <p:nvSpPr>
            <p:cNvPr id="69640" name="AutoShape 8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92157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41" name="Group 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9642" name="AutoShape 10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43" name="AutoShape 11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69644" name="Group 12"/>
          <p:cNvGrpSpPr>
            <a:grpSpLocks/>
          </p:cNvGrpSpPr>
          <p:nvPr/>
        </p:nvGrpSpPr>
        <p:grpSpPr bwMode="auto">
          <a:xfrm>
            <a:off x="2770861" y="5540118"/>
            <a:ext cx="3657361" cy="1008111"/>
            <a:chOff x="720" y="1392"/>
            <a:chExt cx="4058" cy="480"/>
          </a:xfrm>
        </p:grpSpPr>
        <p:sp>
          <p:nvSpPr>
            <p:cNvPr id="69645" name="AutoShape 13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46" name="Group 1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9647" name="AutoShape 15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48" name="AutoShape 16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69649" name="Group 17"/>
          <p:cNvGrpSpPr>
            <a:grpSpLocks/>
          </p:cNvGrpSpPr>
          <p:nvPr/>
        </p:nvGrpSpPr>
        <p:grpSpPr bwMode="auto">
          <a:xfrm>
            <a:off x="627311" y="1702863"/>
            <a:ext cx="3659396" cy="1008111"/>
            <a:chOff x="720" y="1392"/>
            <a:chExt cx="4058" cy="480"/>
          </a:xfrm>
        </p:grpSpPr>
        <p:sp>
          <p:nvSpPr>
            <p:cNvPr id="69650" name="AutoShape 18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51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9652" name="AutoShape 20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53" name="AutoShape 21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69654" name="Text Box 22"/>
          <p:cNvSpPr txBox="1">
            <a:spLocks noChangeArrowheads="1"/>
          </p:cNvSpPr>
          <p:nvPr/>
        </p:nvSpPr>
        <p:spPr bwMode="black">
          <a:xfrm>
            <a:off x="683568" y="1693257"/>
            <a:ext cx="36099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 smtClean="0">
                <a:solidFill>
                  <a:schemeClr val="bg1">
                    <a:lumMod val="25000"/>
                  </a:schemeClr>
                </a:solidFill>
              </a:rPr>
              <a:t>Стефанюк Оксана</a:t>
            </a: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b="1" dirty="0">
                <a:solidFill>
                  <a:schemeClr val="bg1">
                    <a:lumMod val="25000"/>
                  </a:schemeClr>
                </a:solidFill>
              </a:rPr>
              <a:t>s</a:t>
            </a:r>
            <a:r>
              <a:rPr lang="en-US" sz="2000" b="1" dirty="0" smtClean="0">
                <a:solidFill>
                  <a:schemeClr val="bg1">
                    <a:lumMod val="25000"/>
                  </a:schemeClr>
                </a:solidFill>
              </a:rPr>
              <a:t>tjofik@mail.ru</a:t>
            </a:r>
            <a:endParaRPr lang="uk-UA" sz="2000" b="1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 smtClean="0">
                <a:solidFill>
                  <a:schemeClr val="bg1">
                    <a:lumMod val="25000"/>
                  </a:schemeClr>
                </a:solidFill>
              </a:rPr>
              <a:t>Львів</a:t>
            </a:r>
            <a:endParaRPr lang="en-US" sz="20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69655" name="Text Box 23"/>
          <p:cNvSpPr txBox="1">
            <a:spLocks noChangeArrowheads="1"/>
          </p:cNvSpPr>
          <p:nvPr/>
        </p:nvSpPr>
        <p:spPr bwMode="black">
          <a:xfrm>
            <a:off x="611560" y="2989401"/>
            <a:ext cx="36099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>
                <a:solidFill>
                  <a:schemeClr val="bg1">
                    <a:lumMod val="25000"/>
                  </a:schemeClr>
                </a:solidFill>
              </a:rPr>
              <a:t>Сокіл </a:t>
            </a:r>
            <a:r>
              <a:rPr lang="uk-UA" sz="2000" dirty="0" smtClean="0">
                <a:solidFill>
                  <a:schemeClr val="bg1">
                    <a:lumMod val="25000"/>
                  </a:schemeClr>
                </a:solidFill>
              </a:rPr>
              <a:t>Тетяна</a:t>
            </a: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chemeClr val="bg1">
                    <a:lumMod val="25000"/>
                  </a:schemeClr>
                </a:solidFill>
              </a:rPr>
              <a:t>angelywa@ukr.net</a:t>
            </a:r>
            <a:endParaRPr lang="uk-UA" sz="2000" b="1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 smtClean="0">
                <a:solidFill>
                  <a:schemeClr val="bg1">
                    <a:lumMod val="25000"/>
                  </a:schemeClr>
                </a:solidFill>
              </a:rPr>
              <a:t>Рівне</a:t>
            </a:r>
            <a:endParaRPr lang="en-US" sz="20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69656" name="Text Box 24"/>
          <p:cNvSpPr txBox="1">
            <a:spLocks noChangeArrowheads="1"/>
          </p:cNvSpPr>
          <p:nvPr/>
        </p:nvSpPr>
        <p:spPr bwMode="black">
          <a:xfrm>
            <a:off x="611560" y="4293096"/>
            <a:ext cx="36099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bg1">
                    <a:lumMod val="25000"/>
                  </a:schemeClr>
                </a:solidFill>
              </a:rPr>
              <a:t>Nadiia </a:t>
            </a:r>
            <a:r>
              <a:rPr lang="en-US" sz="2000" dirty="0" smtClean="0">
                <a:solidFill>
                  <a:schemeClr val="bg1">
                    <a:lumMod val="25000"/>
                  </a:schemeClr>
                </a:solidFill>
              </a:rPr>
              <a:t>Bulych</a:t>
            </a: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b="1" dirty="0">
                <a:solidFill>
                  <a:schemeClr val="bg1">
                    <a:lumMod val="25000"/>
                  </a:schemeClr>
                </a:solidFill>
              </a:rPr>
              <a:t>Nadiiabulych@wcgwave.ca</a:t>
            </a:r>
            <a:endParaRPr lang="uk-UA" sz="2000" b="1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bg1">
                    <a:lumMod val="25000"/>
                  </a:schemeClr>
                </a:solidFill>
              </a:rPr>
              <a:t>Canada, Brandon</a:t>
            </a:r>
            <a:endParaRPr lang="en-US" sz="20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black">
          <a:xfrm>
            <a:off x="2770862" y="5517232"/>
            <a:ext cx="367324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>
                <a:solidFill>
                  <a:schemeClr val="bg1">
                    <a:lumMod val="25000"/>
                  </a:schemeClr>
                </a:solidFill>
              </a:rPr>
              <a:t>Трало </a:t>
            </a:r>
            <a:r>
              <a:rPr lang="uk-UA" sz="2000" dirty="0" smtClean="0">
                <a:solidFill>
                  <a:schemeClr val="bg1">
                    <a:lumMod val="25000"/>
                  </a:schemeClr>
                </a:solidFill>
              </a:rPr>
              <a:t>Оксана</a:t>
            </a:r>
            <a:endParaRPr lang="en-US" sz="2000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b="1" dirty="0">
                <a:solidFill>
                  <a:schemeClr val="bg1">
                    <a:lumMod val="25000"/>
                  </a:schemeClr>
                </a:solidFill>
              </a:rPr>
              <a:t> </a:t>
            </a:r>
            <a:r>
              <a:rPr lang="en-US" sz="2000" b="1" dirty="0" smtClean="0">
                <a:solidFill>
                  <a:schemeClr val="bg1">
                    <a:lumMod val="25000"/>
                  </a:schemeClr>
                </a:solidFill>
              </a:rPr>
              <a:t>luxoksana@yahoo.com</a:t>
            </a:r>
            <a:endParaRPr lang="en-US" sz="2000" b="1" dirty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ru-RU" sz="2000" dirty="0" smtClean="0">
                <a:solidFill>
                  <a:schemeClr val="bg1">
                    <a:lumMod val="25000"/>
                  </a:schemeClr>
                </a:solidFill>
              </a:rPr>
              <a:t>Люксембург</a:t>
            </a:r>
            <a:endParaRPr lang="en-US" sz="20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69658" name="Rectangle 26"/>
          <p:cNvSpPr>
            <a:spLocks noChangeArrowheads="1"/>
          </p:cNvSpPr>
          <p:nvPr/>
        </p:nvSpPr>
        <p:spPr bwMode="black">
          <a:xfrm>
            <a:off x="395536" y="992922"/>
            <a:ext cx="6329536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uk-UA" sz="2000" b="1" dirty="0" smtClean="0">
                <a:solidFill>
                  <a:schemeClr val="bg1">
                    <a:lumMod val="25000"/>
                  </a:schemeClr>
                </a:solidFill>
              </a:rPr>
              <a:t>Майбутнє України </a:t>
            </a:r>
            <a:r>
              <a:rPr lang="uk-UA" sz="2000" dirty="0" smtClean="0"/>
              <a:t>об'єднує волонтерів у багатьох країнах в ім'я допомоги знедоленим дітям.</a:t>
            </a:r>
            <a:endParaRPr lang="en-US" sz="2000" b="1" dirty="0"/>
          </a:p>
        </p:txBody>
      </p:sp>
      <p:sp>
        <p:nvSpPr>
          <p:cNvPr id="69667" name="Rectangle 35"/>
          <p:cNvSpPr>
            <a:spLocks noGrp="1" noChangeArrowheads="1"/>
          </p:cNvSpPr>
          <p:nvPr>
            <p:ph type="title"/>
          </p:nvPr>
        </p:nvSpPr>
        <p:spPr>
          <a:xfrm>
            <a:off x="903288" y="116632"/>
            <a:ext cx="6302375" cy="1143000"/>
          </a:xfrm>
        </p:spPr>
        <p:txBody>
          <a:bodyPr/>
          <a:lstStyle/>
          <a:p>
            <a:r>
              <a:rPr lang="uk-UA" dirty="0" smtClean="0"/>
              <a:t>Волонтери</a:t>
            </a:r>
            <a:endParaRPr lang="en-US" dirty="0"/>
          </a:p>
        </p:txBody>
      </p:sp>
      <p:pic>
        <p:nvPicPr>
          <p:cNvPr id="38" name="Рисунок 37" descr="logo2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816102"/>
            <a:ext cx="1815873" cy="812698"/>
          </a:xfrm>
          <a:prstGeom prst="rect">
            <a:avLst/>
          </a:prstGeom>
        </p:spPr>
      </p:pic>
      <p:grpSp>
        <p:nvGrpSpPr>
          <p:cNvPr id="54" name="Group 2"/>
          <p:cNvGrpSpPr>
            <a:grpSpLocks/>
          </p:cNvGrpSpPr>
          <p:nvPr/>
        </p:nvGrpSpPr>
        <p:grpSpPr bwMode="auto">
          <a:xfrm rot="10800000">
            <a:off x="4860032" y="4295150"/>
            <a:ext cx="3658457" cy="1008111"/>
            <a:chOff x="720" y="1392"/>
            <a:chExt cx="4058" cy="480"/>
          </a:xfrm>
        </p:grpSpPr>
        <p:sp>
          <p:nvSpPr>
            <p:cNvPr id="55" name="AutoShape 3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56" name="Group 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57" name="AutoShape 5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58" name="AutoShape 6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59" name="Group 7"/>
          <p:cNvGrpSpPr>
            <a:grpSpLocks/>
          </p:cNvGrpSpPr>
          <p:nvPr/>
        </p:nvGrpSpPr>
        <p:grpSpPr bwMode="auto">
          <a:xfrm rot="10800000">
            <a:off x="4860032" y="2999007"/>
            <a:ext cx="3658457" cy="1008111"/>
            <a:chOff x="720" y="1392"/>
            <a:chExt cx="4058" cy="480"/>
          </a:xfrm>
        </p:grpSpPr>
        <p:sp>
          <p:nvSpPr>
            <p:cNvPr id="60" name="AutoShape 8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92157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1" name="Group 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2" name="AutoShape 10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3" name="AutoShape 11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64" name="Group 12"/>
          <p:cNvGrpSpPr>
            <a:grpSpLocks/>
          </p:cNvGrpSpPr>
          <p:nvPr/>
        </p:nvGrpSpPr>
        <p:grpSpPr bwMode="auto">
          <a:xfrm rot="10800000">
            <a:off x="4860032" y="1723692"/>
            <a:ext cx="3672408" cy="1008111"/>
            <a:chOff x="720" y="1392"/>
            <a:chExt cx="4058" cy="480"/>
          </a:xfrm>
        </p:grpSpPr>
        <p:sp>
          <p:nvSpPr>
            <p:cNvPr id="65" name="AutoShape 13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6" name="Group 1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7" name="AutoShape 15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8" name="AutoShape 16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4" name="Text Box 22"/>
          <p:cNvSpPr txBox="1">
            <a:spLocks noChangeArrowheads="1"/>
          </p:cNvSpPr>
          <p:nvPr/>
        </p:nvSpPr>
        <p:spPr bwMode="black">
          <a:xfrm>
            <a:off x="4932040" y="1700808"/>
            <a:ext cx="36099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bg1">
                    <a:lumMod val="25000"/>
                  </a:schemeClr>
                </a:solidFill>
              </a:rPr>
              <a:t>Oksana </a:t>
            </a:r>
            <a:r>
              <a:rPr lang="en-US" sz="2000" dirty="0" smtClean="0">
                <a:solidFill>
                  <a:schemeClr val="bg1">
                    <a:lumMod val="25000"/>
                  </a:schemeClr>
                </a:solidFill>
              </a:rPr>
              <a:t>Kehr</a:t>
            </a:r>
            <a:endParaRPr lang="ru-RU" sz="2000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chemeClr val="bg1">
                    <a:lumMod val="25000"/>
                  </a:schemeClr>
                </a:solidFill>
              </a:rPr>
              <a:t>o.kehr@web.de</a:t>
            </a:r>
            <a:endParaRPr lang="ru-RU" sz="2000" b="1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bg1">
                    <a:lumMod val="25000"/>
                  </a:schemeClr>
                </a:solidFill>
              </a:rPr>
              <a:t> Germany ,Ühlingen</a:t>
            </a:r>
          </a:p>
        </p:txBody>
      </p:sp>
      <p:sp>
        <p:nvSpPr>
          <p:cNvPr id="75" name="Text Box 23"/>
          <p:cNvSpPr txBox="1">
            <a:spLocks noChangeArrowheads="1"/>
          </p:cNvSpPr>
          <p:nvPr/>
        </p:nvSpPr>
        <p:spPr bwMode="black">
          <a:xfrm>
            <a:off x="4860032" y="2996952"/>
            <a:ext cx="36099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>
                <a:solidFill>
                  <a:schemeClr val="bg1">
                    <a:lumMod val="25000"/>
                  </a:schemeClr>
                </a:solidFill>
              </a:rPr>
              <a:t>Катерина </a:t>
            </a:r>
            <a:r>
              <a:rPr lang="uk-UA" sz="2000" dirty="0" smtClean="0">
                <a:solidFill>
                  <a:schemeClr val="bg1">
                    <a:lumMod val="25000"/>
                  </a:schemeClr>
                </a:solidFill>
              </a:rPr>
              <a:t>Метелица</a:t>
            </a: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chemeClr val="bg1">
                    <a:lumMod val="25000"/>
                  </a:schemeClr>
                </a:solidFill>
              </a:rPr>
              <a:t>mekatla82@yahoo.com</a:t>
            </a:r>
            <a:endParaRPr lang="ru-RU" sz="2000" b="1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>
                <a:solidFill>
                  <a:schemeClr val="bg1">
                    <a:lumMod val="25000"/>
                  </a:schemeClr>
                </a:solidFill>
              </a:rPr>
              <a:t>Нью-Йорк, США</a:t>
            </a:r>
            <a:endParaRPr lang="en-US" sz="20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76" name="Text Box 24"/>
          <p:cNvSpPr txBox="1">
            <a:spLocks noChangeArrowheads="1"/>
          </p:cNvSpPr>
          <p:nvPr/>
        </p:nvSpPr>
        <p:spPr bwMode="black">
          <a:xfrm>
            <a:off x="4929876" y="4293096"/>
            <a:ext cx="36099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>
                <a:solidFill>
                  <a:schemeClr val="bg1">
                    <a:lumMod val="25000"/>
                  </a:schemeClr>
                </a:solidFill>
              </a:rPr>
              <a:t>Галина </a:t>
            </a:r>
            <a:r>
              <a:rPr lang="uk-UA" sz="2000" dirty="0" smtClean="0">
                <a:solidFill>
                  <a:schemeClr val="bg1">
                    <a:lumMod val="25000"/>
                  </a:schemeClr>
                </a:solidFill>
              </a:rPr>
              <a:t>Яшан</a:t>
            </a: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chemeClr val="bg1">
                    <a:lumMod val="25000"/>
                  </a:schemeClr>
                </a:solidFill>
              </a:rPr>
              <a:t>yhalyna@gmail.com</a:t>
            </a:r>
            <a:endParaRPr lang="ru-RU" sz="2000" b="1" dirty="0" smtClean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uk-UA" sz="2000" dirty="0">
                <a:solidFill>
                  <a:schemeClr val="bg1">
                    <a:lumMod val="25000"/>
                  </a:schemeClr>
                </a:solidFill>
              </a:rPr>
              <a:t>США, Саус Бенд, Індіана</a:t>
            </a:r>
            <a:endParaRPr lang="en-US" sz="2000" dirty="0">
              <a:solidFill>
                <a:schemeClr val="bg1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19621" y="1556792"/>
            <a:ext cx="7824787" cy="3346450"/>
          </a:xfrm>
          <a:noFill/>
          <a:ln/>
        </p:spPr>
        <p:txBody>
          <a:bodyPr/>
          <a:lstStyle/>
          <a:p>
            <a:pPr>
              <a:buNone/>
            </a:pPr>
            <a:r>
              <a:rPr lang="uk-UA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Чернівецька 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обласна благодійна організація "Майбутнє України" здійснює свою діяльність на підтримку найбільш вразливих дітей в Україні, а саме: - дітей-сиріт та дітей позбавлених батьківського піклування, -дітей інвалідів та важкими хворобами , що потребують допомоги в організаціі лікування. -дітей,що стали жертвами домашнього насильства. - дітей загиблих героїв України( військовослужбовців та героїв Майдану) , дітей біженців із зони АТО. - дітей найбільш злиденних категорій, які потребують елементарного , їжі та побутових речей. Організація була створена у 2011 році групою активістів - волонтерів, які уже довгий час працювали із соціально не захищеними сім'ями та дитячими притулками. На даний час організація опікується 8 притулками, реабілітаційним центром для дітей інвалідів, двома дитячими клініками, організовує навчання та стажування украінських лікарів закордоном. "Майбутнє України" активно виступає за права дітей, а також надає підтримку сім'ям, що страждають від тиранії регіональних соціальних працівників у віддалених районах України.</a:t>
            </a:r>
            <a:endParaRPr lang="en-US" sz="180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 орган</a:t>
            </a:r>
            <a:r>
              <a:rPr lang="uk-UA" dirty="0" smtClean="0"/>
              <a:t>ізацію</a:t>
            </a:r>
            <a:endParaRPr lang="en-US" dirty="0"/>
          </a:p>
        </p:txBody>
      </p:sp>
      <p:pic>
        <p:nvPicPr>
          <p:cNvPr id="7" name="Рисунок 6" descr="logo2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816102"/>
            <a:ext cx="1815873" cy="812698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86000"/>
            <a:ext cx="8100392" cy="2367136"/>
          </a:xfrm>
        </p:spPr>
        <p:txBody>
          <a:bodyPr/>
          <a:lstStyle/>
          <a:p>
            <a:pPr algn="ctr"/>
            <a:r>
              <a:rPr lang="uk-UA" sz="6000" dirty="0" smtClean="0"/>
              <a:t>Кому ми допомагаємо</a:t>
            </a:r>
            <a:endParaRPr lang="uk-UA" sz="6000" dirty="0"/>
          </a:p>
        </p:txBody>
      </p:sp>
      <p:pic>
        <p:nvPicPr>
          <p:cNvPr id="4" name="Рисунок 3" descr="logo2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816102"/>
            <a:ext cx="1815873" cy="81269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557806_939817212739778_754580324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852936"/>
            <a:ext cx="4670530" cy="35028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Дітям за межею бідності</a:t>
            </a:r>
            <a:endParaRPr lang="uk-UA" sz="3600" dirty="0"/>
          </a:p>
        </p:txBody>
      </p:sp>
      <p:pic>
        <p:nvPicPr>
          <p:cNvPr id="5" name="Рисунок 4" descr="12443531_939824399405726_151095702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628800"/>
            <a:ext cx="2268252" cy="3024336"/>
          </a:xfrm>
          <a:prstGeom prst="rect">
            <a:avLst/>
          </a:prstGeom>
        </p:spPr>
      </p:pic>
      <p:pic>
        <p:nvPicPr>
          <p:cNvPr id="6" name="Рисунок 5" descr="12546320_939824372739062_83741136_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670519"/>
            <a:ext cx="2411149" cy="3214865"/>
          </a:xfrm>
          <a:prstGeom prst="rect">
            <a:avLst/>
          </a:prstGeom>
        </p:spPr>
      </p:pic>
      <p:pic>
        <p:nvPicPr>
          <p:cNvPr id="8" name="Рисунок 7" descr="12557882_939824422739057_1044634268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2240" y="3742527"/>
            <a:ext cx="2195125" cy="2926833"/>
          </a:xfrm>
          <a:prstGeom prst="rect">
            <a:avLst/>
          </a:prstGeom>
        </p:spPr>
      </p:pic>
      <p:pic>
        <p:nvPicPr>
          <p:cNvPr id="4" name="Содержимое 3" descr="12443509_746129128822133_1980162994_o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2411760" y="1484784"/>
            <a:ext cx="3096445" cy="2311750"/>
          </a:xfrm>
        </p:spPr>
      </p:pic>
      <p:pic>
        <p:nvPicPr>
          <p:cNvPr id="9" name="Рисунок 8" descr="12557684_939824189405747_1442002969_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628800"/>
            <a:ext cx="3611893" cy="2708920"/>
          </a:xfrm>
          <a:prstGeom prst="rect">
            <a:avLst/>
          </a:prstGeom>
        </p:spPr>
      </p:pic>
      <p:pic>
        <p:nvPicPr>
          <p:cNvPr id="10" name="Рисунок 9" descr="logo22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64288" y="816102"/>
            <a:ext cx="1815873" cy="8126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2584105_939730402748459_1969654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518" y="476672"/>
            <a:ext cx="2106234" cy="3744416"/>
          </a:xfrm>
          <a:prstGeom prst="rect">
            <a:avLst/>
          </a:prstGeom>
        </p:spPr>
      </p:pic>
      <p:pic>
        <p:nvPicPr>
          <p:cNvPr id="5" name="Рисунок 4" descr="12562374_939824329405733_2121966467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9762" y="476672"/>
            <a:ext cx="2214246" cy="2952328"/>
          </a:xfrm>
          <a:prstGeom prst="rect">
            <a:avLst/>
          </a:prstGeom>
        </p:spPr>
      </p:pic>
      <p:pic>
        <p:nvPicPr>
          <p:cNvPr id="6" name="Рисунок 5" descr="12562550_939824082739091_719235188_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751" y="476672"/>
            <a:ext cx="1984721" cy="3528392"/>
          </a:xfrm>
          <a:prstGeom prst="rect">
            <a:avLst/>
          </a:prstGeom>
        </p:spPr>
      </p:pic>
      <p:pic>
        <p:nvPicPr>
          <p:cNvPr id="7" name="Рисунок 6" descr="12562855_939824049405761_1947829485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3515" y="3717032"/>
            <a:ext cx="3744416" cy="2808312"/>
          </a:xfrm>
          <a:prstGeom prst="rect">
            <a:avLst/>
          </a:prstGeom>
        </p:spPr>
      </p:pic>
      <p:pic>
        <p:nvPicPr>
          <p:cNvPr id="8" name="Рисунок 7" descr="12570921_939824206072412_536579678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39140" y="3068960"/>
            <a:ext cx="2117036" cy="3528392"/>
          </a:xfrm>
          <a:prstGeom prst="rect">
            <a:avLst/>
          </a:prstGeom>
        </p:spPr>
      </p:pic>
      <p:pic>
        <p:nvPicPr>
          <p:cNvPr id="9" name="Рисунок 8" descr="12575815_939824499405716_266734724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3068960"/>
            <a:ext cx="2646294" cy="3528392"/>
          </a:xfrm>
          <a:prstGeom prst="rect">
            <a:avLst/>
          </a:prstGeom>
        </p:spPr>
      </p:pic>
      <p:pic>
        <p:nvPicPr>
          <p:cNvPr id="4" name="Содержимое 3" descr="12557893_939824232739076_664054872_o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4716016" y="475934"/>
            <a:ext cx="2016224" cy="3025074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Дітям-інвалідам</a:t>
            </a:r>
            <a:endParaRPr lang="uk-UA" dirty="0"/>
          </a:p>
        </p:txBody>
      </p:sp>
      <p:pic>
        <p:nvPicPr>
          <p:cNvPr id="4" name="Содержимое 3" descr="12467948_939803992741100_2135948019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340768"/>
            <a:ext cx="3300740" cy="2475555"/>
          </a:xfrm>
        </p:spPr>
      </p:pic>
      <p:pic>
        <p:nvPicPr>
          <p:cNvPr id="5" name="Рисунок 4" descr="12467949_939804129407753_76516524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915740"/>
            <a:ext cx="2016224" cy="2688299"/>
          </a:xfrm>
          <a:prstGeom prst="rect">
            <a:avLst/>
          </a:prstGeom>
        </p:spPr>
      </p:pic>
      <p:pic>
        <p:nvPicPr>
          <p:cNvPr id="6" name="Рисунок 5" descr="12570842_939803899407776_203300537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933056"/>
            <a:ext cx="3996275" cy="2660021"/>
          </a:xfrm>
          <a:prstGeom prst="rect">
            <a:avLst/>
          </a:prstGeom>
        </p:spPr>
      </p:pic>
      <p:pic>
        <p:nvPicPr>
          <p:cNvPr id="7" name="Рисунок 6" descr="12570861_939803929407773_169955955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3933056"/>
            <a:ext cx="2003238" cy="2670984"/>
          </a:xfrm>
          <a:prstGeom prst="rect">
            <a:avLst/>
          </a:prstGeom>
        </p:spPr>
      </p:pic>
      <p:pic>
        <p:nvPicPr>
          <p:cNvPr id="8" name="Рисунок 7" descr="12570939_939804022741097_194594928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921" y="1340768"/>
            <a:ext cx="3264362" cy="2448272"/>
          </a:xfrm>
          <a:prstGeom prst="rect">
            <a:avLst/>
          </a:prstGeom>
        </p:spPr>
      </p:pic>
      <p:pic>
        <p:nvPicPr>
          <p:cNvPr id="9" name="Рисунок 8" descr="logo22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288" y="816102"/>
            <a:ext cx="1815873" cy="8126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Дітям на лікуванні</a:t>
            </a:r>
            <a:endParaRPr lang="uk-UA" dirty="0"/>
          </a:p>
        </p:txBody>
      </p:sp>
      <p:pic>
        <p:nvPicPr>
          <p:cNvPr id="4" name="Содержимое 3" descr="12528752_746122028822843_349149679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0877" y="1600200"/>
            <a:ext cx="6062245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Дітям гір</a:t>
            </a:r>
            <a:endParaRPr lang="uk-UA" dirty="0"/>
          </a:p>
        </p:txBody>
      </p:sp>
      <p:pic>
        <p:nvPicPr>
          <p:cNvPr id="5" name="Рисунок 4" descr="12557662_939836622737837_2060624036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56992"/>
            <a:ext cx="4395936" cy="3296952"/>
          </a:xfrm>
          <a:prstGeom prst="rect">
            <a:avLst/>
          </a:prstGeom>
        </p:spPr>
      </p:pic>
      <p:pic>
        <p:nvPicPr>
          <p:cNvPr id="8" name="Рисунок 7" descr="12591912_939836396071193_355710462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9526" y="3356992"/>
            <a:ext cx="2472714" cy="3296952"/>
          </a:xfrm>
          <a:prstGeom prst="rect">
            <a:avLst/>
          </a:prstGeom>
        </p:spPr>
      </p:pic>
      <p:pic>
        <p:nvPicPr>
          <p:cNvPr id="9" name="Рисунок 8" descr="12620682_939836589404507_73157915_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549013"/>
            <a:ext cx="2328698" cy="3104931"/>
          </a:xfrm>
          <a:prstGeom prst="rect">
            <a:avLst/>
          </a:prstGeom>
        </p:spPr>
      </p:pic>
      <p:pic>
        <p:nvPicPr>
          <p:cNvPr id="6" name="Рисунок 5" descr="12562488_939836679404498_228525406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1160748"/>
            <a:ext cx="4176464" cy="3132348"/>
          </a:xfrm>
          <a:prstGeom prst="rect">
            <a:avLst/>
          </a:prstGeom>
        </p:spPr>
      </p:pic>
      <p:pic>
        <p:nvPicPr>
          <p:cNvPr id="7" name="Рисунок 6" descr="12562897_939836456071187_275914431_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52120" y="1430778"/>
            <a:ext cx="3243808" cy="2432856"/>
          </a:xfrm>
          <a:prstGeom prst="rect">
            <a:avLst/>
          </a:prstGeom>
        </p:spPr>
      </p:pic>
      <p:pic>
        <p:nvPicPr>
          <p:cNvPr id="4" name="Содержимое 3" descr="12546224_939836686071164_413707796_o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4644008" y="836712"/>
            <a:ext cx="2376264" cy="1782198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Дітям з інтернатів</a:t>
            </a:r>
            <a:endParaRPr lang="uk-UA" dirty="0"/>
          </a:p>
        </p:txBody>
      </p:sp>
      <p:pic>
        <p:nvPicPr>
          <p:cNvPr id="4" name="Содержимое 3" descr="12571067_939833832738116_1746130968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000" y="4221088"/>
            <a:ext cx="2960840" cy="2220630"/>
          </a:xfrm>
        </p:spPr>
      </p:pic>
      <p:pic>
        <p:nvPicPr>
          <p:cNvPr id="5" name="Рисунок 4" descr="12575902_939833909404775_87322002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196752"/>
            <a:ext cx="3816424" cy="2862318"/>
          </a:xfrm>
          <a:prstGeom prst="rect">
            <a:avLst/>
          </a:prstGeom>
        </p:spPr>
      </p:pic>
      <p:pic>
        <p:nvPicPr>
          <p:cNvPr id="6" name="Рисунок 5" descr="12575983_939833936071439_116471374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052736"/>
            <a:ext cx="3665949" cy="2749462"/>
          </a:xfrm>
          <a:prstGeom prst="rect">
            <a:avLst/>
          </a:prstGeom>
        </p:spPr>
      </p:pic>
      <p:pic>
        <p:nvPicPr>
          <p:cNvPr id="7" name="Рисунок 6" descr="12607006_939833939404772_316738102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3861048"/>
            <a:ext cx="2008091" cy="2677455"/>
          </a:xfrm>
          <a:prstGeom prst="rect">
            <a:avLst/>
          </a:prstGeom>
        </p:spPr>
      </p:pic>
      <p:pic>
        <p:nvPicPr>
          <p:cNvPr id="8" name="Рисунок 7" descr="12625844_939833866071446_1365766437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4088" y="3951058"/>
            <a:ext cx="3545936" cy="26594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Допомагаємо</a:t>
            </a:r>
            <a:endParaRPr lang="en-US" dirty="0"/>
          </a:p>
        </p:txBody>
      </p:sp>
      <p:sp>
        <p:nvSpPr>
          <p:cNvPr id="75802" name="AutoShape 26"/>
          <p:cNvSpPr>
            <a:spLocks noChangeArrowheads="1"/>
          </p:cNvSpPr>
          <p:nvPr/>
        </p:nvSpPr>
        <p:spPr bwMode="gray">
          <a:xfrm>
            <a:off x="626122" y="1916832"/>
            <a:ext cx="7848873" cy="677862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 w="57150" algn="ctr">
            <a:noFill/>
            <a:round/>
            <a:headEnd/>
            <a:tailEnd/>
          </a:ln>
          <a:effectLst>
            <a:outerShdw dist="63500" dir="3187806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5803" name="AutoShape 27"/>
          <p:cNvSpPr>
            <a:spLocks noChangeArrowheads="1"/>
          </p:cNvSpPr>
          <p:nvPr/>
        </p:nvSpPr>
        <p:spPr bwMode="gray">
          <a:xfrm>
            <a:off x="698131" y="1956519"/>
            <a:ext cx="7704855" cy="587375"/>
          </a:xfrm>
          <a:prstGeom prst="roundRect">
            <a:avLst>
              <a:gd name="adj" fmla="val 50000"/>
            </a:avLst>
          </a:prstGeom>
          <a:solidFill>
            <a:schemeClr val="hlink">
              <a:alpha val="96001"/>
            </a:schemeClr>
          </a:solidFill>
          <a:ln w="19050" algn="ctr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5804" name="AutoShape 28"/>
          <p:cNvSpPr>
            <a:spLocks noChangeArrowheads="1"/>
          </p:cNvSpPr>
          <p:nvPr/>
        </p:nvSpPr>
        <p:spPr bwMode="gray">
          <a:xfrm flipH="1">
            <a:off x="626122" y="1124744"/>
            <a:ext cx="7920879" cy="677863"/>
          </a:xfrm>
          <a:prstGeom prst="roundRect">
            <a:avLst>
              <a:gd name="adj" fmla="val 50000"/>
            </a:avLst>
          </a:prstGeom>
          <a:solidFill>
            <a:srgbClr val="B2B2B2"/>
          </a:solidFill>
          <a:ln w="57150" algn="ctr">
            <a:noFill/>
            <a:round/>
            <a:headEnd/>
            <a:tailEnd/>
          </a:ln>
          <a:effectLst>
            <a:outerShdw dist="63500" dir="3187806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5805" name="AutoShape 29"/>
          <p:cNvSpPr>
            <a:spLocks noChangeArrowheads="1"/>
          </p:cNvSpPr>
          <p:nvPr/>
        </p:nvSpPr>
        <p:spPr bwMode="ltGray">
          <a:xfrm flipH="1">
            <a:off x="698129" y="1162844"/>
            <a:ext cx="7776863" cy="587375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19050" algn="ctr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5806" name="Rectangle 30"/>
          <p:cNvSpPr>
            <a:spLocks noChangeArrowheads="1"/>
          </p:cNvSpPr>
          <p:nvPr/>
        </p:nvSpPr>
        <p:spPr bwMode="black">
          <a:xfrm>
            <a:off x="835664" y="2077169"/>
            <a:ext cx="7386509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1600" b="1" dirty="0" smtClean="0">
                <a:solidFill>
                  <a:srgbClr val="000000"/>
                </a:solidFill>
              </a:rPr>
              <a:t>СЕЛЯТИНСЬКІЙ ЗАГАЛЬНООСВІТНІЙ ШКОЛІ-ІНТЕРНАТУ </a:t>
            </a:r>
            <a:r>
              <a:rPr lang="uk-UA" sz="1600" b="1" dirty="0">
                <a:solidFill>
                  <a:srgbClr val="000000"/>
                </a:solidFill>
              </a:rPr>
              <a:t>І-ІІІ </a:t>
            </a:r>
            <a:r>
              <a:rPr lang="uk-UA" sz="1600" b="1" dirty="0" smtClean="0">
                <a:solidFill>
                  <a:srgbClr val="000000"/>
                </a:solidFill>
              </a:rPr>
              <a:t>СТУПЕНІВ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5807" name="Rectangle 31"/>
          <p:cNvSpPr>
            <a:spLocks noChangeArrowheads="1"/>
          </p:cNvSpPr>
          <p:nvPr/>
        </p:nvSpPr>
        <p:spPr bwMode="auto">
          <a:xfrm>
            <a:off x="865662" y="1297782"/>
            <a:ext cx="742171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1600" b="1" dirty="0" smtClean="0">
                <a:solidFill>
                  <a:srgbClr val="000000"/>
                </a:solidFill>
              </a:rPr>
              <a:t>КАРАПЧІВСЬКІЙ ЗАГАЛЬНООСВІТНІЙ СПЕЦІАЛЬНІЙ ШКОЛІ-ІНТЕРНАТУ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5808" name="AutoShape 32"/>
          <p:cNvSpPr>
            <a:spLocks noChangeArrowheads="1"/>
          </p:cNvSpPr>
          <p:nvPr/>
        </p:nvSpPr>
        <p:spPr bwMode="gray">
          <a:xfrm>
            <a:off x="650092" y="3501008"/>
            <a:ext cx="7824902" cy="677863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 w="57150" algn="ctr">
            <a:noFill/>
            <a:round/>
            <a:headEnd/>
            <a:tailEnd/>
          </a:ln>
          <a:effectLst>
            <a:outerShdw dist="63500" dir="3187806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5809" name="AutoShape 33"/>
          <p:cNvSpPr>
            <a:spLocks noChangeArrowheads="1"/>
          </p:cNvSpPr>
          <p:nvPr/>
        </p:nvSpPr>
        <p:spPr bwMode="gray">
          <a:xfrm>
            <a:off x="698130" y="3523481"/>
            <a:ext cx="7704856" cy="587375"/>
          </a:xfrm>
          <a:prstGeom prst="roundRect">
            <a:avLst>
              <a:gd name="adj" fmla="val 50000"/>
            </a:avLst>
          </a:prstGeom>
          <a:solidFill>
            <a:schemeClr val="hlink">
              <a:alpha val="96001"/>
            </a:schemeClr>
          </a:solidFill>
          <a:ln w="19050" algn="ctr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5810" name="Rectangle 34"/>
          <p:cNvSpPr>
            <a:spLocks noChangeArrowheads="1"/>
          </p:cNvSpPr>
          <p:nvPr/>
        </p:nvSpPr>
        <p:spPr bwMode="black">
          <a:xfrm>
            <a:off x="736348" y="3661346"/>
            <a:ext cx="760522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1600" b="1" dirty="0" smtClean="0">
                <a:solidFill>
                  <a:srgbClr val="000000"/>
                </a:solidFill>
              </a:rPr>
              <a:t>ХОТИНСЬКІЙ ЗАГАЛЬНООСВІТНІЙ СПЕЦІАЛЬНІЙ ШКОЛІ-ІНТЕРНАТУ </a:t>
            </a:r>
            <a:r>
              <a:rPr lang="uk-UA" sz="1600" b="1" dirty="0">
                <a:solidFill>
                  <a:srgbClr val="000000"/>
                </a:solidFill>
              </a:rPr>
              <a:t>№ 1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5811" name="AutoShape 35"/>
          <p:cNvSpPr>
            <a:spLocks noChangeArrowheads="1"/>
          </p:cNvSpPr>
          <p:nvPr/>
        </p:nvSpPr>
        <p:spPr bwMode="gray">
          <a:xfrm>
            <a:off x="664409" y="5085184"/>
            <a:ext cx="7810585" cy="677863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 w="57150" algn="ctr">
            <a:noFill/>
            <a:round/>
            <a:headEnd/>
            <a:tailEnd/>
          </a:ln>
          <a:effectLst>
            <a:outerShdw dist="63500" dir="3187806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5812" name="AutoShape 36"/>
          <p:cNvSpPr>
            <a:spLocks noChangeArrowheads="1"/>
          </p:cNvSpPr>
          <p:nvPr/>
        </p:nvSpPr>
        <p:spPr bwMode="gray">
          <a:xfrm>
            <a:off x="697748" y="5124872"/>
            <a:ext cx="7704856" cy="587375"/>
          </a:xfrm>
          <a:prstGeom prst="roundRect">
            <a:avLst>
              <a:gd name="adj" fmla="val 50000"/>
            </a:avLst>
          </a:prstGeom>
          <a:solidFill>
            <a:schemeClr val="hlink">
              <a:alpha val="96001"/>
            </a:schemeClr>
          </a:solidFill>
          <a:ln w="19050" algn="ctr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5813" name="Rectangle 37"/>
          <p:cNvSpPr>
            <a:spLocks noChangeArrowheads="1"/>
          </p:cNvSpPr>
          <p:nvPr/>
        </p:nvSpPr>
        <p:spPr bwMode="black">
          <a:xfrm>
            <a:off x="1662795" y="5268888"/>
            <a:ext cx="573169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1600" b="1" dirty="0" smtClean="0">
                <a:solidFill>
                  <a:srgbClr val="000000"/>
                </a:solidFill>
              </a:rPr>
              <a:t>КОЛОМИЙСЬКОМУ ІНТЕРНАТУ ДЛЯ ДІВЧАТ-ІНВАЛІДІВ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5817" name="AutoShape 41"/>
          <p:cNvSpPr>
            <a:spLocks noChangeArrowheads="1"/>
          </p:cNvSpPr>
          <p:nvPr/>
        </p:nvSpPr>
        <p:spPr bwMode="gray">
          <a:xfrm flipH="1">
            <a:off x="611560" y="2708920"/>
            <a:ext cx="7863433" cy="677862"/>
          </a:xfrm>
          <a:prstGeom prst="roundRect">
            <a:avLst>
              <a:gd name="adj" fmla="val 50000"/>
            </a:avLst>
          </a:prstGeom>
          <a:solidFill>
            <a:srgbClr val="B2B2B2"/>
          </a:solidFill>
          <a:ln w="57150" algn="ctr">
            <a:noFill/>
            <a:round/>
            <a:headEnd/>
            <a:tailEnd/>
          </a:ln>
          <a:effectLst>
            <a:outerShdw dist="63500" dir="3187806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5818" name="AutoShape 42"/>
          <p:cNvSpPr>
            <a:spLocks noChangeArrowheads="1"/>
          </p:cNvSpPr>
          <p:nvPr/>
        </p:nvSpPr>
        <p:spPr bwMode="ltGray">
          <a:xfrm flipH="1">
            <a:off x="698130" y="2769617"/>
            <a:ext cx="7704856" cy="587375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19050" algn="ctr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5819" name="Rectangle 43"/>
          <p:cNvSpPr>
            <a:spLocks noChangeArrowheads="1"/>
          </p:cNvSpPr>
          <p:nvPr/>
        </p:nvSpPr>
        <p:spPr bwMode="auto">
          <a:xfrm>
            <a:off x="1878850" y="2874422"/>
            <a:ext cx="555389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1600" b="1" dirty="0" smtClean="0">
                <a:solidFill>
                  <a:srgbClr val="000000"/>
                </a:solidFill>
              </a:rPr>
              <a:t>СТОРОЖИНЕЦЬКІЙ ШКОЛІ-ІНТЕРНАТУ </a:t>
            </a:r>
            <a:r>
              <a:rPr lang="en-US" sz="1600" b="1" dirty="0">
                <a:solidFill>
                  <a:srgbClr val="000000"/>
                </a:solidFill>
              </a:rPr>
              <a:t>I–III </a:t>
            </a:r>
            <a:r>
              <a:rPr lang="uk-UA" sz="1600" b="1" dirty="0" smtClean="0">
                <a:solidFill>
                  <a:srgbClr val="000000"/>
                </a:solidFill>
              </a:rPr>
              <a:t>СТУПЕНІВ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5820" name="AutoShape 44"/>
          <p:cNvSpPr>
            <a:spLocks noChangeArrowheads="1"/>
          </p:cNvSpPr>
          <p:nvPr/>
        </p:nvSpPr>
        <p:spPr bwMode="gray">
          <a:xfrm flipH="1">
            <a:off x="467544" y="5877272"/>
            <a:ext cx="8208912" cy="677863"/>
          </a:xfrm>
          <a:prstGeom prst="roundRect">
            <a:avLst>
              <a:gd name="adj" fmla="val 50000"/>
            </a:avLst>
          </a:prstGeom>
          <a:solidFill>
            <a:srgbClr val="B2B2B2"/>
          </a:solidFill>
          <a:ln w="57150" algn="ctr">
            <a:noFill/>
            <a:round/>
            <a:headEnd/>
            <a:tailEnd/>
          </a:ln>
          <a:effectLst>
            <a:outerShdw dist="63500" dir="3187806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5821" name="AutoShape 45"/>
          <p:cNvSpPr>
            <a:spLocks noChangeArrowheads="1"/>
          </p:cNvSpPr>
          <p:nvPr/>
        </p:nvSpPr>
        <p:spPr bwMode="ltGray">
          <a:xfrm flipH="1">
            <a:off x="539552" y="5916960"/>
            <a:ext cx="8064896" cy="587375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19050" algn="ctr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5822" name="Rectangle 46"/>
          <p:cNvSpPr>
            <a:spLocks noChangeArrowheads="1"/>
          </p:cNvSpPr>
          <p:nvPr/>
        </p:nvSpPr>
        <p:spPr bwMode="auto">
          <a:xfrm>
            <a:off x="459700" y="6060976"/>
            <a:ext cx="82181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1600" b="1" dirty="0" smtClean="0">
                <a:solidFill>
                  <a:srgbClr val="000000"/>
                </a:solidFill>
              </a:rPr>
              <a:t>ЧЕРНІВЕЦЬКОМУ ОБЛАСНОМУ НАВЧАЛЬНО-РЕАБІЛІТАЦІЙНОМУ ЦЕНТРУ </a:t>
            </a:r>
            <a:r>
              <a:rPr lang="uk-UA" sz="1600" b="1" dirty="0">
                <a:solidFill>
                  <a:srgbClr val="000000"/>
                </a:solidFill>
              </a:rPr>
              <a:t>№ 1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5823" name="AutoShape 47"/>
          <p:cNvSpPr>
            <a:spLocks noChangeArrowheads="1"/>
          </p:cNvSpPr>
          <p:nvPr/>
        </p:nvSpPr>
        <p:spPr bwMode="gray">
          <a:xfrm flipH="1">
            <a:off x="626122" y="4293096"/>
            <a:ext cx="7884355" cy="677863"/>
          </a:xfrm>
          <a:prstGeom prst="roundRect">
            <a:avLst>
              <a:gd name="adj" fmla="val 50000"/>
            </a:avLst>
          </a:prstGeom>
          <a:solidFill>
            <a:srgbClr val="B2B2B2"/>
          </a:solidFill>
          <a:ln w="57150" algn="ctr">
            <a:noFill/>
            <a:round/>
            <a:headEnd/>
            <a:tailEnd/>
          </a:ln>
          <a:effectLst>
            <a:outerShdw dist="63500" dir="3187806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5824" name="AutoShape 48"/>
          <p:cNvSpPr>
            <a:spLocks noChangeArrowheads="1"/>
          </p:cNvSpPr>
          <p:nvPr/>
        </p:nvSpPr>
        <p:spPr bwMode="ltGray">
          <a:xfrm flipH="1">
            <a:off x="733615" y="4331196"/>
            <a:ext cx="7701684" cy="587375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19050" algn="ctr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5825" name="Rectangle 49"/>
          <p:cNvSpPr>
            <a:spLocks noChangeArrowheads="1"/>
          </p:cNvSpPr>
          <p:nvPr/>
        </p:nvSpPr>
        <p:spPr bwMode="auto">
          <a:xfrm>
            <a:off x="843841" y="4453607"/>
            <a:ext cx="760522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uk-UA" sz="1600" b="1" dirty="0">
                <a:solidFill>
                  <a:srgbClr val="000000"/>
                </a:solidFill>
              </a:rPr>
              <a:t>ХОТИНСЬКІЙ ЗАГАЛЬНООСВІТНІЙ СПЕЦІАЛЬНІЙ ШКОЛІ-ІНТЕРНАТУ № </a:t>
            </a:r>
            <a:r>
              <a:rPr lang="uk-UA" sz="1600" b="1" dirty="0" smtClean="0">
                <a:solidFill>
                  <a:srgbClr val="000000"/>
                </a:solidFill>
              </a:rPr>
              <a:t>2</a:t>
            </a:r>
            <a:endParaRPr lang="en-US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Дитячим клінікам</a:t>
            </a:r>
            <a:endParaRPr lang="uk-UA" dirty="0"/>
          </a:p>
        </p:txBody>
      </p:sp>
      <p:pic>
        <p:nvPicPr>
          <p:cNvPr id="5" name="Рисунок 4" descr="12557147_939843839403782_2080266153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9034" y="3645024"/>
            <a:ext cx="2249190" cy="2998920"/>
          </a:xfrm>
          <a:prstGeom prst="rect">
            <a:avLst/>
          </a:prstGeom>
        </p:spPr>
      </p:pic>
      <p:pic>
        <p:nvPicPr>
          <p:cNvPr id="6" name="Рисунок 5" descr="12571174_584974951658271_96172669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4653136"/>
            <a:ext cx="2646902" cy="1974147"/>
          </a:xfrm>
          <a:prstGeom prst="rect">
            <a:avLst/>
          </a:prstGeom>
        </p:spPr>
      </p:pic>
      <p:pic>
        <p:nvPicPr>
          <p:cNvPr id="7" name="Рисунок 6" descr="12584110_584967314992368_82924036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267378"/>
            <a:ext cx="2588145" cy="1941109"/>
          </a:xfrm>
          <a:prstGeom prst="rect">
            <a:avLst/>
          </a:prstGeom>
        </p:spPr>
      </p:pic>
      <p:pic>
        <p:nvPicPr>
          <p:cNvPr id="8" name="Рисунок 7" descr="12591761_939843772737122_895441631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1267826"/>
            <a:ext cx="2593533" cy="1945150"/>
          </a:xfrm>
          <a:prstGeom prst="rect">
            <a:avLst/>
          </a:prstGeom>
        </p:spPr>
      </p:pic>
      <p:pic>
        <p:nvPicPr>
          <p:cNvPr id="9" name="Рисунок 8" descr="12591792_939844156070417_1405979102_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1268760"/>
            <a:ext cx="2604797" cy="1953598"/>
          </a:xfrm>
          <a:prstGeom prst="rect">
            <a:avLst/>
          </a:prstGeom>
        </p:spPr>
      </p:pic>
      <p:pic>
        <p:nvPicPr>
          <p:cNvPr id="10" name="Рисунок 9" descr="12596874_939843286070504_1666259577_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232" y="3645024"/>
            <a:ext cx="2249190" cy="2998920"/>
          </a:xfrm>
          <a:prstGeom prst="rect">
            <a:avLst/>
          </a:prstGeom>
        </p:spPr>
      </p:pic>
      <p:pic>
        <p:nvPicPr>
          <p:cNvPr id="4" name="Содержимое 3" descr="12341096_1736323229924433_6349139831108166003_n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323528" y="3429000"/>
            <a:ext cx="2638864" cy="1979148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Відпочинок дітей</a:t>
            </a:r>
            <a:endParaRPr lang="uk-UA" dirty="0"/>
          </a:p>
        </p:txBody>
      </p:sp>
      <p:pic>
        <p:nvPicPr>
          <p:cNvPr id="4" name="Содержимое 3" descr="12576070_585013234987776_1317607094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1628801"/>
            <a:ext cx="2736304" cy="2109234"/>
          </a:xfrm>
        </p:spPr>
      </p:pic>
      <p:pic>
        <p:nvPicPr>
          <p:cNvPr id="5" name="Рисунок 4" descr="12584038_939950246059808_146407089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628800"/>
            <a:ext cx="2847002" cy="2123389"/>
          </a:xfrm>
          <a:prstGeom prst="rect">
            <a:avLst/>
          </a:prstGeom>
        </p:spPr>
      </p:pic>
      <p:pic>
        <p:nvPicPr>
          <p:cNvPr id="6" name="Рисунок 5" descr="12584143_585013694987730_2020574898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861048"/>
            <a:ext cx="2847003" cy="2135252"/>
          </a:xfrm>
          <a:prstGeom prst="rect">
            <a:avLst/>
          </a:prstGeom>
        </p:spPr>
      </p:pic>
      <p:pic>
        <p:nvPicPr>
          <p:cNvPr id="7" name="Рисунок 6" descr="12606704_585027601653006_64316086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9439" y="3861048"/>
            <a:ext cx="2700713" cy="2135252"/>
          </a:xfrm>
          <a:prstGeom prst="rect">
            <a:avLst/>
          </a:prstGeom>
        </p:spPr>
      </p:pic>
      <p:pic>
        <p:nvPicPr>
          <p:cNvPr id="8" name="Рисунок 7" descr="12607091_585027874986312_1966464551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3861048"/>
            <a:ext cx="2847003" cy="2126355"/>
          </a:xfrm>
          <a:prstGeom prst="rect">
            <a:avLst/>
          </a:prstGeom>
        </p:spPr>
      </p:pic>
      <p:pic>
        <p:nvPicPr>
          <p:cNvPr id="9" name="Рисунок 8" descr="12625784_585018768320556_91636429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84168" y="1628800"/>
            <a:ext cx="2847003" cy="21352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/>
              <a:t>Допомога одиноким матерям</a:t>
            </a:r>
            <a:endParaRPr lang="uk-UA" sz="3200" dirty="0"/>
          </a:p>
        </p:txBody>
      </p:sp>
      <p:pic>
        <p:nvPicPr>
          <p:cNvPr id="4" name="Содержимое 3" descr="12557015_939816962739803_1172267093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021" y="1916832"/>
            <a:ext cx="2939818" cy="2204863"/>
          </a:xfrm>
        </p:spPr>
      </p:pic>
      <p:pic>
        <p:nvPicPr>
          <p:cNvPr id="5" name="Рисунок 4" descr="12557158_939817106073122_174038772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1268760"/>
            <a:ext cx="3011894" cy="2258921"/>
          </a:xfrm>
          <a:prstGeom prst="rect">
            <a:avLst/>
          </a:prstGeom>
        </p:spPr>
      </p:pic>
      <p:pic>
        <p:nvPicPr>
          <p:cNvPr id="6" name="Рисунок 5" descr="12557618_939817036073129_193044094_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22800" y="1628800"/>
            <a:ext cx="2917352" cy="2188014"/>
          </a:xfrm>
          <a:prstGeom prst="rect">
            <a:avLst/>
          </a:prstGeom>
        </p:spPr>
      </p:pic>
      <p:pic>
        <p:nvPicPr>
          <p:cNvPr id="7" name="Рисунок 6" descr="12557706_939816992739800_490836990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4365104"/>
            <a:ext cx="2917352" cy="2188014"/>
          </a:xfrm>
          <a:prstGeom prst="rect">
            <a:avLst/>
          </a:prstGeom>
        </p:spPr>
      </p:pic>
      <p:pic>
        <p:nvPicPr>
          <p:cNvPr id="10" name="Рисунок 9" descr="12562570_939817069406459_862753064_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4221088"/>
            <a:ext cx="2917352" cy="2188014"/>
          </a:xfrm>
          <a:prstGeom prst="rect">
            <a:avLst/>
          </a:prstGeom>
        </p:spPr>
      </p:pic>
      <p:pic>
        <p:nvPicPr>
          <p:cNvPr id="11" name="Рисунок 10" descr="12620735_746133328821713_1412705368_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14682" y="3861048"/>
            <a:ext cx="2917350" cy="21780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3921" y="413792"/>
            <a:ext cx="6302375" cy="1143000"/>
          </a:xfrm>
        </p:spPr>
        <p:txBody>
          <a:bodyPr/>
          <a:lstStyle/>
          <a:p>
            <a:r>
              <a:rPr lang="uk-UA" dirty="0" smtClean="0"/>
              <a:t>Покинуті діти на карантині у лікарні</a:t>
            </a:r>
            <a:endParaRPr lang="uk-UA" dirty="0"/>
          </a:p>
        </p:txBody>
      </p:sp>
      <p:pic>
        <p:nvPicPr>
          <p:cNvPr id="4" name="Содержимое 3" descr="12571165_585004244988675_1460090907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1628800"/>
            <a:ext cx="2483748" cy="3311665"/>
          </a:xfrm>
        </p:spPr>
      </p:pic>
      <p:pic>
        <p:nvPicPr>
          <p:cNvPr id="5" name="Рисунок 4" descr="12576302_585007974988302_1570059775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772816"/>
            <a:ext cx="1741694" cy="2322259"/>
          </a:xfrm>
          <a:prstGeom prst="rect">
            <a:avLst/>
          </a:prstGeom>
        </p:spPr>
      </p:pic>
      <p:pic>
        <p:nvPicPr>
          <p:cNvPr id="6" name="Рисунок 5" descr="12583681_585008984988201_1327539349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1628800"/>
            <a:ext cx="3020824" cy="2322258"/>
          </a:xfrm>
          <a:prstGeom prst="rect">
            <a:avLst/>
          </a:prstGeom>
        </p:spPr>
      </p:pic>
      <p:pic>
        <p:nvPicPr>
          <p:cNvPr id="7" name="Рисунок 6" descr="12606891_585010291654737_630205911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4221088"/>
            <a:ext cx="1732017" cy="2322258"/>
          </a:xfrm>
          <a:prstGeom prst="rect">
            <a:avLst/>
          </a:prstGeom>
        </p:spPr>
      </p:pic>
      <p:pic>
        <p:nvPicPr>
          <p:cNvPr id="8" name="Рисунок 7" descr="12606964_585010248321408_917531681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92" y="4221088"/>
            <a:ext cx="3096344" cy="2309357"/>
          </a:xfrm>
          <a:prstGeom prst="rect">
            <a:avLst/>
          </a:prstGeom>
        </p:spPr>
      </p:pic>
      <p:pic>
        <p:nvPicPr>
          <p:cNvPr id="9" name="Рисунок 8" descr="12625733_585003778322055_1062600858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6136" y="4221088"/>
            <a:ext cx="3096344" cy="232225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Happy End</a:t>
            </a:r>
            <a:endParaRPr lang="uk-UA" dirty="0"/>
          </a:p>
        </p:txBody>
      </p:sp>
      <p:pic>
        <p:nvPicPr>
          <p:cNvPr id="7" name="Рисунок 6" descr="1458680_1746272372262852_613727606153346427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4293096"/>
            <a:ext cx="2922848" cy="2268252"/>
          </a:xfrm>
          <a:prstGeom prst="rect">
            <a:avLst/>
          </a:prstGeom>
        </p:spPr>
      </p:pic>
      <p:pic>
        <p:nvPicPr>
          <p:cNvPr id="8" name="Рисунок 7" descr="1502553_1746260998930656_356569995212935568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6002" y="3573017"/>
            <a:ext cx="2544230" cy="2828658"/>
          </a:xfrm>
          <a:prstGeom prst="rect">
            <a:avLst/>
          </a:prstGeom>
        </p:spPr>
      </p:pic>
      <p:pic>
        <p:nvPicPr>
          <p:cNvPr id="9" name="Рисунок 8" descr="1913953_1746261018930654_4280504564091043264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3573016"/>
            <a:ext cx="2121494" cy="2828659"/>
          </a:xfrm>
          <a:prstGeom prst="rect">
            <a:avLst/>
          </a:prstGeom>
        </p:spPr>
      </p:pic>
      <p:pic>
        <p:nvPicPr>
          <p:cNvPr id="10" name="Рисунок 9" descr="10636219_1745971098959646_2630267944045342347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1124744"/>
            <a:ext cx="3024336" cy="2268252"/>
          </a:xfrm>
          <a:prstGeom prst="rect">
            <a:avLst/>
          </a:prstGeom>
        </p:spPr>
      </p:pic>
      <p:pic>
        <p:nvPicPr>
          <p:cNvPr id="4" name="Содержимое 3" descr="1647_1745971092292980_3353636428037670083_n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4788025" y="1124745"/>
            <a:ext cx="1728191" cy="2276558"/>
          </a:xfrm>
        </p:spPr>
      </p:pic>
      <p:pic>
        <p:nvPicPr>
          <p:cNvPr id="6" name="Рисунок 5" descr="945297_1745965732293516_2549827268758905597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3568" y="1268760"/>
            <a:ext cx="3816424" cy="28583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</a:t>
            </a:r>
            <a:endParaRPr lang="uk-UA" dirty="0"/>
          </a:p>
        </p:txBody>
      </p:sp>
      <p:pic>
        <p:nvPicPr>
          <p:cNvPr id="4" name="Содержимое 3" descr="12591815_746132578821788_1317897270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7984" y="3527591"/>
            <a:ext cx="3967640" cy="2962169"/>
          </a:xfrm>
        </p:spPr>
      </p:pic>
      <p:pic>
        <p:nvPicPr>
          <p:cNvPr id="6" name="Рисунок 5" descr="12562665_746131665488546_1326139970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515703"/>
            <a:ext cx="4127676" cy="3081649"/>
          </a:xfrm>
          <a:prstGeom prst="rect">
            <a:avLst/>
          </a:prstGeom>
        </p:spPr>
      </p:pic>
      <p:pic>
        <p:nvPicPr>
          <p:cNvPr id="7" name="Рисунок 6" descr="12606995_585045924984507_134548197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995423"/>
            <a:ext cx="4104456" cy="2736304"/>
          </a:xfrm>
          <a:prstGeom prst="rect">
            <a:avLst/>
          </a:prstGeom>
        </p:spPr>
      </p:pic>
      <p:pic>
        <p:nvPicPr>
          <p:cNvPr id="5" name="Рисунок 4" descr="12596077_939992539388912_1512924951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314365"/>
            <a:ext cx="4036048" cy="26906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616" y="100234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Одруження на Панськ</a:t>
            </a:r>
            <a:r>
              <a:rPr lang="uk-UA" b="1" dirty="0" smtClean="0">
                <a:solidFill>
                  <a:schemeClr val="bg1">
                    <a:lumMod val="50000"/>
                  </a:schemeClr>
                </a:solidFill>
              </a:rPr>
              <a:t>ій</a:t>
            </a:r>
            <a:endParaRPr lang="uk-UA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2160" y="68340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>
                    <a:lumMod val="50000"/>
                  </a:schemeClr>
                </a:solidFill>
              </a:rPr>
              <a:t>Школярик</a:t>
            </a:r>
            <a:endParaRPr lang="uk-UA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Іменини Буковини</a:t>
            </a:r>
            <a:endParaRPr lang="uk-UA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4048" y="407707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Буковинська мрія</a:t>
            </a:r>
            <a:endParaRPr lang="uk-UA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Фінанси</a:t>
            </a:r>
            <a:endParaRPr lang="uk-UA" dirty="0"/>
          </a:p>
        </p:txBody>
      </p:sp>
      <p:pic>
        <p:nvPicPr>
          <p:cNvPr id="4" name="Содержимое 3" descr="12516363_947714718615662_62361924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305675"/>
            <a:ext cx="4464496" cy="3571597"/>
          </a:xfrm>
        </p:spPr>
      </p:pic>
      <p:pic>
        <p:nvPicPr>
          <p:cNvPr id="5" name="Рисунок 4" descr="12625674_947714795282321_186924891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305675"/>
            <a:ext cx="4464496" cy="35715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1124744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У 2015 році тільки на індивідуальне лікування дітей витрачено майже 3 млн. грн.*</a:t>
            </a:r>
            <a:endParaRPr lang="uk-U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75856" y="6093296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*Через захист персональних даних прізвища дітей не надаються</a:t>
            </a:r>
            <a:endParaRPr lang="uk-UA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Плани</a:t>
            </a:r>
            <a:endParaRPr lang="uk-UA" dirty="0"/>
          </a:p>
        </p:txBody>
      </p:sp>
      <p:pic>
        <p:nvPicPr>
          <p:cNvPr id="5" name="Рисунок 4" descr="12607288_940018902719609_126295389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17854" y="3645024"/>
            <a:ext cx="1620180" cy="2880320"/>
          </a:xfrm>
          <a:prstGeom prst="rect">
            <a:avLst/>
          </a:prstGeom>
        </p:spPr>
      </p:pic>
      <p:pic>
        <p:nvPicPr>
          <p:cNvPr id="7" name="Рисунок 6" descr="12625771_940018839386282_135103579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699792" y="3645024"/>
            <a:ext cx="1620180" cy="2880320"/>
          </a:xfrm>
          <a:prstGeom prst="rect">
            <a:avLst/>
          </a:prstGeom>
        </p:spPr>
      </p:pic>
      <p:pic>
        <p:nvPicPr>
          <p:cNvPr id="8" name="Рисунок 7" descr="12625780_940018889386277_1781716181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788024" y="3645024"/>
            <a:ext cx="1620180" cy="2880320"/>
          </a:xfrm>
          <a:prstGeom prst="rect">
            <a:avLst/>
          </a:prstGeom>
        </p:spPr>
      </p:pic>
      <p:pic>
        <p:nvPicPr>
          <p:cNvPr id="9" name="Рисунок 8" descr="12625868_940018869386279_1366292305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948264" y="3645024"/>
            <a:ext cx="1620180" cy="2880320"/>
          </a:xfrm>
          <a:prstGeom prst="rect">
            <a:avLst/>
          </a:prstGeom>
        </p:spPr>
      </p:pic>
      <p:pic>
        <p:nvPicPr>
          <p:cNvPr id="4" name="Содержимое 3" descr="12584180_940018952719604_353988548_n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4860032" y="1556792"/>
            <a:ext cx="3096344" cy="2147247"/>
          </a:xfrm>
        </p:spPr>
      </p:pic>
      <p:pic>
        <p:nvPicPr>
          <p:cNvPr id="6" name="Рисунок 5" descr="12625723_940018949386271_1838867783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87624" y="1562032"/>
            <a:ext cx="3232500" cy="2155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3608" y="1043444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Будівництво майданчика для дітей з обмеженими можливостями</a:t>
            </a:r>
            <a:endParaRPr lang="uk-U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38426" y="3933056"/>
            <a:ext cx="4110038" cy="885825"/>
          </a:xfrm>
        </p:spPr>
        <p:txBody>
          <a:bodyPr/>
          <a:lstStyle/>
          <a:p>
            <a:pPr algn="ctr"/>
            <a:r>
              <a:rPr lang="uk-UA" sz="4400" b="0" dirty="0" smtClean="0"/>
              <a:t>Дякуємо за увагу!</a:t>
            </a:r>
            <a:endParaRPr lang="en-US" sz="4400" b="0" dirty="0"/>
          </a:p>
        </p:txBody>
      </p:sp>
      <p:pic>
        <p:nvPicPr>
          <p:cNvPr id="7" name="Рисунок 6" descr="FouUkraine Blue 20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5102536"/>
            <a:ext cx="2035354" cy="980893"/>
          </a:xfrm>
          <a:prstGeom prst="rect">
            <a:avLst/>
          </a:prstGeom>
        </p:spPr>
      </p:pic>
      <p:pic>
        <p:nvPicPr>
          <p:cNvPr id="8" name="Рисунок 7" descr="Я Майбутнє Україн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988840"/>
            <a:ext cx="4151869" cy="18668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6TGp_report_light">
  <a:themeElements>
    <a:clrScheme name="Default Design 1">
      <a:dk1>
        <a:srgbClr val="000000"/>
      </a:dk1>
      <a:lt1>
        <a:srgbClr val="B4E3EE"/>
      </a:lt1>
      <a:dk2>
        <a:srgbClr val="189180"/>
      </a:dk2>
      <a:lt2>
        <a:srgbClr val="808080"/>
      </a:lt2>
      <a:accent1>
        <a:srgbClr val="FF7F00"/>
      </a:accent1>
      <a:accent2>
        <a:srgbClr val="B3DC27"/>
      </a:accent2>
      <a:accent3>
        <a:srgbClr val="D6EFF5"/>
      </a:accent3>
      <a:accent4>
        <a:srgbClr val="000000"/>
      </a:accent4>
      <a:accent5>
        <a:srgbClr val="FFC0AA"/>
      </a:accent5>
      <a:accent6>
        <a:srgbClr val="A2C722"/>
      </a:accent6>
      <a:hlink>
        <a:srgbClr val="6FB9D7"/>
      </a:hlink>
      <a:folHlink>
        <a:srgbClr val="F93D1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4E3EE"/>
        </a:lt1>
        <a:dk2>
          <a:srgbClr val="189180"/>
        </a:dk2>
        <a:lt2>
          <a:srgbClr val="808080"/>
        </a:lt2>
        <a:accent1>
          <a:srgbClr val="FF7F00"/>
        </a:accent1>
        <a:accent2>
          <a:srgbClr val="B3DC27"/>
        </a:accent2>
        <a:accent3>
          <a:srgbClr val="D6EFF5"/>
        </a:accent3>
        <a:accent4>
          <a:srgbClr val="000000"/>
        </a:accent4>
        <a:accent5>
          <a:srgbClr val="FFC0AA"/>
        </a:accent5>
        <a:accent6>
          <a:srgbClr val="A2C722"/>
        </a:accent6>
        <a:hlink>
          <a:srgbClr val="6FB9D7"/>
        </a:hlink>
        <a:folHlink>
          <a:srgbClr val="F93D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EE384"/>
        </a:lt1>
        <a:dk2>
          <a:srgbClr val="FD8334"/>
        </a:dk2>
        <a:lt2>
          <a:srgbClr val="808080"/>
        </a:lt2>
        <a:accent1>
          <a:srgbClr val="F98EB2"/>
        </a:accent1>
        <a:accent2>
          <a:srgbClr val="FCB43E"/>
        </a:accent2>
        <a:accent3>
          <a:srgbClr val="FEEFC2"/>
        </a:accent3>
        <a:accent4>
          <a:srgbClr val="000000"/>
        </a:accent4>
        <a:accent5>
          <a:srgbClr val="FBC6D5"/>
        </a:accent5>
        <a:accent6>
          <a:srgbClr val="E4A337"/>
        </a:accent6>
        <a:hlink>
          <a:srgbClr val="FA6D73"/>
        </a:hlink>
        <a:folHlink>
          <a:srgbClr val="D264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4E1EE"/>
        </a:lt1>
        <a:dk2>
          <a:srgbClr val="2F84AF"/>
        </a:dk2>
        <a:lt2>
          <a:srgbClr val="808080"/>
        </a:lt2>
        <a:accent1>
          <a:srgbClr val="9899C1"/>
        </a:accent1>
        <a:accent2>
          <a:srgbClr val="4BBAC3"/>
        </a:accent2>
        <a:accent3>
          <a:srgbClr val="E6EEF5"/>
        </a:accent3>
        <a:accent4>
          <a:srgbClr val="000000"/>
        </a:accent4>
        <a:accent5>
          <a:srgbClr val="CACADD"/>
        </a:accent5>
        <a:accent6>
          <a:srgbClr val="43A8B0"/>
        </a:accent6>
        <a:hlink>
          <a:srgbClr val="7AC5B9"/>
        </a:hlink>
        <a:folHlink>
          <a:srgbClr val="719FC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576TGp_report_light</Template>
  <TotalTime>176</TotalTime>
  <Words>379</Words>
  <Application>Microsoft Office PowerPoint</Application>
  <PresentationFormat>Экран (4:3)</PresentationFormat>
  <Paragraphs>64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Times New Roman</vt:lpstr>
      <vt:lpstr>Wingdings</vt:lpstr>
      <vt:lpstr>576TGp_report_light</vt:lpstr>
      <vt:lpstr> Ми там, де діти</vt:lpstr>
      <vt:lpstr>Структура організації</vt:lpstr>
      <vt:lpstr>Волонтери</vt:lpstr>
      <vt:lpstr>Про організацію</vt:lpstr>
      <vt:lpstr>Кому ми допомагаємо</vt:lpstr>
      <vt:lpstr>Дітям за межею бідності</vt:lpstr>
      <vt:lpstr>Слайд 7</vt:lpstr>
      <vt:lpstr>Дітям-інвалідам</vt:lpstr>
      <vt:lpstr>Дітям на лікуванні</vt:lpstr>
      <vt:lpstr>Дітям гір</vt:lpstr>
      <vt:lpstr>Дітям з інтернатів</vt:lpstr>
      <vt:lpstr>Допомагаємо</vt:lpstr>
      <vt:lpstr>Дитячим клінікам</vt:lpstr>
      <vt:lpstr>Відпочинок дітей</vt:lpstr>
      <vt:lpstr>Допомога одиноким матерям</vt:lpstr>
      <vt:lpstr>Покинуті діти на карантині у лікарні</vt:lpstr>
      <vt:lpstr>Happy End</vt:lpstr>
      <vt:lpstr>Проекти</vt:lpstr>
      <vt:lpstr>Фінанси</vt:lpstr>
      <vt:lpstr>Плани</vt:lpstr>
      <vt:lpstr>Дякуємо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PowerTemplate</dc:title>
  <dc:creator>User</dc:creator>
  <cp:lastModifiedBy>User</cp:lastModifiedBy>
  <cp:revision>27</cp:revision>
  <dcterms:created xsi:type="dcterms:W3CDTF">2016-01-21T11:50:25Z</dcterms:created>
  <dcterms:modified xsi:type="dcterms:W3CDTF">2016-01-21T14:46:34Z</dcterms:modified>
</cp:coreProperties>
</file>